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3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1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74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0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5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2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9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C171D3-06E2-48E8-AAC6-EE5803CE449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99EAF8-D123-4844-A40B-D910994B382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0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77B3-D505-49BA-B47E-AF78B4B11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sz="2800" dirty="0"/>
            </a:br>
            <a:r>
              <a:rPr lang="en-US" sz="2800" b="1" dirty="0"/>
              <a:t>PETUNJUK TEKNIS  PERLINDUNGAN SOSIAL </a:t>
            </a:r>
            <a:br>
              <a:rPr lang="en-US" sz="2800" dirty="0"/>
            </a:br>
            <a:r>
              <a:rPr lang="en-US" sz="2800" b="1" dirty="0"/>
              <a:t>PROGRAM PENGEMBANGAN DAN PENGELOLAAN IRIGASI PARTISIPATIF TERPADU (IPDMIP)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274CB-55BE-48CE-B702-2C3B8B2844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(</a:t>
            </a:r>
            <a:r>
              <a:rPr lang="en-US" b="1" i="1" dirty="0"/>
              <a:t>INTEGRATED PARTICIPATORY DEVELOPMENT AND MANAGEMENT OF IRRIGATION PROGRAM)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6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255D-8923-42ED-A743-AE2F807C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5890"/>
          </a:xfrm>
        </p:spPr>
        <p:txBody>
          <a:bodyPr/>
          <a:lstStyle/>
          <a:p>
            <a:r>
              <a:rPr lang="en-US" dirty="0"/>
              <a:t>LATAR BELAKANG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A4348-CAD4-4377-AAD0-E8294A469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625"/>
            <a:ext cx="10515600" cy="4746928"/>
          </a:xfrm>
        </p:spPr>
        <p:txBody>
          <a:bodyPr>
            <a:normAutofit/>
          </a:bodyPr>
          <a:lstStyle/>
          <a:p>
            <a:r>
              <a:rPr lang="en-US" dirty="0"/>
              <a:t>IPDMIP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id-ID" dirty="0"/>
              <a:t>menggunakan </a:t>
            </a:r>
            <a:r>
              <a:rPr lang="en-US" i="1" dirty="0"/>
              <a:t>Result Based Lending (RBL)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yang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output.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 RBL </a:t>
            </a:r>
            <a:r>
              <a:rPr lang="en-US" dirty="0" err="1"/>
              <a:t>setiap</a:t>
            </a:r>
            <a:r>
              <a:rPr lang="en-US" dirty="0"/>
              <a:t> 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skrining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RBL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(</a:t>
            </a:r>
            <a:r>
              <a:rPr lang="en-US" dirty="0" err="1"/>
              <a:t>kategori</a:t>
            </a:r>
            <a:r>
              <a:rPr lang="en-US" dirty="0"/>
              <a:t> A)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dan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dan </a:t>
            </a:r>
            <a:r>
              <a:rPr lang="en-US" dirty="0" err="1"/>
              <a:t>permukiman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dan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pembersihan</a:t>
            </a:r>
            <a:r>
              <a:rPr lang="en-US" dirty="0"/>
              <a:t>/</a:t>
            </a:r>
            <a:r>
              <a:rPr lang="en-US" dirty="0" err="1"/>
              <a:t>pengosongan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(</a:t>
            </a:r>
            <a:r>
              <a:rPr lang="en-US" i="1" dirty="0"/>
              <a:t>Land Clearing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Program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(</a:t>
            </a:r>
            <a:r>
              <a:rPr lang="en-US" i="1" dirty="0"/>
              <a:t>Program Safeguard System Assessment</a:t>
            </a:r>
            <a:r>
              <a:rPr lang="en-US" dirty="0"/>
              <a:t> - PSSA).</a:t>
            </a:r>
          </a:p>
          <a:p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PSSA,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PSSA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IPDMIP.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8F875-5DC4-415A-8B8F-343C7D012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6895"/>
          </a:xfrm>
        </p:spPr>
        <p:txBody>
          <a:bodyPr/>
          <a:lstStyle/>
          <a:p>
            <a:r>
              <a:rPr lang="en-US" b="1" dirty="0"/>
              <a:t>III. </a:t>
            </a:r>
            <a:r>
              <a:rPr lang="en-US" b="1" dirty="0" err="1"/>
              <a:t>Dampak</a:t>
            </a:r>
            <a:r>
              <a:rPr lang="en-US" b="1" dirty="0"/>
              <a:t> dan </a:t>
            </a: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0979D-D951-4BBE-9B70-0073F2B86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dirty="0"/>
              <a:t>R</a:t>
            </a:r>
            <a:r>
              <a:rPr lang="en-US" b="1" dirty="0" err="1"/>
              <a:t>i</a:t>
            </a:r>
            <a:r>
              <a:rPr lang="id-ID" b="1" dirty="0"/>
              <a:t>siko terkait </a:t>
            </a:r>
            <a:r>
              <a:rPr lang="en-US" b="1" dirty="0" err="1"/>
              <a:t>Pengadaan</a:t>
            </a:r>
            <a:r>
              <a:rPr lang="en-US" b="1" dirty="0"/>
              <a:t> Tanah dan P</a:t>
            </a:r>
            <a:r>
              <a:rPr lang="id-ID" b="1" dirty="0"/>
              <a:t>e</a:t>
            </a:r>
            <a:r>
              <a:rPr lang="en-US" b="1" dirty="0"/>
              <a:t>r</a:t>
            </a:r>
            <a:r>
              <a:rPr lang="id-ID" b="1" dirty="0"/>
              <a:t>mukiman </a:t>
            </a:r>
            <a:r>
              <a:rPr lang="en-US" b="1" dirty="0"/>
              <a:t>K</a:t>
            </a:r>
            <a:r>
              <a:rPr lang="id-ID" b="1" dirty="0"/>
              <a:t>embali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Sukarela</a:t>
            </a:r>
            <a:r>
              <a:rPr lang="en-SG" b="1" dirty="0"/>
              <a:t> dan </a:t>
            </a:r>
            <a:r>
              <a:rPr lang="en-SG" b="1" dirty="0" err="1"/>
              <a:t>atau</a:t>
            </a:r>
            <a:r>
              <a:rPr lang="en-SG" b="1" dirty="0"/>
              <a:t> </a:t>
            </a:r>
            <a:r>
              <a:rPr lang="en-SG" b="1" dirty="0" err="1"/>
              <a:t>Pembersihan</a:t>
            </a:r>
            <a:r>
              <a:rPr lang="en-SG" b="1" dirty="0"/>
              <a:t>/</a:t>
            </a:r>
            <a:r>
              <a:rPr lang="en-SG" b="1" dirty="0" err="1"/>
              <a:t>Pengosongan</a:t>
            </a:r>
            <a:r>
              <a:rPr lang="en-SG" b="1" dirty="0"/>
              <a:t> </a:t>
            </a:r>
            <a:r>
              <a:rPr lang="en-SG" b="1" dirty="0" err="1"/>
              <a:t>Lahan</a:t>
            </a:r>
            <a:r>
              <a:rPr lang="en-SG" b="1" dirty="0"/>
              <a:t> (</a:t>
            </a:r>
            <a:r>
              <a:rPr lang="en-SG" b="1" i="1" dirty="0"/>
              <a:t>Land Clearing</a:t>
            </a:r>
            <a:r>
              <a:rPr lang="en-SG" b="1" dirty="0"/>
              <a:t>)</a:t>
            </a:r>
            <a:endParaRPr lang="en-US" b="1" dirty="0"/>
          </a:p>
          <a:p>
            <a:r>
              <a:rPr lang="id-ID" dirty="0"/>
              <a:t>Kegiatan program yang memicu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dan </a:t>
            </a:r>
            <a:r>
              <a:rPr lang="id-ID" dirty="0"/>
              <a:t>pe</a:t>
            </a:r>
            <a:r>
              <a:rPr lang="en-US" dirty="0"/>
              <a:t>r</a:t>
            </a:r>
            <a:r>
              <a:rPr lang="id-ID" dirty="0"/>
              <a:t>mukiman kembali muncul dari kegiatan di area </a:t>
            </a:r>
            <a:r>
              <a:rPr lang="en-US" b="1" dirty="0"/>
              <a:t>output </a:t>
            </a:r>
            <a:r>
              <a:rPr lang="id-ID" b="1" dirty="0"/>
              <a:t>3</a:t>
            </a:r>
            <a:r>
              <a:rPr lang="id-ID" dirty="0"/>
              <a:t> (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id-ID" dirty="0"/>
              <a:t>infrastruktur sistem irigasi), yang melibatkan pekerjaan sipil. Rehabilitasi saluran irigasi dan struktur terkait akan </a:t>
            </a:r>
            <a:r>
              <a:rPr lang="en-US" dirty="0" err="1"/>
              <a:t>dilaksanakan</a:t>
            </a:r>
            <a:r>
              <a:rPr lang="en-US" dirty="0"/>
              <a:t> di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irigasi</a:t>
            </a:r>
            <a:r>
              <a:rPr lang="en-US" dirty="0"/>
              <a:t> </a:t>
            </a:r>
            <a:r>
              <a:rPr lang="en-US" dirty="0" err="1"/>
              <a:t>eksisting</a:t>
            </a:r>
            <a:r>
              <a:rPr lang="en-US" dirty="0"/>
              <a:t> (ROW)</a:t>
            </a:r>
            <a:r>
              <a:rPr lang="id-ID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adat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irigasi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. Program IPDMIP </a:t>
            </a:r>
            <a:r>
              <a:rPr lang="en-US" dirty="0" err="1"/>
              <a:t>dikategorkan</a:t>
            </a:r>
            <a:r>
              <a:rPr lang="en-US" dirty="0"/>
              <a:t> 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45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B4DA-2C7D-489C-8FFE-2A7D3979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5060"/>
            <a:ext cx="10058400" cy="1652301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Proses </a:t>
            </a:r>
            <a:r>
              <a:rPr lang="en-US" b="1" dirty="0" err="1"/>
              <a:t>Penyaringan</a:t>
            </a:r>
            <a:r>
              <a:rPr lang="en-US" b="1" dirty="0"/>
              <a:t> </a:t>
            </a:r>
            <a:r>
              <a:rPr lang="en-US" b="1" dirty="0" err="1"/>
              <a:t>Pengadaan</a:t>
            </a:r>
            <a:r>
              <a:rPr lang="en-US" b="1" dirty="0"/>
              <a:t> Tanah dan </a:t>
            </a:r>
            <a:r>
              <a:rPr lang="en-US" b="1" dirty="0" err="1"/>
              <a:t>Permukiman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19B76-77AA-4946-AF6E-08027873A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Implemention</a:t>
            </a:r>
            <a:r>
              <a:rPr lang="en-US" b="1" i="1" dirty="0"/>
              <a:t> Agency</a:t>
            </a:r>
            <a:r>
              <a:rPr lang="en-US" dirty="0"/>
              <a:t> </a:t>
            </a:r>
            <a:r>
              <a:rPr lang="en-US" b="1" dirty="0"/>
              <a:t>(IA’s)</a:t>
            </a:r>
            <a:r>
              <a:rPr lang="en-US" dirty="0"/>
              <a:t>  </a:t>
            </a:r>
            <a:r>
              <a:rPr lang="id-ID" dirty="0"/>
              <a:t>akan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id-ID" dirty="0"/>
              <a:t>pengadaan tanah dan pe</a:t>
            </a:r>
            <a:r>
              <a:rPr lang="en-US" dirty="0"/>
              <a:t>r</a:t>
            </a:r>
            <a:r>
              <a:rPr lang="id-ID" dirty="0"/>
              <a:t>mukiman kembali serta  dampak negatif potensial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A. </a:t>
            </a:r>
            <a:r>
              <a:rPr lang="id-ID" dirty="0"/>
              <a:t>Jika pengadaan tanah dan  permukiman penduduk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B</a:t>
            </a:r>
            <a:r>
              <a:rPr lang="id-ID" dirty="0"/>
              <a:t>, maka tindakan penanganan dampak akan disiapkan dengan senantiasa bekonsultasi dengan pihak yang berhak dan pemangku kepentingan lainnya. 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mencek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terkategori</a:t>
            </a:r>
            <a:r>
              <a:rPr lang="en-US" dirty="0"/>
              <a:t> A,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proses </a:t>
            </a:r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dan </a:t>
            </a:r>
            <a:r>
              <a:rPr lang="en-US" dirty="0" err="1"/>
              <a:t>permukiman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39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4FBD-5B26-4FE5-929A-A47A3060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38718"/>
            <a:ext cx="9818813" cy="843516"/>
          </a:xfrm>
        </p:spPr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Kategori</a:t>
            </a:r>
            <a:r>
              <a:rPr lang="en-US" b="1" dirty="0"/>
              <a:t>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5348F-52D2-4623-9C1A-F902A493E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302"/>
            <a:ext cx="10515600" cy="4227661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A </a:t>
            </a:r>
            <a:r>
              <a:rPr lang="en-US" dirty="0" err="1"/>
              <a:t>menurut</a:t>
            </a:r>
            <a:r>
              <a:rPr lang="en-US" dirty="0"/>
              <a:t> SPS ADB 2009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permukiman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  <a:p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pemukiman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didukung</a:t>
            </a:r>
            <a:r>
              <a:rPr lang="en-US" dirty="0"/>
              <a:t> ADB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200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orang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10% total </a:t>
            </a:r>
            <a:r>
              <a:rPr lang="en-US" dirty="0" err="1"/>
              <a:t>produktif</a:t>
            </a:r>
            <a:r>
              <a:rPr lang="en-US" dirty="0"/>
              <a:t> asset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1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139137" y="758372"/>
            <a:ext cx="11875063" cy="5683068"/>
          </a:xfrm>
          <a:custGeom>
            <a:avLst/>
            <a:gdLst>
              <a:gd name="connsiteX0" fmla="*/ 12700 w 11874500"/>
              <a:gd name="connsiteY0" fmla="*/ 0 h 4152900"/>
              <a:gd name="connsiteX1" fmla="*/ 11874500 w 11874500"/>
              <a:gd name="connsiteY1" fmla="*/ 38100 h 4152900"/>
              <a:gd name="connsiteX2" fmla="*/ 11874500 w 11874500"/>
              <a:gd name="connsiteY2" fmla="*/ 4114800 h 4152900"/>
              <a:gd name="connsiteX3" fmla="*/ 4635500 w 11874500"/>
              <a:gd name="connsiteY3" fmla="*/ 4152900 h 4152900"/>
              <a:gd name="connsiteX4" fmla="*/ 3962400 w 11874500"/>
              <a:gd name="connsiteY4" fmla="*/ 1828800 h 4152900"/>
              <a:gd name="connsiteX5" fmla="*/ 2692400 w 11874500"/>
              <a:gd name="connsiteY5" fmla="*/ 1816100 h 4152900"/>
              <a:gd name="connsiteX6" fmla="*/ 457200 w 11874500"/>
              <a:gd name="connsiteY6" fmla="*/ 2540000 h 4152900"/>
              <a:gd name="connsiteX7" fmla="*/ 0 w 11874500"/>
              <a:gd name="connsiteY7" fmla="*/ 2552700 h 4152900"/>
              <a:gd name="connsiteX8" fmla="*/ 12700 w 11874500"/>
              <a:gd name="connsiteY8" fmla="*/ 0 h 4152900"/>
              <a:gd name="connsiteX0" fmla="*/ 12700 w 11887200"/>
              <a:gd name="connsiteY0" fmla="*/ 0 h 4152900"/>
              <a:gd name="connsiteX1" fmla="*/ 11887200 w 11887200"/>
              <a:gd name="connsiteY1" fmla="*/ 0 h 4152900"/>
              <a:gd name="connsiteX2" fmla="*/ 11874500 w 11887200"/>
              <a:gd name="connsiteY2" fmla="*/ 4114800 h 4152900"/>
              <a:gd name="connsiteX3" fmla="*/ 4635500 w 11887200"/>
              <a:gd name="connsiteY3" fmla="*/ 4152900 h 4152900"/>
              <a:gd name="connsiteX4" fmla="*/ 3962400 w 11887200"/>
              <a:gd name="connsiteY4" fmla="*/ 1828800 h 4152900"/>
              <a:gd name="connsiteX5" fmla="*/ 2692400 w 11887200"/>
              <a:gd name="connsiteY5" fmla="*/ 1816100 h 4152900"/>
              <a:gd name="connsiteX6" fmla="*/ 457200 w 11887200"/>
              <a:gd name="connsiteY6" fmla="*/ 2540000 h 4152900"/>
              <a:gd name="connsiteX7" fmla="*/ 0 w 11887200"/>
              <a:gd name="connsiteY7" fmla="*/ 2552700 h 4152900"/>
              <a:gd name="connsiteX8" fmla="*/ 12700 w 11887200"/>
              <a:gd name="connsiteY8" fmla="*/ 0 h 4152900"/>
              <a:gd name="connsiteX0" fmla="*/ 563 w 11875063"/>
              <a:gd name="connsiteY0" fmla="*/ 0 h 4152900"/>
              <a:gd name="connsiteX1" fmla="*/ 11875063 w 11875063"/>
              <a:gd name="connsiteY1" fmla="*/ 0 h 4152900"/>
              <a:gd name="connsiteX2" fmla="*/ 11862363 w 11875063"/>
              <a:gd name="connsiteY2" fmla="*/ 4114800 h 4152900"/>
              <a:gd name="connsiteX3" fmla="*/ 4623363 w 11875063"/>
              <a:gd name="connsiteY3" fmla="*/ 4152900 h 4152900"/>
              <a:gd name="connsiteX4" fmla="*/ 3950263 w 11875063"/>
              <a:gd name="connsiteY4" fmla="*/ 1828800 h 4152900"/>
              <a:gd name="connsiteX5" fmla="*/ 2680263 w 11875063"/>
              <a:gd name="connsiteY5" fmla="*/ 1816100 h 4152900"/>
              <a:gd name="connsiteX6" fmla="*/ 445063 w 11875063"/>
              <a:gd name="connsiteY6" fmla="*/ 2540000 h 4152900"/>
              <a:gd name="connsiteX7" fmla="*/ 13263 w 11875063"/>
              <a:gd name="connsiteY7" fmla="*/ 2578100 h 4152900"/>
              <a:gd name="connsiteX8" fmla="*/ 563 w 11875063"/>
              <a:gd name="connsiteY8" fmla="*/ 0 h 4152900"/>
              <a:gd name="connsiteX0" fmla="*/ 563 w 11875063"/>
              <a:gd name="connsiteY0" fmla="*/ 0 h 4152900"/>
              <a:gd name="connsiteX1" fmla="*/ 11875063 w 11875063"/>
              <a:gd name="connsiteY1" fmla="*/ 0 h 4152900"/>
              <a:gd name="connsiteX2" fmla="*/ 11862363 w 11875063"/>
              <a:gd name="connsiteY2" fmla="*/ 4114800 h 4152900"/>
              <a:gd name="connsiteX3" fmla="*/ 4623363 w 11875063"/>
              <a:gd name="connsiteY3" fmla="*/ 4152900 h 4152900"/>
              <a:gd name="connsiteX4" fmla="*/ 3950263 w 11875063"/>
              <a:gd name="connsiteY4" fmla="*/ 1828800 h 4152900"/>
              <a:gd name="connsiteX5" fmla="*/ 2680263 w 11875063"/>
              <a:gd name="connsiteY5" fmla="*/ 1816100 h 4152900"/>
              <a:gd name="connsiteX6" fmla="*/ 445063 w 11875063"/>
              <a:gd name="connsiteY6" fmla="*/ 2540000 h 4152900"/>
              <a:gd name="connsiteX7" fmla="*/ 13263 w 11875063"/>
              <a:gd name="connsiteY7" fmla="*/ 2095500 h 4152900"/>
              <a:gd name="connsiteX8" fmla="*/ 563 w 11875063"/>
              <a:gd name="connsiteY8" fmla="*/ 0 h 4152900"/>
              <a:gd name="connsiteX0" fmla="*/ 563 w 11875063"/>
              <a:gd name="connsiteY0" fmla="*/ 0 h 4152900"/>
              <a:gd name="connsiteX1" fmla="*/ 11875063 w 11875063"/>
              <a:gd name="connsiteY1" fmla="*/ 0 h 4152900"/>
              <a:gd name="connsiteX2" fmla="*/ 11862363 w 11875063"/>
              <a:gd name="connsiteY2" fmla="*/ 4114800 h 4152900"/>
              <a:gd name="connsiteX3" fmla="*/ 4623363 w 11875063"/>
              <a:gd name="connsiteY3" fmla="*/ 4152900 h 4152900"/>
              <a:gd name="connsiteX4" fmla="*/ 3950263 w 11875063"/>
              <a:gd name="connsiteY4" fmla="*/ 1828800 h 4152900"/>
              <a:gd name="connsiteX5" fmla="*/ 2680263 w 11875063"/>
              <a:gd name="connsiteY5" fmla="*/ 1816100 h 4152900"/>
              <a:gd name="connsiteX6" fmla="*/ 635563 w 11875063"/>
              <a:gd name="connsiteY6" fmla="*/ 2374900 h 4152900"/>
              <a:gd name="connsiteX7" fmla="*/ 13263 w 11875063"/>
              <a:gd name="connsiteY7" fmla="*/ 2095500 h 4152900"/>
              <a:gd name="connsiteX8" fmla="*/ 563 w 11875063"/>
              <a:gd name="connsiteY8" fmla="*/ 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5063" h="4152900">
                <a:moveTo>
                  <a:pt x="563" y="0"/>
                </a:moveTo>
                <a:lnTo>
                  <a:pt x="11875063" y="0"/>
                </a:lnTo>
                <a:cubicBezTo>
                  <a:pt x="11870830" y="1371600"/>
                  <a:pt x="11866596" y="2743200"/>
                  <a:pt x="11862363" y="4114800"/>
                </a:cubicBezTo>
                <a:lnTo>
                  <a:pt x="4623363" y="4152900"/>
                </a:lnTo>
                <a:lnTo>
                  <a:pt x="3950263" y="1828800"/>
                </a:lnTo>
                <a:lnTo>
                  <a:pt x="2680263" y="1816100"/>
                </a:lnTo>
                <a:lnTo>
                  <a:pt x="635563" y="2374900"/>
                </a:lnTo>
                <a:lnTo>
                  <a:pt x="13263" y="2095500"/>
                </a:lnTo>
                <a:cubicBezTo>
                  <a:pt x="17496" y="1244600"/>
                  <a:pt x="-3670" y="850900"/>
                  <a:pt x="563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  <a:alpha val="2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254000"/>
            <a:ext cx="10927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PROSES PENYARINGAN PENGADAAN TANAH DALAM REHABILITASI SISTEM IRIGASI BERBASIS PARTISPASI MASYRAKAT   </a:t>
            </a:r>
          </a:p>
        </p:txBody>
      </p:sp>
      <p:sp>
        <p:nvSpPr>
          <p:cNvPr id="3" name="Flowchart: Document 2"/>
          <p:cNvSpPr/>
          <p:nvPr/>
        </p:nvSpPr>
        <p:spPr>
          <a:xfrm>
            <a:off x="300251" y="1110977"/>
            <a:ext cx="2715904" cy="1966318"/>
          </a:xfrm>
          <a:prstGeom prst="flowChart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en-US" sz="1400" dirty="0">
              <a:solidFill>
                <a:schemeClr val="tx1"/>
              </a:solidFill>
              <a:latin typeface="Swis721 BlkCn BT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DATA DOKUMEN: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SID/DED REHAB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SKRINING AWAL ISI FORM SOS- 01:</a:t>
            </a:r>
          </a:p>
          <a:p>
            <a:pPr marL="287338"/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Penyaringan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Awal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Kegiatan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Pengadaan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Tanah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Permukiman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Kembali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 Program IPDMIP </a:t>
            </a:r>
          </a:p>
          <a:p>
            <a:endParaRPr lang="en-US" sz="1400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3195487" y="1576000"/>
            <a:ext cx="2179819" cy="774333"/>
          </a:xfrm>
          <a:prstGeom prst="flowChartDecis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Pengadaan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Tanah/Land Clearing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1463" y="2510013"/>
            <a:ext cx="617616" cy="28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wis721 BlkCn BT" pitchFamily="34" charset="0"/>
              </a:rPr>
              <a:t>ADA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50048" y="1702096"/>
            <a:ext cx="264087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Swis721 BlkCn BT" pitchFamily="34" charset="0"/>
              </a:rPr>
              <a:t>TIDAK ADA PENGADAAN TANAH + LAND CLEARING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2927468" y="3125334"/>
            <a:ext cx="1153236" cy="627797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Alternatif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Kategori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A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4543842" y="3135263"/>
            <a:ext cx="1395416" cy="690578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Alternatif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Non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Kategori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A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6605066" y="2416355"/>
            <a:ext cx="1395416" cy="471674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PENGADAAN TANAH &gt; 5 ha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6607338" y="3196563"/>
            <a:ext cx="1395416" cy="471674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PENGADAAN TANAH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≤</a:t>
            </a:r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 5 ha</a:t>
            </a:r>
          </a:p>
        </p:txBody>
      </p:sp>
      <p:sp>
        <p:nvSpPr>
          <p:cNvPr id="13" name="Flowchart: Alternate Process 12"/>
          <p:cNvSpPr/>
          <p:nvPr/>
        </p:nvSpPr>
        <p:spPr>
          <a:xfrm>
            <a:off x="6623258" y="3885292"/>
            <a:ext cx="1395416" cy="35437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200" dirty="0">
                <a:solidFill>
                  <a:schemeClr val="tx1"/>
                </a:solidFill>
                <a:latin typeface="Swis721 BlkCn BT" pitchFamily="34" charset="0"/>
              </a:rPr>
              <a:t>LAND CLEARING</a:t>
            </a:r>
            <a:endParaRPr lang="en-US" sz="1200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6639178" y="4515372"/>
            <a:ext cx="1395416" cy="35437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200" dirty="0">
                <a:solidFill>
                  <a:schemeClr val="tx1"/>
                </a:solidFill>
                <a:latin typeface="Swis721 BlkCn BT" pitchFamily="34" charset="0"/>
              </a:rPr>
              <a:t>T</a:t>
            </a:r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ANAH HIBAH</a:t>
            </a:r>
          </a:p>
        </p:txBody>
      </p:sp>
      <p:sp>
        <p:nvSpPr>
          <p:cNvPr id="9" name="Freeform 8"/>
          <p:cNvSpPr/>
          <p:nvPr/>
        </p:nvSpPr>
        <p:spPr>
          <a:xfrm>
            <a:off x="3507475" y="2934269"/>
            <a:ext cx="1705970" cy="218364"/>
          </a:xfrm>
          <a:custGeom>
            <a:avLst/>
            <a:gdLst>
              <a:gd name="connsiteX0" fmla="*/ 0 w 1705970"/>
              <a:gd name="connsiteY0" fmla="*/ 204716 h 218364"/>
              <a:gd name="connsiteX1" fmla="*/ 0 w 1705970"/>
              <a:gd name="connsiteY1" fmla="*/ 0 h 218364"/>
              <a:gd name="connsiteX2" fmla="*/ 1705970 w 1705970"/>
              <a:gd name="connsiteY2" fmla="*/ 27295 h 218364"/>
              <a:gd name="connsiteX3" fmla="*/ 1705970 w 1705970"/>
              <a:gd name="connsiteY3" fmla="*/ 218364 h 218364"/>
              <a:gd name="connsiteX0" fmla="*/ 0 w 1705970"/>
              <a:gd name="connsiteY0" fmla="*/ 204716 h 218364"/>
              <a:gd name="connsiteX1" fmla="*/ 0 w 1705970"/>
              <a:gd name="connsiteY1" fmla="*/ 0 h 218364"/>
              <a:gd name="connsiteX2" fmla="*/ 1705970 w 1705970"/>
              <a:gd name="connsiteY2" fmla="*/ 13648 h 218364"/>
              <a:gd name="connsiteX3" fmla="*/ 1705970 w 1705970"/>
              <a:gd name="connsiteY3" fmla="*/ 218364 h 218364"/>
              <a:gd name="connsiteX0" fmla="*/ 0 w 1705970"/>
              <a:gd name="connsiteY0" fmla="*/ 204716 h 218364"/>
              <a:gd name="connsiteX1" fmla="*/ 0 w 1705970"/>
              <a:gd name="connsiteY1" fmla="*/ 0 h 218364"/>
              <a:gd name="connsiteX2" fmla="*/ 1705970 w 1705970"/>
              <a:gd name="connsiteY2" fmla="*/ 0 h 218364"/>
              <a:gd name="connsiteX3" fmla="*/ 1705970 w 1705970"/>
              <a:gd name="connsiteY3" fmla="*/ 218364 h 2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5970" h="218364">
                <a:moveTo>
                  <a:pt x="0" y="204716"/>
                </a:moveTo>
                <a:lnTo>
                  <a:pt x="0" y="0"/>
                </a:lnTo>
                <a:lnTo>
                  <a:pt x="1705970" y="0"/>
                </a:lnTo>
                <a:lnTo>
                  <a:pt x="1705970" y="218364"/>
                </a:ln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5" idx="2"/>
          </p:cNvCxnSpPr>
          <p:nvPr/>
        </p:nvCxnSpPr>
        <p:spPr>
          <a:xfrm>
            <a:off x="4285397" y="2350333"/>
            <a:ext cx="0" cy="583936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428096" y="2688609"/>
            <a:ext cx="191068" cy="2006221"/>
          </a:xfrm>
          <a:custGeom>
            <a:avLst/>
            <a:gdLst>
              <a:gd name="connsiteX0" fmla="*/ 163773 w 191068"/>
              <a:gd name="connsiteY0" fmla="*/ 0 h 2006221"/>
              <a:gd name="connsiteX1" fmla="*/ 0 w 191068"/>
              <a:gd name="connsiteY1" fmla="*/ 0 h 2006221"/>
              <a:gd name="connsiteX2" fmla="*/ 0 w 191068"/>
              <a:gd name="connsiteY2" fmla="*/ 2006221 h 2006221"/>
              <a:gd name="connsiteX3" fmla="*/ 191068 w 191068"/>
              <a:gd name="connsiteY3" fmla="*/ 2006221 h 200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06221">
                <a:moveTo>
                  <a:pt x="163773" y="0"/>
                </a:moveTo>
                <a:lnTo>
                  <a:pt x="0" y="0"/>
                </a:lnTo>
                <a:lnTo>
                  <a:pt x="0" y="2006221"/>
                </a:lnTo>
                <a:lnTo>
                  <a:pt x="191068" y="200622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0" idx="3"/>
          </p:cNvCxnSpPr>
          <p:nvPr/>
        </p:nvCxnSpPr>
        <p:spPr>
          <a:xfrm>
            <a:off x="5939258" y="3480552"/>
            <a:ext cx="6545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445054" y="4085232"/>
            <a:ext cx="1895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016846" y="3446048"/>
            <a:ext cx="1895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005625" y="2670384"/>
            <a:ext cx="2523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8032766" y="4076128"/>
            <a:ext cx="1895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032766" y="4676640"/>
            <a:ext cx="1895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arallelogram 25"/>
          <p:cNvSpPr/>
          <p:nvPr/>
        </p:nvSpPr>
        <p:spPr>
          <a:xfrm>
            <a:off x="8195057" y="2286126"/>
            <a:ext cx="1815152" cy="725606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q"/>
            </a:pPr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DATA ISIAN FORM SOS-04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DOKUMEN LARAP </a:t>
            </a:r>
          </a:p>
        </p:txBody>
      </p:sp>
      <p:sp>
        <p:nvSpPr>
          <p:cNvPr id="28" name="Parallelogram 27"/>
          <p:cNvSpPr/>
          <p:nvPr/>
        </p:nvSpPr>
        <p:spPr>
          <a:xfrm>
            <a:off x="8115922" y="3079983"/>
            <a:ext cx="2196334" cy="627936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q"/>
            </a:pPr>
            <a:r>
              <a:rPr lang="en-SG" sz="1200" dirty="0">
                <a:solidFill>
                  <a:schemeClr val="tx1"/>
                </a:solidFill>
                <a:latin typeface="Swis721 BlkCn BT" pitchFamily="34" charset="0"/>
              </a:rPr>
              <a:t>DATA ISIAN FORM SOS-05</a:t>
            </a:r>
            <a:endParaRPr lang="en-US" sz="1200" dirty="0">
              <a:solidFill>
                <a:schemeClr val="tx1"/>
              </a:solidFill>
              <a:latin typeface="Swis721 BlkCn BT" pitchFamily="34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DOKUMEN LARAP</a:t>
            </a:r>
          </a:p>
        </p:txBody>
      </p:sp>
      <p:sp>
        <p:nvSpPr>
          <p:cNvPr id="29" name="Parallelogram 28"/>
          <p:cNvSpPr/>
          <p:nvPr/>
        </p:nvSpPr>
        <p:spPr>
          <a:xfrm>
            <a:off x="8172786" y="3764654"/>
            <a:ext cx="2196334" cy="691089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q"/>
            </a:pPr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KELENGKAPAN DOKUMEN LAND CLEARING, DATA ISIAN FORM SOS-06</a:t>
            </a:r>
          </a:p>
        </p:txBody>
      </p:sp>
      <p:sp>
        <p:nvSpPr>
          <p:cNvPr id="30" name="Parallelogram 29"/>
          <p:cNvSpPr/>
          <p:nvPr/>
        </p:nvSpPr>
        <p:spPr>
          <a:xfrm>
            <a:off x="8149163" y="4581999"/>
            <a:ext cx="2673512" cy="471777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q"/>
            </a:pPr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KELENGKAPAN DOKUMEN TANAH HIBAH, DATA ISIAN FORM SOS-07</a:t>
            </a:r>
          </a:p>
        </p:txBody>
      </p:sp>
      <p:sp>
        <p:nvSpPr>
          <p:cNvPr id="27" name="Flowchart: Card 26"/>
          <p:cNvSpPr/>
          <p:nvPr/>
        </p:nvSpPr>
        <p:spPr>
          <a:xfrm>
            <a:off x="9345941" y="1575999"/>
            <a:ext cx="2457021" cy="641935"/>
          </a:xfrm>
          <a:prstGeom prst="flowChartPunchedCard">
            <a:avLst/>
          </a:prstGeom>
          <a:solidFill>
            <a:srgbClr val="FFFF00"/>
          </a:solidFill>
          <a:ln w="38100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PELAKSANAAN REHABILITASI &amp; PENCAPAIAN DLI.8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343629" y="1956144"/>
            <a:ext cx="4002901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9932276" y="2238703"/>
            <a:ext cx="409903" cy="409904"/>
          </a:xfrm>
          <a:custGeom>
            <a:avLst/>
            <a:gdLst>
              <a:gd name="connsiteX0" fmla="*/ 0 w 409903"/>
              <a:gd name="connsiteY0" fmla="*/ 409904 h 409904"/>
              <a:gd name="connsiteX1" fmla="*/ 394138 w 409903"/>
              <a:gd name="connsiteY1" fmla="*/ 409904 h 409904"/>
              <a:gd name="connsiteX2" fmla="*/ 409903 w 409903"/>
              <a:gd name="connsiteY2" fmla="*/ 0 h 4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409904">
                <a:moveTo>
                  <a:pt x="0" y="409904"/>
                </a:moveTo>
                <a:lnTo>
                  <a:pt x="394138" y="409904"/>
                </a:lnTo>
                <a:lnTo>
                  <a:pt x="409903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0277906" y="2232029"/>
            <a:ext cx="338763" cy="1169501"/>
          </a:xfrm>
          <a:custGeom>
            <a:avLst/>
            <a:gdLst>
              <a:gd name="connsiteX0" fmla="*/ 0 w 409903"/>
              <a:gd name="connsiteY0" fmla="*/ 409904 h 409904"/>
              <a:gd name="connsiteX1" fmla="*/ 394138 w 409903"/>
              <a:gd name="connsiteY1" fmla="*/ 409904 h 409904"/>
              <a:gd name="connsiteX2" fmla="*/ 409903 w 409903"/>
              <a:gd name="connsiteY2" fmla="*/ 0 h 4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409904">
                <a:moveTo>
                  <a:pt x="0" y="409904"/>
                </a:moveTo>
                <a:lnTo>
                  <a:pt x="394138" y="409904"/>
                </a:lnTo>
                <a:lnTo>
                  <a:pt x="409903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0299618" y="2232390"/>
            <a:ext cx="600138" cy="1883494"/>
          </a:xfrm>
          <a:custGeom>
            <a:avLst/>
            <a:gdLst>
              <a:gd name="connsiteX0" fmla="*/ 0 w 409903"/>
              <a:gd name="connsiteY0" fmla="*/ 409904 h 409904"/>
              <a:gd name="connsiteX1" fmla="*/ 394138 w 409903"/>
              <a:gd name="connsiteY1" fmla="*/ 409904 h 409904"/>
              <a:gd name="connsiteX2" fmla="*/ 409903 w 409903"/>
              <a:gd name="connsiteY2" fmla="*/ 0 h 4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409904">
                <a:moveTo>
                  <a:pt x="0" y="409904"/>
                </a:moveTo>
                <a:lnTo>
                  <a:pt x="394138" y="409904"/>
                </a:lnTo>
                <a:lnTo>
                  <a:pt x="409903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783104" y="2246498"/>
            <a:ext cx="600138" cy="2506930"/>
          </a:xfrm>
          <a:custGeom>
            <a:avLst/>
            <a:gdLst>
              <a:gd name="connsiteX0" fmla="*/ 0 w 409903"/>
              <a:gd name="connsiteY0" fmla="*/ 409904 h 409904"/>
              <a:gd name="connsiteX1" fmla="*/ 394138 w 409903"/>
              <a:gd name="connsiteY1" fmla="*/ 409904 h 409904"/>
              <a:gd name="connsiteX2" fmla="*/ 409903 w 409903"/>
              <a:gd name="connsiteY2" fmla="*/ 0 h 4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409904">
                <a:moveTo>
                  <a:pt x="0" y="409904"/>
                </a:moveTo>
                <a:lnTo>
                  <a:pt x="394138" y="409904"/>
                </a:lnTo>
                <a:lnTo>
                  <a:pt x="409903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010262" y="1974550"/>
            <a:ext cx="1895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Alternate Process 39"/>
          <p:cNvSpPr/>
          <p:nvPr/>
        </p:nvSpPr>
        <p:spPr>
          <a:xfrm>
            <a:off x="2032000" y="4329469"/>
            <a:ext cx="3014260" cy="67664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Swis721 BlkCn BT" pitchFamily="34" charset="0"/>
              </a:rPr>
              <a:t>TIDAK MASUK PROGRAM IPDMIP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40FA76-29D7-4212-A6E3-A1C44DCAAAA6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7170483" y="1426509"/>
            <a:ext cx="1" cy="275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6A3B3C0-1A6E-40AC-8AB1-F60E2CA5D660}"/>
              </a:ext>
            </a:extLst>
          </p:cNvPr>
          <p:cNvSpPr/>
          <p:nvPr/>
        </p:nvSpPr>
        <p:spPr>
          <a:xfrm>
            <a:off x="6116319" y="880000"/>
            <a:ext cx="2153919" cy="563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200" b="1" dirty="0">
                <a:solidFill>
                  <a:schemeClr val="tx1"/>
                </a:solidFill>
                <a:latin typeface="Swis721 Blk BT"/>
              </a:rPr>
              <a:t>CEK  DOKUMEN STATUS TANAH, DATA ISIAN FORM SOS-02</a:t>
            </a:r>
            <a:endParaRPr lang="en-US" sz="1200" b="1" dirty="0">
              <a:solidFill>
                <a:schemeClr val="tx1"/>
              </a:solidFill>
              <a:latin typeface="Swis721 Blk B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378AD67-B271-486F-956F-5CB9B7B18EA4}"/>
              </a:ext>
            </a:extLst>
          </p:cNvPr>
          <p:cNvCxnSpPr/>
          <p:nvPr/>
        </p:nvCxnSpPr>
        <p:spPr>
          <a:xfrm>
            <a:off x="3533557" y="3793053"/>
            <a:ext cx="0" cy="583936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222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8107-F8A6-4C23-A666-04F35C64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Proses </a:t>
            </a:r>
            <a:r>
              <a:rPr lang="en-US" b="1" dirty="0" err="1"/>
              <a:t>Penyaringan</a:t>
            </a:r>
            <a:r>
              <a:rPr lang="en-US" b="1" dirty="0"/>
              <a:t> Masyarakat </a:t>
            </a:r>
            <a:r>
              <a:rPr lang="en-US" b="1" dirty="0" err="1"/>
              <a:t>Adat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7DD9B-486C-44D5-8C37-E1090D92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Implemention</a:t>
            </a:r>
            <a:r>
              <a:rPr lang="en-US" b="1" i="1" dirty="0"/>
              <a:t> Agency</a:t>
            </a:r>
            <a:r>
              <a:rPr lang="en-US" dirty="0"/>
              <a:t> </a:t>
            </a:r>
            <a:r>
              <a:rPr lang="en-US" b="1" dirty="0"/>
              <a:t>(IA’s)</a:t>
            </a:r>
            <a:r>
              <a:rPr lang="en-US" dirty="0"/>
              <a:t>  </a:t>
            </a:r>
            <a:r>
              <a:rPr lang="id-ID" dirty="0"/>
              <a:t>akan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sub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id-ID" dirty="0"/>
              <a:t>  dampak negatif potensial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A.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B,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pada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Masyarakat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Indegenous</a:t>
            </a:r>
            <a:r>
              <a:rPr lang="en-US" i="1" dirty="0"/>
              <a:t> People Plan</a:t>
            </a:r>
            <a:r>
              <a:rPr lang="en-US" dirty="0"/>
              <a:t> (IPP)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33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6FEE-1D80-4285-866F-AE943EF07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499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A Masyarakat </a:t>
            </a:r>
            <a:r>
              <a:rPr lang="en-US" dirty="0" err="1"/>
              <a:t>Adat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5B705-0108-4BD0-8C5F-71089B3EF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650"/>
            <a:ext cx="10515600" cy="4650313"/>
          </a:xfrm>
        </p:spPr>
        <p:txBody>
          <a:bodyPr>
            <a:normAutofit/>
          </a:bodyPr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A </a:t>
            </a:r>
            <a:r>
              <a:rPr lang="en-US" dirty="0" err="1"/>
              <a:t>menurut</a:t>
            </a:r>
            <a:r>
              <a:rPr lang="en-US" dirty="0"/>
              <a:t> SPS ADB 2009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,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Masyarakat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Indegenous</a:t>
            </a:r>
            <a:r>
              <a:rPr lang="en-US" i="1" dirty="0"/>
              <a:t> People Plan</a:t>
            </a:r>
            <a:r>
              <a:rPr lang="en-US" dirty="0"/>
              <a:t> (IPP)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  <a:p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didukung</a:t>
            </a:r>
            <a:r>
              <a:rPr lang="en-US" dirty="0"/>
              <a:t> ADB pada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dan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dan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; status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;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komunal</a:t>
            </a:r>
            <a:r>
              <a:rPr lang="en-US" dirty="0"/>
              <a:t>; status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pencaharian</a:t>
            </a:r>
            <a:r>
              <a:rPr lang="en-US" dirty="0"/>
              <a:t>, dan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; dan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; dan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kerentanan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9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139137" y="758372"/>
            <a:ext cx="11875063" cy="5683068"/>
          </a:xfrm>
          <a:custGeom>
            <a:avLst/>
            <a:gdLst>
              <a:gd name="connsiteX0" fmla="*/ 12700 w 11874500"/>
              <a:gd name="connsiteY0" fmla="*/ 0 h 4152900"/>
              <a:gd name="connsiteX1" fmla="*/ 11874500 w 11874500"/>
              <a:gd name="connsiteY1" fmla="*/ 38100 h 4152900"/>
              <a:gd name="connsiteX2" fmla="*/ 11874500 w 11874500"/>
              <a:gd name="connsiteY2" fmla="*/ 4114800 h 4152900"/>
              <a:gd name="connsiteX3" fmla="*/ 4635500 w 11874500"/>
              <a:gd name="connsiteY3" fmla="*/ 4152900 h 4152900"/>
              <a:gd name="connsiteX4" fmla="*/ 3962400 w 11874500"/>
              <a:gd name="connsiteY4" fmla="*/ 1828800 h 4152900"/>
              <a:gd name="connsiteX5" fmla="*/ 2692400 w 11874500"/>
              <a:gd name="connsiteY5" fmla="*/ 1816100 h 4152900"/>
              <a:gd name="connsiteX6" fmla="*/ 457200 w 11874500"/>
              <a:gd name="connsiteY6" fmla="*/ 2540000 h 4152900"/>
              <a:gd name="connsiteX7" fmla="*/ 0 w 11874500"/>
              <a:gd name="connsiteY7" fmla="*/ 2552700 h 4152900"/>
              <a:gd name="connsiteX8" fmla="*/ 12700 w 11874500"/>
              <a:gd name="connsiteY8" fmla="*/ 0 h 4152900"/>
              <a:gd name="connsiteX0" fmla="*/ 12700 w 11887200"/>
              <a:gd name="connsiteY0" fmla="*/ 0 h 4152900"/>
              <a:gd name="connsiteX1" fmla="*/ 11887200 w 11887200"/>
              <a:gd name="connsiteY1" fmla="*/ 0 h 4152900"/>
              <a:gd name="connsiteX2" fmla="*/ 11874500 w 11887200"/>
              <a:gd name="connsiteY2" fmla="*/ 4114800 h 4152900"/>
              <a:gd name="connsiteX3" fmla="*/ 4635500 w 11887200"/>
              <a:gd name="connsiteY3" fmla="*/ 4152900 h 4152900"/>
              <a:gd name="connsiteX4" fmla="*/ 3962400 w 11887200"/>
              <a:gd name="connsiteY4" fmla="*/ 1828800 h 4152900"/>
              <a:gd name="connsiteX5" fmla="*/ 2692400 w 11887200"/>
              <a:gd name="connsiteY5" fmla="*/ 1816100 h 4152900"/>
              <a:gd name="connsiteX6" fmla="*/ 457200 w 11887200"/>
              <a:gd name="connsiteY6" fmla="*/ 2540000 h 4152900"/>
              <a:gd name="connsiteX7" fmla="*/ 0 w 11887200"/>
              <a:gd name="connsiteY7" fmla="*/ 2552700 h 4152900"/>
              <a:gd name="connsiteX8" fmla="*/ 12700 w 11887200"/>
              <a:gd name="connsiteY8" fmla="*/ 0 h 4152900"/>
              <a:gd name="connsiteX0" fmla="*/ 563 w 11875063"/>
              <a:gd name="connsiteY0" fmla="*/ 0 h 4152900"/>
              <a:gd name="connsiteX1" fmla="*/ 11875063 w 11875063"/>
              <a:gd name="connsiteY1" fmla="*/ 0 h 4152900"/>
              <a:gd name="connsiteX2" fmla="*/ 11862363 w 11875063"/>
              <a:gd name="connsiteY2" fmla="*/ 4114800 h 4152900"/>
              <a:gd name="connsiteX3" fmla="*/ 4623363 w 11875063"/>
              <a:gd name="connsiteY3" fmla="*/ 4152900 h 4152900"/>
              <a:gd name="connsiteX4" fmla="*/ 3950263 w 11875063"/>
              <a:gd name="connsiteY4" fmla="*/ 1828800 h 4152900"/>
              <a:gd name="connsiteX5" fmla="*/ 2680263 w 11875063"/>
              <a:gd name="connsiteY5" fmla="*/ 1816100 h 4152900"/>
              <a:gd name="connsiteX6" fmla="*/ 445063 w 11875063"/>
              <a:gd name="connsiteY6" fmla="*/ 2540000 h 4152900"/>
              <a:gd name="connsiteX7" fmla="*/ 13263 w 11875063"/>
              <a:gd name="connsiteY7" fmla="*/ 2578100 h 4152900"/>
              <a:gd name="connsiteX8" fmla="*/ 563 w 11875063"/>
              <a:gd name="connsiteY8" fmla="*/ 0 h 4152900"/>
              <a:gd name="connsiteX0" fmla="*/ 563 w 11875063"/>
              <a:gd name="connsiteY0" fmla="*/ 0 h 4152900"/>
              <a:gd name="connsiteX1" fmla="*/ 11875063 w 11875063"/>
              <a:gd name="connsiteY1" fmla="*/ 0 h 4152900"/>
              <a:gd name="connsiteX2" fmla="*/ 11862363 w 11875063"/>
              <a:gd name="connsiteY2" fmla="*/ 4114800 h 4152900"/>
              <a:gd name="connsiteX3" fmla="*/ 4623363 w 11875063"/>
              <a:gd name="connsiteY3" fmla="*/ 4152900 h 4152900"/>
              <a:gd name="connsiteX4" fmla="*/ 3950263 w 11875063"/>
              <a:gd name="connsiteY4" fmla="*/ 1828800 h 4152900"/>
              <a:gd name="connsiteX5" fmla="*/ 2680263 w 11875063"/>
              <a:gd name="connsiteY5" fmla="*/ 1816100 h 4152900"/>
              <a:gd name="connsiteX6" fmla="*/ 445063 w 11875063"/>
              <a:gd name="connsiteY6" fmla="*/ 2540000 h 4152900"/>
              <a:gd name="connsiteX7" fmla="*/ 13263 w 11875063"/>
              <a:gd name="connsiteY7" fmla="*/ 2095500 h 4152900"/>
              <a:gd name="connsiteX8" fmla="*/ 563 w 11875063"/>
              <a:gd name="connsiteY8" fmla="*/ 0 h 4152900"/>
              <a:gd name="connsiteX0" fmla="*/ 563 w 11875063"/>
              <a:gd name="connsiteY0" fmla="*/ 0 h 4152900"/>
              <a:gd name="connsiteX1" fmla="*/ 11875063 w 11875063"/>
              <a:gd name="connsiteY1" fmla="*/ 0 h 4152900"/>
              <a:gd name="connsiteX2" fmla="*/ 11862363 w 11875063"/>
              <a:gd name="connsiteY2" fmla="*/ 4114800 h 4152900"/>
              <a:gd name="connsiteX3" fmla="*/ 4623363 w 11875063"/>
              <a:gd name="connsiteY3" fmla="*/ 4152900 h 4152900"/>
              <a:gd name="connsiteX4" fmla="*/ 3950263 w 11875063"/>
              <a:gd name="connsiteY4" fmla="*/ 1828800 h 4152900"/>
              <a:gd name="connsiteX5" fmla="*/ 2680263 w 11875063"/>
              <a:gd name="connsiteY5" fmla="*/ 1816100 h 4152900"/>
              <a:gd name="connsiteX6" fmla="*/ 635563 w 11875063"/>
              <a:gd name="connsiteY6" fmla="*/ 2374900 h 4152900"/>
              <a:gd name="connsiteX7" fmla="*/ 13263 w 11875063"/>
              <a:gd name="connsiteY7" fmla="*/ 2095500 h 4152900"/>
              <a:gd name="connsiteX8" fmla="*/ 563 w 11875063"/>
              <a:gd name="connsiteY8" fmla="*/ 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5063" h="4152900">
                <a:moveTo>
                  <a:pt x="563" y="0"/>
                </a:moveTo>
                <a:lnTo>
                  <a:pt x="11875063" y="0"/>
                </a:lnTo>
                <a:cubicBezTo>
                  <a:pt x="11870830" y="1371600"/>
                  <a:pt x="11866596" y="2743200"/>
                  <a:pt x="11862363" y="4114800"/>
                </a:cubicBezTo>
                <a:lnTo>
                  <a:pt x="4623363" y="4152900"/>
                </a:lnTo>
                <a:lnTo>
                  <a:pt x="3950263" y="1828800"/>
                </a:lnTo>
                <a:lnTo>
                  <a:pt x="2680263" y="1816100"/>
                </a:lnTo>
                <a:lnTo>
                  <a:pt x="635563" y="2374900"/>
                </a:lnTo>
                <a:lnTo>
                  <a:pt x="13263" y="2095500"/>
                </a:lnTo>
                <a:cubicBezTo>
                  <a:pt x="17496" y="1244600"/>
                  <a:pt x="-3670" y="850900"/>
                  <a:pt x="563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  <a:alpha val="2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54000"/>
            <a:ext cx="1092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PROSES PENYARINGAN MASYARAKAT ADAT DALAM REHABILITASI SISTEM IRIGASI BERBASIS PARTISPASI MASYRAKAT   </a:t>
            </a:r>
          </a:p>
        </p:txBody>
      </p:sp>
      <p:sp>
        <p:nvSpPr>
          <p:cNvPr id="3" name="Flowchart: Document 2"/>
          <p:cNvSpPr/>
          <p:nvPr/>
        </p:nvSpPr>
        <p:spPr>
          <a:xfrm>
            <a:off x="300251" y="1110977"/>
            <a:ext cx="2715904" cy="1966318"/>
          </a:xfrm>
          <a:prstGeom prst="flowChart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en-US" sz="1400" dirty="0">
              <a:solidFill>
                <a:schemeClr val="tx1"/>
              </a:solidFill>
              <a:latin typeface="Swis721 BlkCn BT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DATA DOKUMEN: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SID/DED REHAB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SKRINING MASYARAKAT ADAT ISI FORM SOS- 03:</a:t>
            </a:r>
          </a:p>
          <a:p>
            <a:pPr marL="287338"/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Penyaringan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Keberadaan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Masyarakat </a:t>
            </a:r>
            <a:r>
              <a:rPr lang="en-US" sz="1400" dirty="0" err="1">
                <a:solidFill>
                  <a:schemeClr val="tx1"/>
                </a:solidFill>
                <a:latin typeface="Swis721 BlkCn BT" pitchFamily="34" charset="0"/>
              </a:rPr>
              <a:t>Adat</a:t>
            </a:r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  Program IPDMIP </a:t>
            </a:r>
          </a:p>
          <a:p>
            <a:endParaRPr lang="en-US" sz="1400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3195487" y="1576000"/>
            <a:ext cx="2179819" cy="774333"/>
          </a:xfrm>
          <a:prstGeom prst="flowChartDecis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Swis721 BlkCn BT" pitchFamily="34" charset="0"/>
              </a:rPr>
              <a:t>Masyarakat </a:t>
            </a:r>
            <a:r>
              <a:rPr lang="en-US" sz="1400" b="1" dirty="0" err="1">
                <a:solidFill>
                  <a:schemeClr val="tx1"/>
                </a:solidFill>
                <a:latin typeface="Swis721 BlkCn BT" pitchFamily="34" charset="0"/>
              </a:rPr>
              <a:t>Adat</a:t>
            </a:r>
            <a:endParaRPr lang="en-US" sz="1400" b="1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1463" y="2510013"/>
            <a:ext cx="61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wis721 BlkCn BT" pitchFamily="34" charset="0"/>
              </a:rPr>
              <a:t>ADA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50048" y="1764442"/>
            <a:ext cx="274323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Swis721 BlkCn BT" pitchFamily="34" charset="0"/>
              </a:rPr>
              <a:t>TIDAK ADA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2927467" y="3125334"/>
            <a:ext cx="1357929" cy="769579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Swis721 BlkCn BT" pitchFamily="34" charset="0"/>
              </a:rPr>
              <a:t>Alternatif</a:t>
            </a:r>
            <a:r>
              <a:rPr lang="en-US" sz="1600" dirty="0">
                <a:solidFill>
                  <a:schemeClr val="tx1"/>
                </a:solidFill>
                <a:latin typeface="Swis721 BlkCn BT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wis721 BlkCn BT" pitchFamily="34" charset="0"/>
              </a:rPr>
              <a:t>Kategori</a:t>
            </a:r>
            <a:r>
              <a:rPr lang="en-US" sz="1600" dirty="0">
                <a:solidFill>
                  <a:schemeClr val="tx1"/>
                </a:solidFill>
                <a:latin typeface="Swis721 BlkCn BT" pitchFamily="34" charset="0"/>
              </a:rPr>
              <a:t> A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4543842" y="3135262"/>
            <a:ext cx="1395416" cy="838239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Swis721 BlkCn BT" pitchFamily="34" charset="0"/>
            </a:endParaRPr>
          </a:p>
          <a:p>
            <a:pPr algn="ctr"/>
            <a:r>
              <a:rPr lang="en-US" sz="1600" dirty="0" err="1">
                <a:solidFill>
                  <a:schemeClr val="tx1"/>
                </a:solidFill>
                <a:latin typeface="Swis721 BlkCn BT" pitchFamily="34" charset="0"/>
              </a:rPr>
              <a:t>Alternatif</a:t>
            </a:r>
            <a:r>
              <a:rPr lang="en-US" sz="1600" dirty="0">
                <a:solidFill>
                  <a:schemeClr val="tx1"/>
                </a:solidFill>
                <a:latin typeface="Swis721 BlkCn BT" pitchFamily="34" charset="0"/>
              </a:rPr>
              <a:t> Non </a:t>
            </a:r>
            <a:r>
              <a:rPr lang="en-US" sz="1600" dirty="0" err="1">
                <a:solidFill>
                  <a:schemeClr val="tx1"/>
                </a:solidFill>
                <a:latin typeface="Swis721 BlkCn BT" pitchFamily="34" charset="0"/>
              </a:rPr>
              <a:t>Kategori</a:t>
            </a:r>
            <a:r>
              <a:rPr lang="en-US" sz="1600" dirty="0">
                <a:solidFill>
                  <a:schemeClr val="tx1"/>
                </a:solidFill>
                <a:latin typeface="Swis721 BlkCn BT" pitchFamily="34" charset="0"/>
              </a:rPr>
              <a:t> A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507475" y="2934269"/>
            <a:ext cx="1705970" cy="218364"/>
          </a:xfrm>
          <a:custGeom>
            <a:avLst/>
            <a:gdLst>
              <a:gd name="connsiteX0" fmla="*/ 0 w 1705970"/>
              <a:gd name="connsiteY0" fmla="*/ 204716 h 218364"/>
              <a:gd name="connsiteX1" fmla="*/ 0 w 1705970"/>
              <a:gd name="connsiteY1" fmla="*/ 0 h 218364"/>
              <a:gd name="connsiteX2" fmla="*/ 1705970 w 1705970"/>
              <a:gd name="connsiteY2" fmla="*/ 27295 h 218364"/>
              <a:gd name="connsiteX3" fmla="*/ 1705970 w 1705970"/>
              <a:gd name="connsiteY3" fmla="*/ 218364 h 218364"/>
              <a:gd name="connsiteX0" fmla="*/ 0 w 1705970"/>
              <a:gd name="connsiteY0" fmla="*/ 204716 h 218364"/>
              <a:gd name="connsiteX1" fmla="*/ 0 w 1705970"/>
              <a:gd name="connsiteY1" fmla="*/ 0 h 218364"/>
              <a:gd name="connsiteX2" fmla="*/ 1705970 w 1705970"/>
              <a:gd name="connsiteY2" fmla="*/ 13648 h 218364"/>
              <a:gd name="connsiteX3" fmla="*/ 1705970 w 1705970"/>
              <a:gd name="connsiteY3" fmla="*/ 218364 h 218364"/>
              <a:gd name="connsiteX0" fmla="*/ 0 w 1705970"/>
              <a:gd name="connsiteY0" fmla="*/ 204716 h 218364"/>
              <a:gd name="connsiteX1" fmla="*/ 0 w 1705970"/>
              <a:gd name="connsiteY1" fmla="*/ 0 h 218364"/>
              <a:gd name="connsiteX2" fmla="*/ 1705970 w 1705970"/>
              <a:gd name="connsiteY2" fmla="*/ 0 h 218364"/>
              <a:gd name="connsiteX3" fmla="*/ 1705970 w 1705970"/>
              <a:gd name="connsiteY3" fmla="*/ 218364 h 2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5970" h="218364">
                <a:moveTo>
                  <a:pt x="0" y="204716"/>
                </a:moveTo>
                <a:lnTo>
                  <a:pt x="0" y="0"/>
                </a:lnTo>
                <a:lnTo>
                  <a:pt x="1705970" y="0"/>
                </a:lnTo>
                <a:lnTo>
                  <a:pt x="1705970" y="218364"/>
                </a:ln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cxnSpLocks/>
            <a:stCxn id="5" idx="2"/>
          </p:cNvCxnSpPr>
          <p:nvPr/>
        </p:nvCxnSpPr>
        <p:spPr>
          <a:xfrm>
            <a:off x="4285397" y="2350333"/>
            <a:ext cx="0" cy="583936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  <a:stCxn id="10" idx="3"/>
          </p:cNvCxnSpPr>
          <p:nvPr/>
        </p:nvCxnSpPr>
        <p:spPr>
          <a:xfrm flipV="1">
            <a:off x="5939258" y="3480554"/>
            <a:ext cx="654506" cy="7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016846" y="3446048"/>
            <a:ext cx="1895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arallelogram 27"/>
          <p:cNvSpPr/>
          <p:nvPr/>
        </p:nvSpPr>
        <p:spPr>
          <a:xfrm>
            <a:off x="6402396" y="2796670"/>
            <a:ext cx="3909860" cy="1532793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Dokumen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Rencana</a:t>
            </a:r>
            <a:r>
              <a:rPr lang="en-US" sz="1600" dirty="0">
                <a:solidFill>
                  <a:schemeClr val="tx1"/>
                </a:solidFill>
              </a:rPr>
              <a:t> Masyarakat </a:t>
            </a:r>
            <a:r>
              <a:rPr lang="en-US" sz="1600" dirty="0" err="1">
                <a:solidFill>
                  <a:schemeClr val="tx1"/>
                </a:solidFill>
              </a:rPr>
              <a:t>Adat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Indegenous</a:t>
            </a:r>
            <a:r>
              <a:rPr lang="en-US" sz="1600" i="1" dirty="0">
                <a:solidFill>
                  <a:schemeClr val="tx1"/>
                </a:solidFill>
              </a:rPr>
              <a:t> People Plan</a:t>
            </a:r>
            <a:r>
              <a:rPr lang="en-US" sz="1600" dirty="0">
                <a:solidFill>
                  <a:schemeClr val="tx1"/>
                </a:solidFill>
              </a:rPr>
              <a:t> (IPP)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sz="1600" dirty="0" err="1">
                <a:solidFill>
                  <a:schemeClr val="tx1"/>
                </a:solidFill>
              </a:rPr>
              <a:t>Penilaian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dampak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sosial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  <a:latin typeface="Swis721 BlkCn BT" pitchFamily="34" charset="0"/>
            </a:endParaRPr>
          </a:p>
        </p:txBody>
      </p:sp>
      <p:sp>
        <p:nvSpPr>
          <p:cNvPr id="27" name="Flowchart: Card 26"/>
          <p:cNvSpPr/>
          <p:nvPr/>
        </p:nvSpPr>
        <p:spPr>
          <a:xfrm>
            <a:off x="9345941" y="1575999"/>
            <a:ext cx="2457021" cy="641935"/>
          </a:xfrm>
          <a:prstGeom prst="flowChartPunchedCard">
            <a:avLst/>
          </a:prstGeom>
          <a:solidFill>
            <a:srgbClr val="FFFF00"/>
          </a:solidFill>
          <a:ln w="38100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Swis721 BlkCn BT" pitchFamily="34" charset="0"/>
              </a:rPr>
              <a:t>PELAKSANAAN REHABILITASI &amp; PENCAPAIAN DLI.8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343629" y="1956144"/>
            <a:ext cx="4002901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10142823" y="2232029"/>
            <a:ext cx="338763" cy="1394398"/>
          </a:xfrm>
          <a:custGeom>
            <a:avLst/>
            <a:gdLst>
              <a:gd name="connsiteX0" fmla="*/ 0 w 409903"/>
              <a:gd name="connsiteY0" fmla="*/ 409904 h 409904"/>
              <a:gd name="connsiteX1" fmla="*/ 394138 w 409903"/>
              <a:gd name="connsiteY1" fmla="*/ 409904 h 409904"/>
              <a:gd name="connsiteX2" fmla="*/ 409903 w 409903"/>
              <a:gd name="connsiteY2" fmla="*/ 0 h 4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409904">
                <a:moveTo>
                  <a:pt x="0" y="409904"/>
                </a:moveTo>
                <a:lnTo>
                  <a:pt x="394138" y="409904"/>
                </a:lnTo>
                <a:lnTo>
                  <a:pt x="409903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010262" y="1974550"/>
            <a:ext cx="1895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Alternate Process 39"/>
          <p:cNvSpPr/>
          <p:nvPr/>
        </p:nvSpPr>
        <p:spPr>
          <a:xfrm>
            <a:off x="2032000" y="4329469"/>
            <a:ext cx="3014260" cy="67664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Swis721 BlkCn BT" pitchFamily="34" charset="0"/>
              </a:rPr>
              <a:t>TIDAK MASUK PROGRAM IPDMIP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378AD67-B271-486F-956F-5CB9B7B18EA4}"/>
              </a:ext>
            </a:extLst>
          </p:cNvPr>
          <p:cNvCxnSpPr/>
          <p:nvPr/>
        </p:nvCxnSpPr>
        <p:spPr>
          <a:xfrm>
            <a:off x="3533557" y="3793053"/>
            <a:ext cx="0" cy="583936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435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338</TotalTime>
  <Words>741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Swis721 Blk BT</vt:lpstr>
      <vt:lpstr>Swis721 BlkCn BT</vt:lpstr>
      <vt:lpstr>Calibri</vt:lpstr>
      <vt:lpstr>Calibri Light</vt:lpstr>
      <vt:lpstr>Wingdings</vt:lpstr>
      <vt:lpstr>Retrospect</vt:lpstr>
      <vt:lpstr> PETUNJUK TEKNIS  PERLINDUNGAN SOSIAL  PROGRAM PENGEMBANGAN DAN PENGELOLAAN IRIGASI PARTISIPATIF TERPADU (IPDMIP) </vt:lpstr>
      <vt:lpstr>LATAR BELAKANG</vt:lpstr>
      <vt:lpstr>III. Dampak dan Risiko Sosial</vt:lpstr>
      <vt:lpstr>      Proses Penyaringan Pengadaan Tanah dan Permukiman Kembali  </vt:lpstr>
      <vt:lpstr>Pengertian Kategori A</vt:lpstr>
      <vt:lpstr>PowerPoint Presentation</vt:lpstr>
      <vt:lpstr>Proses Penyaringan Masyarakat Adat</vt:lpstr>
      <vt:lpstr>Pengertian Kategori A Masyarakat Adat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PETUNJUK TEKNIS  PERLINDUNGAN SOSIAL  PROGRAM PENGEMBANGAN DAN PENGELOLAAN IRIGASI PARTISIPATIF TERPADU (IPDMIP)</dc:title>
  <dc:creator>Neneng Nurbaeti</dc:creator>
  <cp:lastModifiedBy>Neneng Nurbaeti</cp:lastModifiedBy>
  <cp:revision>33</cp:revision>
  <dcterms:created xsi:type="dcterms:W3CDTF">2018-05-17T00:27:06Z</dcterms:created>
  <dcterms:modified xsi:type="dcterms:W3CDTF">2019-02-28T23:43:15Z</dcterms:modified>
</cp:coreProperties>
</file>