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84" r:id="rId3"/>
    <p:sldId id="299" r:id="rId4"/>
    <p:sldId id="301" r:id="rId5"/>
    <p:sldId id="285" r:id="rId6"/>
    <p:sldId id="286" r:id="rId7"/>
    <p:sldId id="288" r:id="rId8"/>
    <p:sldId id="289" r:id="rId9"/>
    <p:sldId id="283" r:id="rId10"/>
    <p:sldId id="290" r:id="rId11"/>
    <p:sldId id="259" r:id="rId12"/>
    <p:sldId id="263" r:id="rId13"/>
    <p:sldId id="262" r:id="rId14"/>
    <p:sldId id="264" r:id="rId15"/>
    <p:sldId id="265" r:id="rId16"/>
    <p:sldId id="266" r:id="rId17"/>
    <p:sldId id="300" r:id="rId18"/>
    <p:sldId id="268" r:id="rId19"/>
    <p:sldId id="269" r:id="rId20"/>
    <p:sldId id="271" r:id="rId21"/>
    <p:sldId id="272" r:id="rId22"/>
    <p:sldId id="279" r:id="rId23"/>
    <p:sldId id="277" r:id="rId24"/>
    <p:sldId id="314" r:id="rId25"/>
    <p:sldId id="315" r:id="rId26"/>
    <p:sldId id="27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66CCFF"/>
    <a:srgbClr val="FFCCFF"/>
    <a:srgbClr val="FDDB7B"/>
    <a:srgbClr val="193441"/>
    <a:srgbClr val="91AA9D"/>
    <a:srgbClr val="FCFFF5"/>
    <a:srgbClr val="D1DBBD"/>
    <a:srgbClr val="3E606F"/>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79" autoAdjust="0"/>
    <p:restoredTop sz="90252" autoAdjust="0"/>
  </p:normalViewPr>
  <p:slideViewPr>
    <p:cSldViewPr snapToGrid="0">
      <p:cViewPr varScale="1">
        <p:scale>
          <a:sx n="83" d="100"/>
          <a:sy n="83" d="100"/>
        </p:scale>
        <p:origin x="1050" y="90"/>
      </p:cViewPr>
      <p:guideLst>
        <p:guide orient="horz" pos="2160"/>
        <p:guide pos="3840"/>
      </p:guideLst>
    </p:cSldViewPr>
  </p:slideViewPr>
  <p:notesTextViewPr>
    <p:cViewPr>
      <p:scale>
        <a:sx n="1" d="1"/>
        <a:sy n="1" d="1"/>
      </p:scale>
      <p:origin x="0" y="0"/>
    </p:cViewPr>
  </p:notesTextViewPr>
  <p:sorterViewPr>
    <p:cViewPr>
      <p:scale>
        <a:sx n="100" d="100"/>
        <a:sy n="100" d="100"/>
      </p:scale>
      <p:origin x="0" y="-392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B99145-9C96-4DCF-AA1B-0B34740FF67E}"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US"/>
        </a:p>
      </dgm:t>
    </dgm:pt>
    <dgm:pt modelId="{697F7A96-C6B4-4DB7-AD43-6ECB32FFE92B}">
      <dgm:prSet phldrT="[Text]" custT="1"/>
      <dgm:spPr>
        <a:ln>
          <a:no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2000" dirty="0">
              <a:solidFill>
                <a:srgbClr val="193441"/>
              </a:solidFill>
              <a:latin typeface="Gill Sans MT" panose="020B0502020104020203" pitchFamily="34" charset="0"/>
            </a:rPr>
            <a:t>PPA BUN </a:t>
          </a:r>
        </a:p>
        <a:p>
          <a:r>
            <a:rPr lang="en-US" sz="2000" dirty="0" err="1">
              <a:solidFill>
                <a:srgbClr val="193441"/>
              </a:solidFill>
              <a:latin typeface="Gill Sans MT" panose="020B0502020104020203" pitchFamily="34" charset="0"/>
            </a:rPr>
            <a:t>Pengelolaan</a:t>
          </a:r>
          <a:r>
            <a:rPr lang="en-US" sz="2000" dirty="0">
              <a:solidFill>
                <a:srgbClr val="193441"/>
              </a:solidFill>
              <a:latin typeface="Gill Sans MT" panose="020B0502020104020203" pitchFamily="34" charset="0"/>
            </a:rPr>
            <a:t> </a:t>
          </a:r>
          <a:r>
            <a:rPr lang="en-US" sz="2000" dirty="0" err="1">
              <a:solidFill>
                <a:srgbClr val="193441"/>
              </a:solidFill>
              <a:latin typeface="Gill Sans MT" panose="020B0502020104020203" pitchFamily="34" charset="0"/>
            </a:rPr>
            <a:t>Hibah</a:t>
          </a:r>
          <a:endParaRPr lang="en-US" sz="2000" dirty="0">
            <a:solidFill>
              <a:srgbClr val="193441"/>
            </a:solidFill>
            <a:latin typeface="Gill Sans MT" panose="020B0502020104020203" pitchFamily="34" charset="0"/>
          </a:endParaRPr>
        </a:p>
      </dgm:t>
    </dgm:pt>
    <dgm:pt modelId="{5A7CB434-95BB-44B8-9373-31B4B1327A50}" type="parTrans" cxnId="{E1A984E5-5492-459A-8F18-D8A9A2E3928B}">
      <dgm:prSet/>
      <dgm:spPr/>
      <dgm:t>
        <a:bodyPr/>
        <a:lstStyle/>
        <a:p>
          <a:endParaRPr lang="en-US" sz="2000">
            <a:solidFill>
              <a:srgbClr val="193441"/>
            </a:solidFill>
            <a:latin typeface="Gill Sans MT" panose="020B0502020104020203" pitchFamily="34" charset="0"/>
          </a:endParaRPr>
        </a:p>
      </dgm:t>
    </dgm:pt>
    <dgm:pt modelId="{E56930FC-124C-4971-8539-7A0BF26A9345}" type="sibTrans" cxnId="{E1A984E5-5492-459A-8F18-D8A9A2E3928B}">
      <dgm:prSet/>
      <dgm:spPr/>
      <dgm:t>
        <a:bodyPr/>
        <a:lstStyle/>
        <a:p>
          <a:endParaRPr lang="en-US" sz="2000">
            <a:solidFill>
              <a:srgbClr val="193441"/>
            </a:solidFill>
            <a:latin typeface="Gill Sans MT" panose="020B0502020104020203" pitchFamily="34" charset="0"/>
          </a:endParaRPr>
        </a:p>
      </dgm:t>
    </dgm:pt>
    <dgm:pt modelId="{C670D2C3-5147-482B-9F33-4FA3DFE69AAA}">
      <dgm:prSet phldrT="[Text]" custT="1"/>
      <dgm:spPr>
        <a:ln>
          <a:no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2000" dirty="0" err="1">
              <a:solidFill>
                <a:srgbClr val="193441"/>
              </a:solidFill>
              <a:latin typeface="Gill Sans MT" panose="020B0502020104020203" pitchFamily="34" charset="0"/>
            </a:rPr>
            <a:t>Indikasi</a:t>
          </a:r>
          <a:r>
            <a:rPr lang="en-US" sz="2000" dirty="0">
              <a:solidFill>
                <a:srgbClr val="193441"/>
              </a:solidFill>
              <a:latin typeface="Gill Sans MT" panose="020B0502020104020203" pitchFamily="34" charset="0"/>
            </a:rPr>
            <a:t> </a:t>
          </a:r>
          <a:r>
            <a:rPr lang="en-US" sz="2000" dirty="0" err="1">
              <a:solidFill>
                <a:srgbClr val="193441"/>
              </a:solidFill>
              <a:latin typeface="Gill Sans MT" panose="020B0502020104020203" pitchFamily="34" charset="0"/>
            </a:rPr>
            <a:t>Kebutuhan</a:t>
          </a:r>
          <a:r>
            <a:rPr lang="en-US" sz="2000" dirty="0">
              <a:solidFill>
                <a:srgbClr val="193441"/>
              </a:solidFill>
              <a:latin typeface="Gill Sans MT" panose="020B0502020104020203" pitchFamily="34" charset="0"/>
            </a:rPr>
            <a:t> </a:t>
          </a:r>
        </a:p>
        <a:p>
          <a:r>
            <a:rPr lang="en-US" sz="2000" dirty="0">
              <a:solidFill>
                <a:srgbClr val="193441"/>
              </a:solidFill>
              <a:latin typeface="Gill Sans MT" panose="020B0502020104020203" pitchFamily="34" charset="0"/>
            </a:rPr>
            <a:t>Dana </a:t>
          </a:r>
          <a:r>
            <a:rPr lang="en-US" sz="2000" dirty="0" err="1">
              <a:solidFill>
                <a:srgbClr val="193441"/>
              </a:solidFill>
              <a:latin typeface="Gill Sans MT" panose="020B0502020104020203" pitchFamily="34" charset="0"/>
            </a:rPr>
            <a:t>Hibah</a:t>
          </a:r>
          <a:endParaRPr lang="en-US" sz="2000" dirty="0">
            <a:solidFill>
              <a:srgbClr val="193441"/>
            </a:solidFill>
            <a:latin typeface="Gill Sans MT" panose="020B0502020104020203" pitchFamily="34" charset="0"/>
          </a:endParaRPr>
        </a:p>
      </dgm:t>
    </dgm:pt>
    <dgm:pt modelId="{9EFFCAB5-8B21-4D4A-9210-B100D57DF87D}" type="parTrans" cxnId="{F67E36DD-C781-4806-9635-162946642637}">
      <dgm:prSet/>
      <dgm:spPr>
        <a:ln w="57150">
          <a:solidFill>
            <a:srgbClr val="91AA9D"/>
          </a:solidFill>
          <a:headEnd type="none" w="med" len="med"/>
          <a:tailEnd type="triangle" w="med" len="med"/>
        </a:ln>
      </dgm:spPr>
      <dgm:t>
        <a:bodyPr/>
        <a:lstStyle/>
        <a:p>
          <a:endParaRPr lang="en-US" sz="2000">
            <a:solidFill>
              <a:srgbClr val="193441"/>
            </a:solidFill>
            <a:latin typeface="Gill Sans MT" panose="020B0502020104020203" pitchFamily="34" charset="0"/>
          </a:endParaRPr>
        </a:p>
      </dgm:t>
    </dgm:pt>
    <dgm:pt modelId="{35057A26-039B-49B1-A59E-66DDA38BC5A8}" type="sibTrans" cxnId="{F67E36DD-C781-4806-9635-162946642637}">
      <dgm:prSet/>
      <dgm:spPr/>
      <dgm:t>
        <a:bodyPr/>
        <a:lstStyle/>
        <a:p>
          <a:endParaRPr lang="en-US" sz="2000">
            <a:solidFill>
              <a:srgbClr val="193441"/>
            </a:solidFill>
            <a:latin typeface="Gill Sans MT" panose="020B0502020104020203" pitchFamily="34" charset="0"/>
          </a:endParaRPr>
        </a:p>
      </dgm:t>
    </dgm:pt>
    <dgm:pt modelId="{0EDF8E61-8835-4DBB-B454-A0ECFA688430}">
      <dgm:prSet phldrT="[Text]" custT="1"/>
      <dgm:spPr>
        <a:ln>
          <a:no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2000" dirty="0" err="1">
              <a:solidFill>
                <a:srgbClr val="193441"/>
              </a:solidFill>
              <a:latin typeface="Gill Sans MT" panose="020B0502020104020203" pitchFamily="34" charset="0"/>
            </a:rPr>
            <a:t>Penerimaan</a:t>
          </a:r>
          <a:r>
            <a:rPr lang="en-US" sz="2000" dirty="0">
              <a:solidFill>
                <a:srgbClr val="193441"/>
              </a:solidFill>
              <a:latin typeface="Gill Sans MT" panose="020B0502020104020203" pitchFamily="34" charset="0"/>
            </a:rPr>
            <a:t> </a:t>
          </a:r>
          <a:r>
            <a:rPr lang="en-US" sz="2000" dirty="0" err="1">
              <a:solidFill>
                <a:srgbClr val="193441"/>
              </a:solidFill>
              <a:latin typeface="Gill Sans MT" panose="020B0502020104020203" pitchFamily="34" charset="0"/>
            </a:rPr>
            <a:t>Dalam</a:t>
          </a:r>
          <a:r>
            <a:rPr lang="en-US" sz="2000" dirty="0">
              <a:solidFill>
                <a:srgbClr val="193441"/>
              </a:solidFill>
              <a:latin typeface="Gill Sans MT" panose="020B0502020104020203" pitchFamily="34" charset="0"/>
            </a:rPr>
            <a:t> </a:t>
          </a:r>
          <a:r>
            <a:rPr lang="en-US" sz="2000" dirty="0" err="1">
              <a:solidFill>
                <a:srgbClr val="193441"/>
              </a:solidFill>
              <a:latin typeface="Gill Sans MT" panose="020B0502020104020203" pitchFamily="34" charset="0"/>
            </a:rPr>
            <a:t>Negeri</a:t>
          </a:r>
          <a:endParaRPr lang="en-US" sz="2000" dirty="0">
            <a:solidFill>
              <a:srgbClr val="193441"/>
            </a:solidFill>
            <a:latin typeface="Gill Sans MT" panose="020B0502020104020203" pitchFamily="34" charset="0"/>
          </a:endParaRPr>
        </a:p>
      </dgm:t>
    </dgm:pt>
    <dgm:pt modelId="{CF94826E-5E99-4AB1-8435-32E32E77DF24}" type="parTrans" cxnId="{683D3077-CBBE-428F-89A4-3B96850EF1FA}">
      <dgm:prSet/>
      <dgm:spPr>
        <a:ln w="57150">
          <a:solidFill>
            <a:srgbClr val="91AA9D"/>
          </a:solidFill>
          <a:headEnd type="none" w="med" len="med"/>
          <a:tailEnd type="triangle" w="med" len="med"/>
        </a:ln>
      </dgm:spPr>
      <dgm:t>
        <a:bodyPr/>
        <a:lstStyle/>
        <a:p>
          <a:endParaRPr lang="en-US" sz="2000">
            <a:solidFill>
              <a:srgbClr val="193441"/>
            </a:solidFill>
            <a:latin typeface="Gill Sans MT" panose="020B0502020104020203" pitchFamily="34" charset="0"/>
          </a:endParaRPr>
        </a:p>
      </dgm:t>
    </dgm:pt>
    <dgm:pt modelId="{1DDB3DAC-3972-4518-9E53-707BB38645AC}" type="sibTrans" cxnId="{683D3077-CBBE-428F-89A4-3B96850EF1FA}">
      <dgm:prSet/>
      <dgm:spPr/>
      <dgm:t>
        <a:bodyPr/>
        <a:lstStyle/>
        <a:p>
          <a:endParaRPr lang="en-US" sz="2000">
            <a:solidFill>
              <a:srgbClr val="193441"/>
            </a:solidFill>
            <a:latin typeface="Gill Sans MT" panose="020B0502020104020203" pitchFamily="34" charset="0"/>
          </a:endParaRPr>
        </a:p>
      </dgm:t>
    </dgm:pt>
    <dgm:pt modelId="{35AE47E8-3C34-447D-9817-C670CEA9FAA1}">
      <dgm:prSet phldrT="[Text]" custT="1"/>
      <dgm:spPr>
        <a:ln>
          <a:no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2000" dirty="0">
              <a:solidFill>
                <a:srgbClr val="193441"/>
              </a:solidFill>
              <a:latin typeface="Gill Sans MT" panose="020B0502020104020203" pitchFamily="34" charset="0"/>
            </a:rPr>
            <a:t>PHLN</a:t>
          </a:r>
        </a:p>
      </dgm:t>
    </dgm:pt>
    <dgm:pt modelId="{2B2474A6-BAD4-4894-AB23-8CB9A251CEC3}" type="parTrans" cxnId="{EDF4A645-E810-4767-8D21-A8A220BFED67}">
      <dgm:prSet/>
      <dgm:spPr>
        <a:ln w="57150">
          <a:solidFill>
            <a:srgbClr val="91AA9D"/>
          </a:solidFill>
          <a:headEnd type="none" w="med" len="med"/>
          <a:tailEnd type="triangle" w="med" len="med"/>
        </a:ln>
      </dgm:spPr>
      <dgm:t>
        <a:bodyPr/>
        <a:lstStyle/>
        <a:p>
          <a:endParaRPr lang="en-US" sz="2000">
            <a:solidFill>
              <a:srgbClr val="193441"/>
            </a:solidFill>
            <a:latin typeface="Gill Sans MT" panose="020B0502020104020203" pitchFamily="34" charset="0"/>
          </a:endParaRPr>
        </a:p>
      </dgm:t>
    </dgm:pt>
    <dgm:pt modelId="{F06A56B3-382C-48FD-9248-F91775C96C22}" type="sibTrans" cxnId="{EDF4A645-E810-4767-8D21-A8A220BFED67}">
      <dgm:prSet/>
      <dgm:spPr/>
      <dgm:t>
        <a:bodyPr/>
        <a:lstStyle/>
        <a:p>
          <a:endParaRPr lang="en-US" sz="2000">
            <a:solidFill>
              <a:srgbClr val="193441"/>
            </a:solidFill>
            <a:latin typeface="Gill Sans MT" panose="020B0502020104020203" pitchFamily="34" charset="0"/>
          </a:endParaRPr>
        </a:p>
      </dgm:t>
    </dgm:pt>
    <dgm:pt modelId="{942BDF6C-F90D-49E5-9B68-C60808ADB20F}" type="pres">
      <dgm:prSet presAssocID="{CBB99145-9C96-4DCF-AA1B-0B34740FF67E}" presName="hierChild1" presStyleCnt="0">
        <dgm:presLayoutVars>
          <dgm:orgChart val="1"/>
          <dgm:chPref val="1"/>
          <dgm:dir/>
          <dgm:animOne val="branch"/>
          <dgm:animLvl val="lvl"/>
          <dgm:resizeHandles/>
        </dgm:presLayoutVars>
      </dgm:prSet>
      <dgm:spPr/>
      <dgm:t>
        <a:bodyPr/>
        <a:lstStyle/>
        <a:p>
          <a:endParaRPr lang="id-ID"/>
        </a:p>
      </dgm:t>
    </dgm:pt>
    <dgm:pt modelId="{A6862BC4-5F6E-4284-B415-205DB7075463}" type="pres">
      <dgm:prSet presAssocID="{697F7A96-C6B4-4DB7-AD43-6ECB32FFE92B}" presName="hierRoot1" presStyleCnt="0">
        <dgm:presLayoutVars>
          <dgm:hierBranch val="init"/>
        </dgm:presLayoutVars>
      </dgm:prSet>
      <dgm:spPr/>
    </dgm:pt>
    <dgm:pt modelId="{2A91DA10-EAEF-4EE7-82EA-8407046E8A80}" type="pres">
      <dgm:prSet presAssocID="{697F7A96-C6B4-4DB7-AD43-6ECB32FFE92B}" presName="rootComposite1" presStyleCnt="0"/>
      <dgm:spPr/>
    </dgm:pt>
    <dgm:pt modelId="{18C64C7C-4405-4603-81DC-E19AC7BD830C}" type="pres">
      <dgm:prSet presAssocID="{697F7A96-C6B4-4DB7-AD43-6ECB32FFE92B}" presName="rootText1" presStyleLbl="node0" presStyleIdx="0" presStyleCnt="1" custScaleX="99918">
        <dgm:presLayoutVars>
          <dgm:chPref val="3"/>
        </dgm:presLayoutVars>
      </dgm:prSet>
      <dgm:spPr/>
      <dgm:t>
        <a:bodyPr/>
        <a:lstStyle/>
        <a:p>
          <a:endParaRPr lang="id-ID"/>
        </a:p>
      </dgm:t>
    </dgm:pt>
    <dgm:pt modelId="{B5B7623C-8C17-45D9-90FE-48D81AC9CE2F}" type="pres">
      <dgm:prSet presAssocID="{697F7A96-C6B4-4DB7-AD43-6ECB32FFE92B}" presName="rootConnector1" presStyleLbl="node1" presStyleIdx="0" presStyleCnt="0"/>
      <dgm:spPr/>
      <dgm:t>
        <a:bodyPr/>
        <a:lstStyle/>
        <a:p>
          <a:endParaRPr lang="id-ID"/>
        </a:p>
      </dgm:t>
    </dgm:pt>
    <dgm:pt modelId="{C08E38EE-B6CA-4B51-81FE-8F596DBB7C97}" type="pres">
      <dgm:prSet presAssocID="{697F7A96-C6B4-4DB7-AD43-6ECB32FFE92B}" presName="hierChild2" presStyleCnt="0"/>
      <dgm:spPr/>
    </dgm:pt>
    <dgm:pt modelId="{F6D4CBFE-036F-4F22-A47F-731FCDD7DBBD}" type="pres">
      <dgm:prSet presAssocID="{9EFFCAB5-8B21-4D4A-9210-B100D57DF87D}" presName="Name64" presStyleLbl="parChTrans1D2" presStyleIdx="0" presStyleCnt="1"/>
      <dgm:spPr/>
      <dgm:t>
        <a:bodyPr/>
        <a:lstStyle/>
        <a:p>
          <a:endParaRPr lang="id-ID"/>
        </a:p>
      </dgm:t>
    </dgm:pt>
    <dgm:pt modelId="{2403B764-939C-4C18-B3FE-96F2DE723B6B}" type="pres">
      <dgm:prSet presAssocID="{C670D2C3-5147-482B-9F33-4FA3DFE69AAA}" presName="hierRoot2" presStyleCnt="0">
        <dgm:presLayoutVars>
          <dgm:hierBranch val="init"/>
        </dgm:presLayoutVars>
      </dgm:prSet>
      <dgm:spPr/>
    </dgm:pt>
    <dgm:pt modelId="{A76F5122-FB11-42A0-BF2A-0E7A52838607}" type="pres">
      <dgm:prSet presAssocID="{C670D2C3-5147-482B-9F33-4FA3DFE69AAA}" presName="rootComposite" presStyleCnt="0"/>
      <dgm:spPr/>
    </dgm:pt>
    <dgm:pt modelId="{39DD44B8-F286-4BB4-BB97-D62E0A9DB305}" type="pres">
      <dgm:prSet presAssocID="{C670D2C3-5147-482B-9F33-4FA3DFE69AAA}" presName="rootText" presStyleLbl="node2" presStyleIdx="0" presStyleCnt="1">
        <dgm:presLayoutVars>
          <dgm:chPref val="3"/>
        </dgm:presLayoutVars>
      </dgm:prSet>
      <dgm:spPr/>
      <dgm:t>
        <a:bodyPr/>
        <a:lstStyle/>
        <a:p>
          <a:endParaRPr lang="id-ID"/>
        </a:p>
      </dgm:t>
    </dgm:pt>
    <dgm:pt modelId="{87140318-D557-45F0-BB62-4766E949DA41}" type="pres">
      <dgm:prSet presAssocID="{C670D2C3-5147-482B-9F33-4FA3DFE69AAA}" presName="rootConnector" presStyleLbl="node2" presStyleIdx="0" presStyleCnt="1"/>
      <dgm:spPr/>
      <dgm:t>
        <a:bodyPr/>
        <a:lstStyle/>
        <a:p>
          <a:endParaRPr lang="id-ID"/>
        </a:p>
      </dgm:t>
    </dgm:pt>
    <dgm:pt modelId="{0B05A056-3870-4EAE-A3BB-C7D9C4239DC6}" type="pres">
      <dgm:prSet presAssocID="{C670D2C3-5147-482B-9F33-4FA3DFE69AAA}" presName="hierChild4" presStyleCnt="0"/>
      <dgm:spPr/>
    </dgm:pt>
    <dgm:pt modelId="{A928C7D4-8FE7-462E-8497-89A86C5A3DF1}" type="pres">
      <dgm:prSet presAssocID="{CF94826E-5E99-4AB1-8435-32E32E77DF24}" presName="Name64" presStyleLbl="parChTrans1D3" presStyleIdx="0" presStyleCnt="2"/>
      <dgm:spPr/>
      <dgm:t>
        <a:bodyPr/>
        <a:lstStyle/>
        <a:p>
          <a:endParaRPr lang="id-ID"/>
        </a:p>
      </dgm:t>
    </dgm:pt>
    <dgm:pt modelId="{47DF4171-2AA2-47EF-8E54-12BDBF2AEA31}" type="pres">
      <dgm:prSet presAssocID="{0EDF8E61-8835-4DBB-B454-A0ECFA688430}" presName="hierRoot2" presStyleCnt="0">
        <dgm:presLayoutVars>
          <dgm:hierBranch val="init"/>
        </dgm:presLayoutVars>
      </dgm:prSet>
      <dgm:spPr/>
    </dgm:pt>
    <dgm:pt modelId="{FE0F45B5-B3E4-4166-9E7E-BDC4203C7776}" type="pres">
      <dgm:prSet presAssocID="{0EDF8E61-8835-4DBB-B454-A0ECFA688430}" presName="rootComposite" presStyleCnt="0"/>
      <dgm:spPr/>
    </dgm:pt>
    <dgm:pt modelId="{25C219F0-E6DC-47D3-A293-E02C2A1F23BA}" type="pres">
      <dgm:prSet presAssocID="{0EDF8E61-8835-4DBB-B454-A0ECFA688430}" presName="rootText" presStyleLbl="node3" presStyleIdx="0" presStyleCnt="2">
        <dgm:presLayoutVars>
          <dgm:chPref val="3"/>
        </dgm:presLayoutVars>
      </dgm:prSet>
      <dgm:spPr/>
      <dgm:t>
        <a:bodyPr/>
        <a:lstStyle/>
        <a:p>
          <a:endParaRPr lang="id-ID"/>
        </a:p>
      </dgm:t>
    </dgm:pt>
    <dgm:pt modelId="{2B8E92BF-29B7-438B-8649-841AC04A82BA}" type="pres">
      <dgm:prSet presAssocID="{0EDF8E61-8835-4DBB-B454-A0ECFA688430}" presName="rootConnector" presStyleLbl="node3" presStyleIdx="0" presStyleCnt="2"/>
      <dgm:spPr/>
      <dgm:t>
        <a:bodyPr/>
        <a:lstStyle/>
        <a:p>
          <a:endParaRPr lang="id-ID"/>
        </a:p>
      </dgm:t>
    </dgm:pt>
    <dgm:pt modelId="{BB2BD1F5-4B9A-45A6-AF77-A572F714EA43}" type="pres">
      <dgm:prSet presAssocID="{0EDF8E61-8835-4DBB-B454-A0ECFA688430}" presName="hierChild4" presStyleCnt="0"/>
      <dgm:spPr/>
    </dgm:pt>
    <dgm:pt modelId="{6CB39411-2E97-4664-BD97-ABD426CDB020}" type="pres">
      <dgm:prSet presAssocID="{0EDF8E61-8835-4DBB-B454-A0ECFA688430}" presName="hierChild5" presStyleCnt="0"/>
      <dgm:spPr/>
    </dgm:pt>
    <dgm:pt modelId="{CA8A1E62-812D-4DF8-A82F-B99BAC939BBB}" type="pres">
      <dgm:prSet presAssocID="{2B2474A6-BAD4-4894-AB23-8CB9A251CEC3}" presName="Name64" presStyleLbl="parChTrans1D3" presStyleIdx="1" presStyleCnt="2"/>
      <dgm:spPr/>
      <dgm:t>
        <a:bodyPr/>
        <a:lstStyle/>
        <a:p>
          <a:endParaRPr lang="id-ID"/>
        </a:p>
      </dgm:t>
    </dgm:pt>
    <dgm:pt modelId="{A85B71DF-F85E-43CC-ADB6-3C614F03A335}" type="pres">
      <dgm:prSet presAssocID="{35AE47E8-3C34-447D-9817-C670CEA9FAA1}" presName="hierRoot2" presStyleCnt="0">
        <dgm:presLayoutVars>
          <dgm:hierBranch val="init"/>
        </dgm:presLayoutVars>
      </dgm:prSet>
      <dgm:spPr/>
    </dgm:pt>
    <dgm:pt modelId="{3A33B553-9395-4B77-9A96-A0317298D5D5}" type="pres">
      <dgm:prSet presAssocID="{35AE47E8-3C34-447D-9817-C670CEA9FAA1}" presName="rootComposite" presStyleCnt="0"/>
      <dgm:spPr/>
    </dgm:pt>
    <dgm:pt modelId="{2DD8EFA9-46B6-4083-AF39-0B7AFF2AB248}" type="pres">
      <dgm:prSet presAssocID="{35AE47E8-3C34-447D-9817-C670CEA9FAA1}" presName="rootText" presStyleLbl="node3" presStyleIdx="1" presStyleCnt="2">
        <dgm:presLayoutVars>
          <dgm:chPref val="3"/>
        </dgm:presLayoutVars>
      </dgm:prSet>
      <dgm:spPr/>
      <dgm:t>
        <a:bodyPr/>
        <a:lstStyle/>
        <a:p>
          <a:endParaRPr lang="id-ID"/>
        </a:p>
      </dgm:t>
    </dgm:pt>
    <dgm:pt modelId="{F4DBD776-1549-4B1F-BD82-9EDC922D8E2B}" type="pres">
      <dgm:prSet presAssocID="{35AE47E8-3C34-447D-9817-C670CEA9FAA1}" presName="rootConnector" presStyleLbl="node3" presStyleIdx="1" presStyleCnt="2"/>
      <dgm:spPr/>
      <dgm:t>
        <a:bodyPr/>
        <a:lstStyle/>
        <a:p>
          <a:endParaRPr lang="id-ID"/>
        </a:p>
      </dgm:t>
    </dgm:pt>
    <dgm:pt modelId="{F8749ADA-D88F-44AE-90EB-175D8E1CF182}" type="pres">
      <dgm:prSet presAssocID="{35AE47E8-3C34-447D-9817-C670CEA9FAA1}" presName="hierChild4" presStyleCnt="0"/>
      <dgm:spPr/>
    </dgm:pt>
    <dgm:pt modelId="{59CC14ED-E04E-4B5C-9A04-B1545EBE76D0}" type="pres">
      <dgm:prSet presAssocID="{35AE47E8-3C34-447D-9817-C670CEA9FAA1}" presName="hierChild5" presStyleCnt="0"/>
      <dgm:spPr/>
    </dgm:pt>
    <dgm:pt modelId="{16229BD5-3590-46CA-9E7A-B6A7075CE251}" type="pres">
      <dgm:prSet presAssocID="{C670D2C3-5147-482B-9F33-4FA3DFE69AAA}" presName="hierChild5" presStyleCnt="0"/>
      <dgm:spPr/>
    </dgm:pt>
    <dgm:pt modelId="{2763B81A-87E0-4C97-AC4D-3BCC223D5FD7}" type="pres">
      <dgm:prSet presAssocID="{697F7A96-C6B4-4DB7-AD43-6ECB32FFE92B}" presName="hierChild3" presStyleCnt="0"/>
      <dgm:spPr/>
    </dgm:pt>
  </dgm:ptLst>
  <dgm:cxnLst>
    <dgm:cxn modelId="{1E585A2D-D006-460D-B89F-49A7B1A1B64B}" type="presOf" srcId="{C670D2C3-5147-482B-9F33-4FA3DFE69AAA}" destId="{87140318-D557-45F0-BB62-4766E949DA41}" srcOrd="1" destOrd="0" presId="urn:microsoft.com/office/officeart/2009/3/layout/HorizontalOrganizationChart"/>
    <dgm:cxn modelId="{E1A984E5-5492-459A-8F18-D8A9A2E3928B}" srcId="{CBB99145-9C96-4DCF-AA1B-0B34740FF67E}" destId="{697F7A96-C6B4-4DB7-AD43-6ECB32FFE92B}" srcOrd="0" destOrd="0" parTransId="{5A7CB434-95BB-44B8-9373-31B4B1327A50}" sibTransId="{E56930FC-124C-4971-8539-7A0BF26A9345}"/>
    <dgm:cxn modelId="{4DEC878F-B175-4D3E-936E-6A463D000B3A}" type="presOf" srcId="{C670D2C3-5147-482B-9F33-4FA3DFE69AAA}" destId="{39DD44B8-F286-4BB4-BB97-D62E0A9DB305}" srcOrd="0" destOrd="0" presId="urn:microsoft.com/office/officeart/2009/3/layout/HorizontalOrganizationChart"/>
    <dgm:cxn modelId="{B17409C1-FF75-406E-BFBB-5B855E2B8B4A}" type="presOf" srcId="{CBB99145-9C96-4DCF-AA1B-0B34740FF67E}" destId="{942BDF6C-F90D-49E5-9B68-C60808ADB20F}" srcOrd="0" destOrd="0" presId="urn:microsoft.com/office/officeart/2009/3/layout/HorizontalOrganizationChart"/>
    <dgm:cxn modelId="{1F440723-F1D1-49BF-A95F-D8FB6985071B}" type="presOf" srcId="{35AE47E8-3C34-447D-9817-C670CEA9FAA1}" destId="{F4DBD776-1549-4B1F-BD82-9EDC922D8E2B}" srcOrd="1" destOrd="0" presId="urn:microsoft.com/office/officeart/2009/3/layout/HorizontalOrganizationChart"/>
    <dgm:cxn modelId="{683D3077-CBBE-428F-89A4-3B96850EF1FA}" srcId="{C670D2C3-5147-482B-9F33-4FA3DFE69AAA}" destId="{0EDF8E61-8835-4DBB-B454-A0ECFA688430}" srcOrd="0" destOrd="0" parTransId="{CF94826E-5E99-4AB1-8435-32E32E77DF24}" sibTransId="{1DDB3DAC-3972-4518-9E53-707BB38645AC}"/>
    <dgm:cxn modelId="{D155F780-2A45-4155-A347-584FF4F2FC4B}" type="presOf" srcId="{0EDF8E61-8835-4DBB-B454-A0ECFA688430}" destId="{2B8E92BF-29B7-438B-8649-841AC04A82BA}" srcOrd="1" destOrd="0" presId="urn:microsoft.com/office/officeart/2009/3/layout/HorizontalOrganizationChart"/>
    <dgm:cxn modelId="{37ED714D-8B55-412B-A265-96DC87EC2448}" type="presOf" srcId="{9EFFCAB5-8B21-4D4A-9210-B100D57DF87D}" destId="{F6D4CBFE-036F-4F22-A47F-731FCDD7DBBD}" srcOrd="0" destOrd="0" presId="urn:microsoft.com/office/officeart/2009/3/layout/HorizontalOrganizationChart"/>
    <dgm:cxn modelId="{283A1303-EF66-4467-80E6-AB6A6F60F29D}" type="presOf" srcId="{697F7A96-C6B4-4DB7-AD43-6ECB32FFE92B}" destId="{B5B7623C-8C17-45D9-90FE-48D81AC9CE2F}" srcOrd="1" destOrd="0" presId="urn:microsoft.com/office/officeart/2009/3/layout/HorizontalOrganizationChart"/>
    <dgm:cxn modelId="{C50B2FF3-17E3-4305-A31D-72FDBE9734E4}" type="presOf" srcId="{CF94826E-5E99-4AB1-8435-32E32E77DF24}" destId="{A928C7D4-8FE7-462E-8497-89A86C5A3DF1}" srcOrd="0" destOrd="0" presId="urn:microsoft.com/office/officeart/2009/3/layout/HorizontalOrganizationChart"/>
    <dgm:cxn modelId="{EDF4A645-E810-4767-8D21-A8A220BFED67}" srcId="{C670D2C3-5147-482B-9F33-4FA3DFE69AAA}" destId="{35AE47E8-3C34-447D-9817-C670CEA9FAA1}" srcOrd="1" destOrd="0" parTransId="{2B2474A6-BAD4-4894-AB23-8CB9A251CEC3}" sibTransId="{F06A56B3-382C-48FD-9248-F91775C96C22}"/>
    <dgm:cxn modelId="{EF05B62D-2B4F-4B46-9808-4C9060EDE67A}" type="presOf" srcId="{0EDF8E61-8835-4DBB-B454-A0ECFA688430}" destId="{25C219F0-E6DC-47D3-A293-E02C2A1F23BA}" srcOrd="0" destOrd="0" presId="urn:microsoft.com/office/officeart/2009/3/layout/HorizontalOrganizationChart"/>
    <dgm:cxn modelId="{00AFE731-511E-4E16-B1D6-E90D74D17B35}" type="presOf" srcId="{697F7A96-C6B4-4DB7-AD43-6ECB32FFE92B}" destId="{18C64C7C-4405-4603-81DC-E19AC7BD830C}" srcOrd="0" destOrd="0" presId="urn:microsoft.com/office/officeart/2009/3/layout/HorizontalOrganizationChart"/>
    <dgm:cxn modelId="{4A1E2418-C4A6-43A8-B076-854AB77275C0}" type="presOf" srcId="{35AE47E8-3C34-447D-9817-C670CEA9FAA1}" destId="{2DD8EFA9-46B6-4083-AF39-0B7AFF2AB248}" srcOrd="0" destOrd="0" presId="urn:microsoft.com/office/officeart/2009/3/layout/HorizontalOrganizationChart"/>
    <dgm:cxn modelId="{007A5A3F-5E3C-4088-8E67-E809AE8EFB7F}" type="presOf" srcId="{2B2474A6-BAD4-4894-AB23-8CB9A251CEC3}" destId="{CA8A1E62-812D-4DF8-A82F-B99BAC939BBB}" srcOrd="0" destOrd="0" presId="urn:microsoft.com/office/officeart/2009/3/layout/HorizontalOrganizationChart"/>
    <dgm:cxn modelId="{F67E36DD-C781-4806-9635-162946642637}" srcId="{697F7A96-C6B4-4DB7-AD43-6ECB32FFE92B}" destId="{C670D2C3-5147-482B-9F33-4FA3DFE69AAA}" srcOrd="0" destOrd="0" parTransId="{9EFFCAB5-8B21-4D4A-9210-B100D57DF87D}" sibTransId="{35057A26-039B-49B1-A59E-66DDA38BC5A8}"/>
    <dgm:cxn modelId="{66BE1067-6004-470A-9C6C-866402837A00}" type="presParOf" srcId="{942BDF6C-F90D-49E5-9B68-C60808ADB20F}" destId="{A6862BC4-5F6E-4284-B415-205DB7075463}" srcOrd="0" destOrd="0" presId="urn:microsoft.com/office/officeart/2009/3/layout/HorizontalOrganizationChart"/>
    <dgm:cxn modelId="{1408E8D6-1E48-4BE3-945F-E7FC4C850069}" type="presParOf" srcId="{A6862BC4-5F6E-4284-B415-205DB7075463}" destId="{2A91DA10-EAEF-4EE7-82EA-8407046E8A80}" srcOrd="0" destOrd="0" presId="urn:microsoft.com/office/officeart/2009/3/layout/HorizontalOrganizationChart"/>
    <dgm:cxn modelId="{3D6DE2EE-5072-4111-8C55-E476D17800ED}" type="presParOf" srcId="{2A91DA10-EAEF-4EE7-82EA-8407046E8A80}" destId="{18C64C7C-4405-4603-81DC-E19AC7BD830C}" srcOrd="0" destOrd="0" presId="urn:microsoft.com/office/officeart/2009/3/layout/HorizontalOrganizationChart"/>
    <dgm:cxn modelId="{D161F662-2C9E-433F-9D05-58E5257FC908}" type="presParOf" srcId="{2A91DA10-EAEF-4EE7-82EA-8407046E8A80}" destId="{B5B7623C-8C17-45D9-90FE-48D81AC9CE2F}" srcOrd="1" destOrd="0" presId="urn:microsoft.com/office/officeart/2009/3/layout/HorizontalOrganizationChart"/>
    <dgm:cxn modelId="{A5B23493-0801-4677-A15B-BF30768F36AE}" type="presParOf" srcId="{A6862BC4-5F6E-4284-B415-205DB7075463}" destId="{C08E38EE-B6CA-4B51-81FE-8F596DBB7C97}" srcOrd="1" destOrd="0" presId="urn:microsoft.com/office/officeart/2009/3/layout/HorizontalOrganizationChart"/>
    <dgm:cxn modelId="{1433C27B-4043-4F10-A365-5B62B29F7DF3}" type="presParOf" srcId="{C08E38EE-B6CA-4B51-81FE-8F596DBB7C97}" destId="{F6D4CBFE-036F-4F22-A47F-731FCDD7DBBD}" srcOrd="0" destOrd="0" presId="urn:microsoft.com/office/officeart/2009/3/layout/HorizontalOrganizationChart"/>
    <dgm:cxn modelId="{430DCB85-E7E1-4D3D-B45D-E413D13025FE}" type="presParOf" srcId="{C08E38EE-B6CA-4B51-81FE-8F596DBB7C97}" destId="{2403B764-939C-4C18-B3FE-96F2DE723B6B}" srcOrd="1" destOrd="0" presId="urn:microsoft.com/office/officeart/2009/3/layout/HorizontalOrganizationChart"/>
    <dgm:cxn modelId="{68DA4BDF-0C28-4EC3-8C38-5838AB35B699}" type="presParOf" srcId="{2403B764-939C-4C18-B3FE-96F2DE723B6B}" destId="{A76F5122-FB11-42A0-BF2A-0E7A52838607}" srcOrd="0" destOrd="0" presId="urn:microsoft.com/office/officeart/2009/3/layout/HorizontalOrganizationChart"/>
    <dgm:cxn modelId="{B91B6EA3-61A7-412E-B443-DB34B768F498}" type="presParOf" srcId="{A76F5122-FB11-42A0-BF2A-0E7A52838607}" destId="{39DD44B8-F286-4BB4-BB97-D62E0A9DB305}" srcOrd="0" destOrd="0" presId="urn:microsoft.com/office/officeart/2009/3/layout/HorizontalOrganizationChart"/>
    <dgm:cxn modelId="{FF043480-0545-43DF-AF97-086CEBB7B141}" type="presParOf" srcId="{A76F5122-FB11-42A0-BF2A-0E7A52838607}" destId="{87140318-D557-45F0-BB62-4766E949DA41}" srcOrd="1" destOrd="0" presId="urn:microsoft.com/office/officeart/2009/3/layout/HorizontalOrganizationChart"/>
    <dgm:cxn modelId="{BA8D6ED3-15E6-46E9-8F0A-AC75FA93D775}" type="presParOf" srcId="{2403B764-939C-4C18-B3FE-96F2DE723B6B}" destId="{0B05A056-3870-4EAE-A3BB-C7D9C4239DC6}" srcOrd="1" destOrd="0" presId="urn:microsoft.com/office/officeart/2009/3/layout/HorizontalOrganizationChart"/>
    <dgm:cxn modelId="{FE1E18B4-385A-4CA5-AC66-978819EDBA26}" type="presParOf" srcId="{0B05A056-3870-4EAE-A3BB-C7D9C4239DC6}" destId="{A928C7D4-8FE7-462E-8497-89A86C5A3DF1}" srcOrd="0" destOrd="0" presId="urn:microsoft.com/office/officeart/2009/3/layout/HorizontalOrganizationChart"/>
    <dgm:cxn modelId="{52B6B241-A3E1-4F64-BF7A-AD267E21BD1A}" type="presParOf" srcId="{0B05A056-3870-4EAE-A3BB-C7D9C4239DC6}" destId="{47DF4171-2AA2-47EF-8E54-12BDBF2AEA31}" srcOrd="1" destOrd="0" presId="urn:microsoft.com/office/officeart/2009/3/layout/HorizontalOrganizationChart"/>
    <dgm:cxn modelId="{83E38AA1-DBCB-40A8-A4E6-2A2D000FC64F}" type="presParOf" srcId="{47DF4171-2AA2-47EF-8E54-12BDBF2AEA31}" destId="{FE0F45B5-B3E4-4166-9E7E-BDC4203C7776}" srcOrd="0" destOrd="0" presId="urn:microsoft.com/office/officeart/2009/3/layout/HorizontalOrganizationChart"/>
    <dgm:cxn modelId="{EE89FDBD-C504-47D3-B803-7366E6A8CF9C}" type="presParOf" srcId="{FE0F45B5-B3E4-4166-9E7E-BDC4203C7776}" destId="{25C219F0-E6DC-47D3-A293-E02C2A1F23BA}" srcOrd="0" destOrd="0" presId="urn:microsoft.com/office/officeart/2009/3/layout/HorizontalOrganizationChart"/>
    <dgm:cxn modelId="{352C0A8D-225A-456F-A6A8-51BBF5F2C703}" type="presParOf" srcId="{FE0F45B5-B3E4-4166-9E7E-BDC4203C7776}" destId="{2B8E92BF-29B7-438B-8649-841AC04A82BA}" srcOrd="1" destOrd="0" presId="urn:microsoft.com/office/officeart/2009/3/layout/HorizontalOrganizationChart"/>
    <dgm:cxn modelId="{466876BB-3B5D-4E6C-85B3-6181E21020D0}" type="presParOf" srcId="{47DF4171-2AA2-47EF-8E54-12BDBF2AEA31}" destId="{BB2BD1F5-4B9A-45A6-AF77-A572F714EA43}" srcOrd="1" destOrd="0" presId="urn:microsoft.com/office/officeart/2009/3/layout/HorizontalOrganizationChart"/>
    <dgm:cxn modelId="{A0544086-30FB-4510-B961-E4601AD38D69}" type="presParOf" srcId="{47DF4171-2AA2-47EF-8E54-12BDBF2AEA31}" destId="{6CB39411-2E97-4664-BD97-ABD426CDB020}" srcOrd="2" destOrd="0" presId="urn:microsoft.com/office/officeart/2009/3/layout/HorizontalOrganizationChart"/>
    <dgm:cxn modelId="{C27975B3-BFFB-430C-98A9-730958E224C0}" type="presParOf" srcId="{0B05A056-3870-4EAE-A3BB-C7D9C4239DC6}" destId="{CA8A1E62-812D-4DF8-A82F-B99BAC939BBB}" srcOrd="2" destOrd="0" presId="urn:microsoft.com/office/officeart/2009/3/layout/HorizontalOrganizationChart"/>
    <dgm:cxn modelId="{770572E9-297F-46CF-8E9E-3D3A49E336A3}" type="presParOf" srcId="{0B05A056-3870-4EAE-A3BB-C7D9C4239DC6}" destId="{A85B71DF-F85E-43CC-ADB6-3C614F03A335}" srcOrd="3" destOrd="0" presId="urn:microsoft.com/office/officeart/2009/3/layout/HorizontalOrganizationChart"/>
    <dgm:cxn modelId="{34464576-6FD1-47CE-95A7-D4380EB82C71}" type="presParOf" srcId="{A85B71DF-F85E-43CC-ADB6-3C614F03A335}" destId="{3A33B553-9395-4B77-9A96-A0317298D5D5}" srcOrd="0" destOrd="0" presId="urn:microsoft.com/office/officeart/2009/3/layout/HorizontalOrganizationChart"/>
    <dgm:cxn modelId="{7146615C-E3EE-4569-B47A-38B38A993288}" type="presParOf" srcId="{3A33B553-9395-4B77-9A96-A0317298D5D5}" destId="{2DD8EFA9-46B6-4083-AF39-0B7AFF2AB248}" srcOrd="0" destOrd="0" presId="urn:microsoft.com/office/officeart/2009/3/layout/HorizontalOrganizationChart"/>
    <dgm:cxn modelId="{DE7C140E-5E57-4767-A53C-8AFFAA498552}" type="presParOf" srcId="{3A33B553-9395-4B77-9A96-A0317298D5D5}" destId="{F4DBD776-1549-4B1F-BD82-9EDC922D8E2B}" srcOrd="1" destOrd="0" presId="urn:microsoft.com/office/officeart/2009/3/layout/HorizontalOrganizationChart"/>
    <dgm:cxn modelId="{ABBCEE8C-814E-4006-B223-C9DE745108C6}" type="presParOf" srcId="{A85B71DF-F85E-43CC-ADB6-3C614F03A335}" destId="{F8749ADA-D88F-44AE-90EB-175D8E1CF182}" srcOrd="1" destOrd="0" presId="urn:microsoft.com/office/officeart/2009/3/layout/HorizontalOrganizationChart"/>
    <dgm:cxn modelId="{188020B8-D446-46EA-BBC5-1F5306AD7FC2}" type="presParOf" srcId="{A85B71DF-F85E-43CC-ADB6-3C614F03A335}" destId="{59CC14ED-E04E-4B5C-9A04-B1545EBE76D0}" srcOrd="2" destOrd="0" presId="urn:microsoft.com/office/officeart/2009/3/layout/HorizontalOrganizationChart"/>
    <dgm:cxn modelId="{1BA7C373-5C5A-4074-B1B5-492CCDC8A3BF}" type="presParOf" srcId="{2403B764-939C-4C18-B3FE-96F2DE723B6B}" destId="{16229BD5-3590-46CA-9E7A-B6A7075CE251}" srcOrd="2" destOrd="0" presId="urn:microsoft.com/office/officeart/2009/3/layout/HorizontalOrganizationChart"/>
    <dgm:cxn modelId="{68F2B9EA-1517-4F90-A492-CAF50D6902E1}" type="presParOf" srcId="{A6862BC4-5F6E-4284-B415-205DB7075463}" destId="{2763B81A-87E0-4C97-AC4D-3BCC223D5FD7}" srcOrd="2" destOrd="0" presId="urn:microsoft.com/office/officeart/2009/3/layout/HorizontalOrganizationChar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AE6225-D3A9-4644-9E8F-CF85259E308D}"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US"/>
        </a:p>
      </dgm:t>
    </dgm:pt>
    <dgm:pt modelId="{1C1C380E-2FC1-44C4-BA78-7F5AE987DA4D}">
      <dgm:prSet phldrT="[Text]" custT="1"/>
      <dgm:spPr/>
      <dgm:t>
        <a:bodyPr/>
        <a:lstStyle/>
        <a:p>
          <a:r>
            <a:rPr lang="en-US" sz="1600" dirty="0" err="1">
              <a:solidFill>
                <a:srgbClr val="193441"/>
              </a:solidFill>
              <a:latin typeface="Gill Sans MT" panose="020B0502020104020203" pitchFamily="34" charset="0"/>
            </a:rPr>
            <a:t>Sumber</a:t>
          </a:r>
          <a:endParaRPr lang="en-US" sz="1600" dirty="0">
            <a:solidFill>
              <a:srgbClr val="193441"/>
            </a:solidFill>
            <a:latin typeface="Gill Sans MT" panose="020B0502020104020203" pitchFamily="34" charset="0"/>
          </a:endParaRPr>
        </a:p>
      </dgm:t>
    </dgm:pt>
    <dgm:pt modelId="{6577AA2D-01EC-4E18-8BD7-DFCA4CDEBBC7}" type="parTrans" cxnId="{3A5CBACE-BE5E-4EBF-8D81-31D759C486A2}">
      <dgm:prSet/>
      <dgm:spPr/>
      <dgm:t>
        <a:bodyPr/>
        <a:lstStyle/>
        <a:p>
          <a:endParaRPr lang="en-US" sz="1600">
            <a:solidFill>
              <a:srgbClr val="193441"/>
            </a:solidFill>
            <a:latin typeface="Gill Sans MT" panose="020B0502020104020203" pitchFamily="34" charset="0"/>
          </a:endParaRPr>
        </a:p>
      </dgm:t>
    </dgm:pt>
    <dgm:pt modelId="{3FDDB2BA-D7C4-4B25-B068-B8BEA53C9E04}" type="sibTrans" cxnId="{3A5CBACE-BE5E-4EBF-8D81-31D759C486A2}">
      <dgm:prSet/>
      <dgm:spPr/>
      <dgm:t>
        <a:bodyPr/>
        <a:lstStyle/>
        <a:p>
          <a:endParaRPr lang="en-US" sz="1600">
            <a:solidFill>
              <a:srgbClr val="193441"/>
            </a:solidFill>
            <a:latin typeface="Gill Sans MT" panose="020B0502020104020203" pitchFamily="34" charset="0"/>
          </a:endParaRPr>
        </a:p>
      </dgm:t>
    </dgm:pt>
    <dgm:pt modelId="{6C4319A8-DC35-4246-937D-5E11EBA0CE49}">
      <dgm:prSet phldrT="[Text]" custT="1"/>
      <dgm:spPr/>
      <dgm:t>
        <a:bodyPr/>
        <a:lstStyle/>
        <a:p>
          <a:r>
            <a:rPr lang="en-US" sz="1600" dirty="0" err="1">
              <a:solidFill>
                <a:srgbClr val="193441"/>
              </a:solidFill>
              <a:latin typeface="Gill Sans MT" panose="020B0502020104020203" pitchFamily="34" charset="0"/>
            </a:rPr>
            <a:t>Penerimaan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Dalam</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Negeri</a:t>
          </a:r>
          <a:endParaRPr lang="en-US" sz="1600" dirty="0">
            <a:solidFill>
              <a:srgbClr val="193441"/>
            </a:solidFill>
            <a:latin typeface="Gill Sans MT" panose="020B0502020104020203" pitchFamily="34" charset="0"/>
          </a:endParaRPr>
        </a:p>
      </dgm:t>
    </dgm:pt>
    <dgm:pt modelId="{0C2C8962-7A03-43F6-AD5C-AFFCC4D15353}" type="parTrans" cxnId="{E9B66C01-970B-4236-8C46-01C1D839F763}">
      <dgm:prSet/>
      <dgm:spPr/>
      <dgm:t>
        <a:bodyPr/>
        <a:lstStyle/>
        <a:p>
          <a:endParaRPr lang="en-US" sz="1600">
            <a:solidFill>
              <a:srgbClr val="193441"/>
            </a:solidFill>
            <a:latin typeface="Gill Sans MT" panose="020B0502020104020203" pitchFamily="34" charset="0"/>
          </a:endParaRPr>
        </a:p>
      </dgm:t>
    </dgm:pt>
    <dgm:pt modelId="{31CB82B2-D1EE-4FF6-AE06-2E1CB164A8FB}" type="sibTrans" cxnId="{E9B66C01-970B-4236-8C46-01C1D839F763}">
      <dgm:prSet/>
      <dgm:spPr/>
      <dgm:t>
        <a:bodyPr/>
        <a:lstStyle/>
        <a:p>
          <a:endParaRPr lang="en-US" sz="1600">
            <a:solidFill>
              <a:srgbClr val="193441"/>
            </a:solidFill>
            <a:latin typeface="Gill Sans MT" panose="020B0502020104020203" pitchFamily="34" charset="0"/>
          </a:endParaRPr>
        </a:p>
      </dgm:t>
    </dgm:pt>
    <dgm:pt modelId="{0A83B565-3C09-4D32-A348-92E1A2D3D862}">
      <dgm:prSet phldrT="[Text]" custT="1"/>
      <dgm:spPr/>
      <dgm:t>
        <a:bodyPr/>
        <a:lstStyle/>
        <a:p>
          <a:r>
            <a:rPr lang="en-US" sz="1600" dirty="0" err="1">
              <a:solidFill>
                <a:srgbClr val="193441"/>
              </a:solidFill>
              <a:latin typeface="Gill Sans MT" panose="020B0502020104020203" pitchFamily="34" charset="0"/>
            </a:rPr>
            <a:t>Pinjaman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Luar</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Negeri</a:t>
          </a:r>
          <a:endParaRPr lang="en-US" sz="1600" dirty="0">
            <a:solidFill>
              <a:srgbClr val="193441"/>
            </a:solidFill>
            <a:latin typeface="Gill Sans MT" panose="020B0502020104020203" pitchFamily="34" charset="0"/>
          </a:endParaRPr>
        </a:p>
      </dgm:t>
    </dgm:pt>
    <dgm:pt modelId="{DE133760-C159-4514-A665-7DB3ECA357D0}" type="parTrans" cxnId="{5EDFF294-F220-4786-A9C9-1A292920553D}">
      <dgm:prSet/>
      <dgm:spPr/>
      <dgm:t>
        <a:bodyPr/>
        <a:lstStyle/>
        <a:p>
          <a:endParaRPr lang="en-US" sz="1600">
            <a:solidFill>
              <a:srgbClr val="193441"/>
            </a:solidFill>
            <a:latin typeface="Gill Sans MT" panose="020B0502020104020203" pitchFamily="34" charset="0"/>
          </a:endParaRPr>
        </a:p>
      </dgm:t>
    </dgm:pt>
    <dgm:pt modelId="{9976673F-015D-495A-A6E6-6156F257D84E}" type="sibTrans" cxnId="{5EDFF294-F220-4786-A9C9-1A292920553D}">
      <dgm:prSet/>
      <dgm:spPr/>
      <dgm:t>
        <a:bodyPr/>
        <a:lstStyle/>
        <a:p>
          <a:endParaRPr lang="en-US" sz="1600">
            <a:solidFill>
              <a:srgbClr val="193441"/>
            </a:solidFill>
            <a:latin typeface="Gill Sans MT" panose="020B0502020104020203" pitchFamily="34" charset="0"/>
          </a:endParaRPr>
        </a:p>
      </dgm:t>
    </dgm:pt>
    <dgm:pt modelId="{0044B745-95DD-4222-8FDD-3EE950B96EE4}">
      <dgm:prSet phldrT="[Text]" custT="1"/>
      <dgm:spPr/>
      <dgm:t>
        <a:bodyPr/>
        <a:lstStyle/>
        <a:p>
          <a:r>
            <a:rPr lang="en-US" sz="1600" dirty="0" err="1">
              <a:solidFill>
                <a:srgbClr val="193441"/>
              </a:solidFill>
              <a:latin typeface="Gill Sans MT" panose="020B0502020104020203" pitchFamily="34" charset="0"/>
            </a:rPr>
            <a:t>Hibah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Luar</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Negeri</a:t>
          </a:r>
          <a:endParaRPr lang="en-US" sz="1600" dirty="0">
            <a:solidFill>
              <a:srgbClr val="193441"/>
            </a:solidFill>
            <a:latin typeface="Gill Sans MT" panose="020B0502020104020203" pitchFamily="34" charset="0"/>
          </a:endParaRPr>
        </a:p>
      </dgm:t>
    </dgm:pt>
    <dgm:pt modelId="{D45AC1E8-1762-44C1-A2F0-6DFD13B253E7}" type="parTrans" cxnId="{2FE5344B-8908-4B79-8FA7-F8CF23AC8B94}">
      <dgm:prSet/>
      <dgm:spPr/>
      <dgm:t>
        <a:bodyPr/>
        <a:lstStyle/>
        <a:p>
          <a:endParaRPr lang="en-US" sz="1600">
            <a:solidFill>
              <a:srgbClr val="193441"/>
            </a:solidFill>
            <a:latin typeface="Gill Sans MT" panose="020B0502020104020203" pitchFamily="34" charset="0"/>
          </a:endParaRPr>
        </a:p>
      </dgm:t>
    </dgm:pt>
    <dgm:pt modelId="{877F4E01-9845-437A-878D-FBD491F06230}" type="sibTrans" cxnId="{2FE5344B-8908-4B79-8FA7-F8CF23AC8B94}">
      <dgm:prSet/>
      <dgm:spPr/>
      <dgm:t>
        <a:bodyPr/>
        <a:lstStyle/>
        <a:p>
          <a:endParaRPr lang="en-US" sz="1600">
            <a:solidFill>
              <a:srgbClr val="193441"/>
            </a:solidFill>
            <a:latin typeface="Gill Sans MT" panose="020B0502020104020203" pitchFamily="34" charset="0"/>
          </a:endParaRPr>
        </a:p>
      </dgm:t>
    </dgm:pt>
    <dgm:pt modelId="{C5A1FA8A-25B7-4408-B111-85CDF6B4EFED}">
      <dgm:prSet phldrT="[Text]" custT="1"/>
      <dgm:spPr/>
      <dgm:t>
        <a:bodyPr/>
        <a:lstStyle/>
        <a:p>
          <a:r>
            <a:rPr lang="en-US" sz="1600" dirty="0" err="1">
              <a:solidFill>
                <a:srgbClr val="193441"/>
              </a:solidFill>
              <a:latin typeface="Gill Sans MT" panose="020B0502020104020203" pitchFamily="34" charset="0"/>
            </a:rPr>
            <a:t>Setelah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Alokasi</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Anggaran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Hibah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ditetapkan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oleh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Menteri</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Keuangan</a:t>
          </a:r>
          <a:endParaRPr lang="en-US" sz="1600" dirty="0">
            <a:solidFill>
              <a:srgbClr val="193441"/>
            </a:solidFill>
            <a:latin typeface="Gill Sans MT" panose="020B0502020104020203" pitchFamily="34" charset="0"/>
          </a:endParaRPr>
        </a:p>
      </dgm:t>
    </dgm:pt>
    <dgm:pt modelId="{3D76097F-549C-4D62-9C51-71112B1D02DF}" type="parTrans" cxnId="{3AB1E7EC-38E7-4470-9CAE-780165BB35C6}">
      <dgm:prSet/>
      <dgm:spPr/>
      <dgm:t>
        <a:bodyPr/>
        <a:lstStyle/>
        <a:p>
          <a:endParaRPr lang="en-US" sz="1600">
            <a:solidFill>
              <a:srgbClr val="193441"/>
            </a:solidFill>
            <a:latin typeface="Gill Sans MT" panose="020B0502020104020203" pitchFamily="34" charset="0"/>
          </a:endParaRPr>
        </a:p>
      </dgm:t>
    </dgm:pt>
    <dgm:pt modelId="{22D903F3-BD71-4BF8-BD33-22B1AD903168}" type="sibTrans" cxnId="{3AB1E7EC-38E7-4470-9CAE-780165BB35C6}">
      <dgm:prSet/>
      <dgm:spPr/>
      <dgm:t>
        <a:bodyPr/>
        <a:lstStyle/>
        <a:p>
          <a:endParaRPr lang="en-US" sz="1600">
            <a:solidFill>
              <a:srgbClr val="193441"/>
            </a:solidFill>
            <a:latin typeface="Gill Sans MT" panose="020B0502020104020203" pitchFamily="34" charset="0"/>
          </a:endParaRPr>
        </a:p>
      </dgm:t>
    </dgm:pt>
    <dgm:pt modelId="{2DC36F26-0C63-4C52-99BC-745562A080C7}">
      <dgm:prSet phldrT="[Text]" custT="1"/>
      <dgm:spPr/>
      <dgm:t>
        <a:bodyPr/>
        <a:lstStyle/>
        <a:p>
          <a:r>
            <a:rPr lang="en-US" sz="1600" dirty="0" err="1">
              <a:solidFill>
                <a:srgbClr val="193441"/>
              </a:solidFill>
              <a:latin typeface="Gill Sans MT" panose="020B0502020104020203" pitchFamily="34" charset="0"/>
            </a:rPr>
            <a:t>Setelah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perjanjian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pinjaman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luar</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negeri</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ditandatangani</a:t>
          </a:r>
          <a:r>
            <a:rPr lang="en-US" sz="1600" dirty="0">
              <a:solidFill>
                <a:srgbClr val="193441"/>
              </a:solidFill>
              <a:latin typeface="Gill Sans MT" panose="020B0502020104020203" pitchFamily="34" charset="0"/>
            </a:rPr>
            <a:t> dan </a:t>
          </a:r>
          <a:r>
            <a:rPr lang="en-US" sz="1600" dirty="0" err="1">
              <a:solidFill>
                <a:srgbClr val="193441"/>
              </a:solidFill>
              <a:latin typeface="Gill Sans MT" panose="020B0502020104020203" pitchFamily="34" charset="0"/>
            </a:rPr>
            <a:t>alokasi</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anggaran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Hibah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ditetapkan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oleh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Menteri</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Keuangan</a:t>
          </a:r>
          <a:endParaRPr lang="en-US" sz="1600" dirty="0">
            <a:solidFill>
              <a:srgbClr val="193441"/>
            </a:solidFill>
            <a:latin typeface="Gill Sans MT" panose="020B0502020104020203" pitchFamily="34" charset="0"/>
          </a:endParaRPr>
        </a:p>
      </dgm:t>
    </dgm:pt>
    <dgm:pt modelId="{6D325CA3-1672-4A8E-9C7D-D8A2E0B34ABD}" type="parTrans" cxnId="{5C51F938-914F-4B4F-92B9-6D2F499C5A46}">
      <dgm:prSet/>
      <dgm:spPr/>
      <dgm:t>
        <a:bodyPr/>
        <a:lstStyle/>
        <a:p>
          <a:endParaRPr lang="en-US" sz="1600">
            <a:solidFill>
              <a:srgbClr val="193441"/>
            </a:solidFill>
            <a:latin typeface="Gill Sans MT" panose="020B0502020104020203" pitchFamily="34" charset="0"/>
          </a:endParaRPr>
        </a:p>
      </dgm:t>
    </dgm:pt>
    <dgm:pt modelId="{FFE5F72F-3BDD-4D8E-81FA-5086DC383DDF}" type="sibTrans" cxnId="{5C51F938-914F-4B4F-92B9-6D2F499C5A46}">
      <dgm:prSet/>
      <dgm:spPr/>
      <dgm:t>
        <a:bodyPr/>
        <a:lstStyle/>
        <a:p>
          <a:endParaRPr lang="en-US" sz="1600">
            <a:solidFill>
              <a:srgbClr val="193441"/>
            </a:solidFill>
            <a:latin typeface="Gill Sans MT" panose="020B0502020104020203" pitchFamily="34" charset="0"/>
          </a:endParaRPr>
        </a:p>
      </dgm:t>
    </dgm:pt>
    <dgm:pt modelId="{C12AC0D0-F306-48C1-9B01-19E439365577}">
      <dgm:prSet phldrT="[Text]" custT="1"/>
      <dgm:spPr/>
      <dgm:t>
        <a:bodyPr/>
        <a:lstStyle/>
        <a:p>
          <a:r>
            <a:rPr lang="en-US" sz="1600" dirty="0" err="1">
              <a:solidFill>
                <a:srgbClr val="193441"/>
              </a:solidFill>
              <a:latin typeface="Gill Sans MT" panose="020B0502020104020203" pitchFamily="34" charset="0"/>
            </a:rPr>
            <a:t>Dapat</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dilakukan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sebelum</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pagu</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alokasi</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Hibah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ditetapkan</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dalam</a:t>
          </a:r>
          <a:r>
            <a:rPr lang="en-US" sz="1600" dirty="0">
              <a:solidFill>
                <a:srgbClr val="193441"/>
              </a:solidFill>
              <a:latin typeface="Gill Sans MT" panose="020B0502020104020203" pitchFamily="34" charset="0"/>
            </a:rPr>
            <a:t> APBN</a:t>
          </a:r>
        </a:p>
      </dgm:t>
    </dgm:pt>
    <dgm:pt modelId="{539041F5-FC44-4B60-8E5E-5E5AB7067E6B}" type="parTrans" cxnId="{7E92014E-E9FD-4ACC-BE58-8DF5C9DD672B}">
      <dgm:prSet/>
      <dgm:spPr/>
      <dgm:t>
        <a:bodyPr/>
        <a:lstStyle/>
        <a:p>
          <a:endParaRPr lang="en-US" sz="1600">
            <a:solidFill>
              <a:srgbClr val="193441"/>
            </a:solidFill>
            <a:latin typeface="Gill Sans MT" panose="020B0502020104020203" pitchFamily="34" charset="0"/>
          </a:endParaRPr>
        </a:p>
      </dgm:t>
    </dgm:pt>
    <dgm:pt modelId="{0CD37DC6-6DC8-4372-A948-B8643F19A205}" type="sibTrans" cxnId="{7E92014E-E9FD-4ACC-BE58-8DF5C9DD672B}">
      <dgm:prSet/>
      <dgm:spPr/>
      <dgm:t>
        <a:bodyPr/>
        <a:lstStyle/>
        <a:p>
          <a:endParaRPr lang="en-US" sz="1600">
            <a:solidFill>
              <a:srgbClr val="193441"/>
            </a:solidFill>
            <a:latin typeface="Gill Sans MT" panose="020B0502020104020203" pitchFamily="34" charset="0"/>
          </a:endParaRPr>
        </a:p>
      </dgm:t>
    </dgm:pt>
    <dgm:pt modelId="{DA130DC0-3B23-4C83-8EFC-98C725E9C1E5}" type="pres">
      <dgm:prSet presAssocID="{38AE6225-D3A9-4644-9E8F-CF85259E308D}" presName="hierChild1" presStyleCnt="0">
        <dgm:presLayoutVars>
          <dgm:orgChart val="1"/>
          <dgm:chPref val="1"/>
          <dgm:dir/>
          <dgm:animOne val="branch"/>
          <dgm:animLvl val="lvl"/>
          <dgm:resizeHandles/>
        </dgm:presLayoutVars>
      </dgm:prSet>
      <dgm:spPr/>
      <dgm:t>
        <a:bodyPr/>
        <a:lstStyle/>
        <a:p>
          <a:endParaRPr lang="id-ID"/>
        </a:p>
      </dgm:t>
    </dgm:pt>
    <dgm:pt modelId="{CC6E2FDA-C458-44D5-A835-BAF5F9F7DE9F}" type="pres">
      <dgm:prSet presAssocID="{1C1C380E-2FC1-44C4-BA78-7F5AE987DA4D}" presName="hierRoot1" presStyleCnt="0">
        <dgm:presLayoutVars>
          <dgm:hierBranch val="init"/>
        </dgm:presLayoutVars>
      </dgm:prSet>
      <dgm:spPr/>
    </dgm:pt>
    <dgm:pt modelId="{FCA7571D-320D-47D4-BFA5-D5D99BDE3452}" type="pres">
      <dgm:prSet presAssocID="{1C1C380E-2FC1-44C4-BA78-7F5AE987DA4D}" presName="rootComposite1" presStyleCnt="0"/>
      <dgm:spPr/>
    </dgm:pt>
    <dgm:pt modelId="{DB3B12E4-F1EA-436F-8CE8-6FF9AA2CBCB7}" type="pres">
      <dgm:prSet presAssocID="{1C1C380E-2FC1-44C4-BA78-7F5AE987DA4D}" presName="rootText1" presStyleLbl="node0" presStyleIdx="0" presStyleCnt="1" custScaleX="51197">
        <dgm:presLayoutVars>
          <dgm:chPref val="3"/>
        </dgm:presLayoutVars>
      </dgm:prSet>
      <dgm:spPr/>
      <dgm:t>
        <a:bodyPr/>
        <a:lstStyle/>
        <a:p>
          <a:endParaRPr lang="id-ID"/>
        </a:p>
      </dgm:t>
    </dgm:pt>
    <dgm:pt modelId="{65A6C37D-30EF-4FA5-9B9D-B4C31D0E8BF0}" type="pres">
      <dgm:prSet presAssocID="{1C1C380E-2FC1-44C4-BA78-7F5AE987DA4D}" presName="rootConnector1" presStyleLbl="node1" presStyleIdx="0" presStyleCnt="0"/>
      <dgm:spPr/>
      <dgm:t>
        <a:bodyPr/>
        <a:lstStyle/>
        <a:p>
          <a:endParaRPr lang="id-ID"/>
        </a:p>
      </dgm:t>
    </dgm:pt>
    <dgm:pt modelId="{96317F12-711B-4789-A029-CEA81C41B962}" type="pres">
      <dgm:prSet presAssocID="{1C1C380E-2FC1-44C4-BA78-7F5AE987DA4D}" presName="hierChild2" presStyleCnt="0"/>
      <dgm:spPr/>
    </dgm:pt>
    <dgm:pt modelId="{140E10A3-8F32-4FE8-9FA7-6F29ADA43024}" type="pres">
      <dgm:prSet presAssocID="{0C2C8962-7A03-43F6-AD5C-AFFCC4D15353}" presName="Name64" presStyleLbl="parChTrans1D2" presStyleIdx="0" presStyleCnt="3"/>
      <dgm:spPr/>
      <dgm:t>
        <a:bodyPr/>
        <a:lstStyle/>
        <a:p>
          <a:endParaRPr lang="id-ID"/>
        </a:p>
      </dgm:t>
    </dgm:pt>
    <dgm:pt modelId="{D8520DB4-FA08-4C92-9EC3-18314CEFC42D}" type="pres">
      <dgm:prSet presAssocID="{6C4319A8-DC35-4246-937D-5E11EBA0CE49}" presName="hierRoot2" presStyleCnt="0">
        <dgm:presLayoutVars>
          <dgm:hierBranch val="init"/>
        </dgm:presLayoutVars>
      </dgm:prSet>
      <dgm:spPr/>
    </dgm:pt>
    <dgm:pt modelId="{EE866D1B-12B5-442B-A55B-459252E56A05}" type="pres">
      <dgm:prSet presAssocID="{6C4319A8-DC35-4246-937D-5E11EBA0CE49}" presName="rootComposite" presStyleCnt="0"/>
      <dgm:spPr/>
    </dgm:pt>
    <dgm:pt modelId="{A3E76423-35F1-4FBF-99AB-EF32A6F9DC7E}" type="pres">
      <dgm:prSet presAssocID="{6C4319A8-DC35-4246-937D-5E11EBA0CE49}" presName="rootText" presStyleLbl="node2" presStyleIdx="0" presStyleCnt="3" custScaleX="75457">
        <dgm:presLayoutVars>
          <dgm:chPref val="3"/>
        </dgm:presLayoutVars>
      </dgm:prSet>
      <dgm:spPr/>
      <dgm:t>
        <a:bodyPr/>
        <a:lstStyle/>
        <a:p>
          <a:endParaRPr lang="id-ID"/>
        </a:p>
      </dgm:t>
    </dgm:pt>
    <dgm:pt modelId="{97D000C9-DAC3-4577-9B03-F72E630C3E1A}" type="pres">
      <dgm:prSet presAssocID="{6C4319A8-DC35-4246-937D-5E11EBA0CE49}" presName="rootConnector" presStyleLbl="node2" presStyleIdx="0" presStyleCnt="3"/>
      <dgm:spPr/>
      <dgm:t>
        <a:bodyPr/>
        <a:lstStyle/>
        <a:p>
          <a:endParaRPr lang="id-ID"/>
        </a:p>
      </dgm:t>
    </dgm:pt>
    <dgm:pt modelId="{AC73BCA0-E665-4413-8326-D95C1C7EA163}" type="pres">
      <dgm:prSet presAssocID="{6C4319A8-DC35-4246-937D-5E11EBA0CE49}" presName="hierChild4" presStyleCnt="0"/>
      <dgm:spPr/>
    </dgm:pt>
    <dgm:pt modelId="{CDE4C74B-9205-483D-9EAB-BBD95D3A2579}" type="pres">
      <dgm:prSet presAssocID="{3D76097F-549C-4D62-9C51-71112B1D02DF}" presName="Name64" presStyleLbl="parChTrans1D3" presStyleIdx="0" presStyleCnt="3"/>
      <dgm:spPr/>
      <dgm:t>
        <a:bodyPr/>
        <a:lstStyle/>
        <a:p>
          <a:endParaRPr lang="id-ID"/>
        </a:p>
      </dgm:t>
    </dgm:pt>
    <dgm:pt modelId="{8E9C422B-D8BD-43AC-8E35-6A1962186BC8}" type="pres">
      <dgm:prSet presAssocID="{C5A1FA8A-25B7-4408-B111-85CDF6B4EFED}" presName="hierRoot2" presStyleCnt="0">
        <dgm:presLayoutVars>
          <dgm:hierBranch val="init"/>
        </dgm:presLayoutVars>
      </dgm:prSet>
      <dgm:spPr/>
    </dgm:pt>
    <dgm:pt modelId="{F55730F0-E307-4F3F-B960-0608551A97D8}" type="pres">
      <dgm:prSet presAssocID="{C5A1FA8A-25B7-4408-B111-85CDF6B4EFED}" presName="rootComposite" presStyleCnt="0"/>
      <dgm:spPr/>
    </dgm:pt>
    <dgm:pt modelId="{91B614B9-5CA2-4876-A237-45540B2C9DAA}" type="pres">
      <dgm:prSet presAssocID="{C5A1FA8A-25B7-4408-B111-85CDF6B4EFED}" presName="rootText" presStyleLbl="node3" presStyleIdx="0" presStyleCnt="3" custScaleX="215580">
        <dgm:presLayoutVars>
          <dgm:chPref val="3"/>
        </dgm:presLayoutVars>
      </dgm:prSet>
      <dgm:spPr/>
      <dgm:t>
        <a:bodyPr/>
        <a:lstStyle/>
        <a:p>
          <a:endParaRPr lang="id-ID"/>
        </a:p>
      </dgm:t>
    </dgm:pt>
    <dgm:pt modelId="{89AF3742-1329-42AB-ABE8-1B07B31C6DD1}" type="pres">
      <dgm:prSet presAssocID="{C5A1FA8A-25B7-4408-B111-85CDF6B4EFED}" presName="rootConnector" presStyleLbl="node3" presStyleIdx="0" presStyleCnt="3"/>
      <dgm:spPr/>
      <dgm:t>
        <a:bodyPr/>
        <a:lstStyle/>
        <a:p>
          <a:endParaRPr lang="id-ID"/>
        </a:p>
      </dgm:t>
    </dgm:pt>
    <dgm:pt modelId="{521F05C8-061C-492D-A9F0-8AD688296D31}" type="pres">
      <dgm:prSet presAssocID="{C5A1FA8A-25B7-4408-B111-85CDF6B4EFED}" presName="hierChild4" presStyleCnt="0"/>
      <dgm:spPr/>
    </dgm:pt>
    <dgm:pt modelId="{3A1B24C4-5EFB-4FDD-B621-8B88660850A6}" type="pres">
      <dgm:prSet presAssocID="{C5A1FA8A-25B7-4408-B111-85CDF6B4EFED}" presName="hierChild5" presStyleCnt="0"/>
      <dgm:spPr/>
    </dgm:pt>
    <dgm:pt modelId="{230047C7-36EA-4B9E-9353-016FBD1464E8}" type="pres">
      <dgm:prSet presAssocID="{6C4319A8-DC35-4246-937D-5E11EBA0CE49}" presName="hierChild5" presStyleCnt="0"/>
      <dgm:spPr/>
    </dgm:pt>
    <dgm:pt modelId="{284C00AA-6C4A-4D6E-B9B8-F42D4D12CD7B}" type="pres">
      <dgm:prSet presAssocID="{DE133760-C159-4514-A665-7DB3ECA357D0}" presName="Name64" presStyleLbl="parChTrans1D2" presStyleIdx="1" presStyleCnt="3"/>
      <dgm:spPr/>
      <dgm:t>
        <a:bodyPr/>
        <a:lstStyle/>
        <a:p>
          <a:endParaRPr lang="id-ID"/>
        </a:p>
      </dgm:t>
    </dgm:pt>
    <dgm:pt modelId="{A4B14EC5-D72A-424F-BA2D-EB74CCE314E3}" type="pres">
      <dgm:prSet presAssocID="{0A83B565-3C09-4D32-A348-92E1A2D3D862}" presName="hierRoot2" presStyleCnt="0">
        <dgm:presLayoutVars>
          <dgm:hierBranch val="init"/>
        </dgm:presLayoutVars>
      </dgm:prSet>
      <dgm:spPr/>
    </dgm:pt>
    <dgm:pt modelId="{D3287A15-8A9C-4BDC-A5A9-E585341271B0}" type="pres">
      <dgm:prSet presAssocID="{0A83B565-3C09-4D32-A348-92E1A2D3D862}" presName="rootComposite" presStyleCnt="0"/>
      <dgm:spPr/>
    </dgm:pt>
    <dgm:pt modelId="{7C6395EE-C67D-42B9-A0C2-076F3AA8BB66}" type="pres">
      <dgm:prSet presAssocID="{0A83B565-3C09-4D32-A348-92E1A2D3D862}" presName="rootText" presStyleLbl="node2" presStyleIdx="1" presStyleCnt="3" custScaleX="75457">
        <dgm:presLayoutVars>
          <dgm:chPref val="3"/>
        </dgm:presLayoutVars>
      </dgm:prSet>
      <dgm:spPr/>
      <dgm:t>
        <a:bodyPr/>
        <a:lstStyle/>
        <a:p>
          <a:endParaRPr lang="id-ID"/>
        </a:p>
      </dgm:t>
    </dgm:pt>
    <dgm:pt modelId="{CDDD1509-CF7B-4AD7-9007-3218BA00BD86}" type="pres">
      <dgm:prSet presAssocID="{0A83B565-3C09-4D32-A348-92E1A2D3D862}" presName="rootConnector" presStyleLbl="node2" presStyleIdx="1" presStyleCnt="3"/>
      <dgm:spPr/>
      <dgm:t>
        <a:bodyPr/>
        <a:lstStyle/>
        <a:p>
          <a:endParaRPr lang="id-ID"/>
        </a:p>
      </dgm:t>
    </dgm:pt>
    <dgm:pt modelId="{28863B0A-E3E7-4124-9E3B-39732D94E4A3}" type="pres">
      <dgm:prSet presAssocID="{0A83B565-3C09-4D32-A348-92E1A2D3D862}" presName="hierChild4" presStyleCnt="0"/>
      <dgm:spPr/>
    </dgm:pt>
    <dgm:pt modelId="{319418AA-0B20-4D18-8A57-D91EB571268A}" type="pres">
      <dgm:prSet presAssocID="{6D325CA3-1672-4A8E-9C7D-D8A2E0B34ABD}" presName="Name64" presStyleLbl="parChTrans1D3" presStyleIdx="1" presStyleCnt="3"/>
      <dgm:spPr/>
      <dgm:t>
        <a:bodyPr/>
        <a:lstStyle/>
        <a:p>
          <a:endParaRPr lang="id-ID"/>
        </a:p>
      </dgm:t>
    </dgm:pt>
    <dgm:pt modelId="{230BE170-709B-4415-A7EA-C180CA964EF3}" type="pres">
      <dgm:prSet presAssocID="{2DC36F26-0C63-4C52-99BC-745562A080C7}" presName="hierRoot2" presStyleCnt="0">
        <dgm:presLayoutVars>
          <dgm:hierBranch val="init"/>
        </dgm:presLayoutVars>
      </dgm:prSet>
      <dgm:spPr/>
    </dgm:pt>
    <dgm:pt modelId="{21ECF1FE-5801-4C60-9FB9-968177C3E5E6}" type="pres">
      <dgm:prSet presAssocID="{2DC36F26-0C63-4C52-99BC-745562A080C7}" presName="rootComposite" presStyleCnt="0"/>
      <dgm:spPr/>
    </dgm:pt>
    <dgm:pt modelId="{6A65834F-5DCF-450A-A313-E58DAFF83EA2}" type="pres">
      <dgm:prSet presAssocID="{2DC36F26-0C63-4C52-99BC-745562A080C7}" presName="rootText" presStyleLbl="node3" presStyleIdx="1" presStyleCnt="3" custScaleX="215580">
        <dgm:presLayoutVars>
          <dgm:chPref val="3"/>
        </dgm:presLayoutVars>
      </dgm:prSet>
      <dgm:spPr/>
      <dgm:t>
        <a:bodyPr/>
        <a:lstStyle/>
        <a:p>
          <a:endParaRPr lang="id-ID"/>
        </a:p>
      </dgm:t>
    </dgm:pt>
    <dgm:pt modelId="{E59F9FEC-2811-4163-AB92-981C2ED11072}" type="pres">
      <dgm:prSet presAssocID="{2DC36F26-0C63-4C52-99BC-745562A080C7}" presName="rootConnector" presStyleLbl="node3" presStyleIdx="1" presStyleCnt="3"/>
      <dgm:spPr/>
      <dgm:t>
        <a:bodyPr/>
        <a:lstStyle/>
        <a:p>
          <a:endParaRPr lang="id-ID"/>
        </a:p>
      </dgm:t>
    </dgm:pt>
    <dgm:pt modelId="{541FF1E1-3772-4F3E-8AD5-3E129950AF3D}" type="pres">
      <dgm:prSet presAssocID="{2DC36F26-0C63-4C52-99BC-745562A080C7}" presName="hierChild4" presStyleCnt="0"/>
      <dgm:spPr/>
    </dgm:pt>
    <dgm:pt modelId="{A3C13C37-4E84-4A08-AAF3-33B4EC460151}" type="pres">
      <dgm:prSet presAssocID="{2DC36F26-0C63-4C52-99BC-745562A080C7}" presName="hierChild5" presStyleCnt="0"/>
      <dgm:spPr/>
    </dgm:pt>
    <dgm:pt modelId="{AF067AD2-E349-4399-8661-73DCAB10B98E}" type="pres">
      <dgm:prSet presAssocID="{0A83B565-3C09-4D32-A348-92E1A2D3D862}" presName="hierChild5" presStyleCnt="0"/>
      <dgm:spPr/>
    </dgm:pt>
    <dgm:pt modelId="{CC3B95CF-76EB-4D96-98A0-5838045E4AC3}" type="pres">
      <dgm:prSet presAssocID="{D45AC1E8-1762-44C1-A2F0-6DFD13B253E7}" presName="Name64" presStyleLbl="parChTrans1D2" presStyleIdx="2" presStyleCnt="3"/>
      <dgm:spPr/>
      <dgm:t>
        <a:bodyPr/>
        <a:lstStyle/>
        <a:p>
          <a:endParaRPr lang="id-ID"/>
        </a:p>
      </dgm:t>
    </dgm:pt>
    <dgm:pt modelId="{61BC592A-8028-4B36-90FC-B09BDC18132C}" type="pres">
      <dgm:prSet presAssocID="{0044B745-95DD-4222-8FDD-3EE950B96EE4}" presName="hierRoot2" presStyleCnt="0">
        <dgm:presLayoutVars>
          <dgm:hierBranch val="init"/>
        </dgm:presLayoutVars>
      </dgm:prSet>
      <dgm:spPr/>
    </dgm:pt>
    <dgm:pt modelId="{D82A2CA2-E4DB-496B-B251-81ACEC9EC073}" type="pres">
      <dgm:prSet presAssocID="{0044B745-95DD-4222-8FDD-3EE950B96EE4}" presName="rootComposite" presStyleCnt="0"/>
      <dgm:spPr/>
    </dgm:pt>
    <dgm:pt modelId="{7245C0A8-FB08-430C-8A03-A4EF077D18D6}" type="pres">
      <dgm:prSet presAssocID="{0044B745-95DD-4222-8FDD-3EE950B96EE4}" presName="rootText" presStyleLbl="node2" presStyleIdx="2" presStyleCnt="3" custScaleX="75457">
        <dgm:presLayoutVars>
          <dgm:chPref val="3"/>
        </dgm:presLayoutVars>
      </dgm:prSet>
      <dgm:spPr/>
      <dgm:t>
        <a:bodyPr/>
        <a:lstStyle/>
        <a:p>
          <a:endParaRPr lang="id-ID"/>
        </a:p>
      </dgm:t>
    </dgm:pt>
    <dgm:pt modelId="{1E088001-7A19-42A8-AFB5-716341D53DB8}" type="pres">
      <dgm:prSet presAssocID="{0044B745-95DD-4222-8FDD-3EE950B96EE4}" presName="rootConnector" presStyleLbl="node2" presStyleIdx="2" presStyleCnt="3"/>
      <dgm:spPr/>
      <dgm:t>
        <a:bodyPr/>
        <a:lstStyle/>
        <a:p>
          <a:endParaRPr lang="id-ID"/>
        </a:p>
      </dgm:t>
    </dgm:pt>
    <dgm:pt modelId="{4BB2AD77-7473-44CE-BB92-23B58493E0FC}" type="pres">
      <dgm:prSet presAssocID="{0044B745-95DD-4222-8FDD-3EE950B96EE4}" presName="hierChild4" presStyleCnt="0"/>
      <dgm:spPr/>
    </dgm:pt>
    <dgm:pt modelId="{A1CA8510-A78F-43C8-8974-932E008C7042}" type="pres">
      <dgm:prSet presAssocID="{539041F5-FC44-4B60-8E5E-5E5AB7067E6B}" presName="Name64" presStyleLbl="parChTrans1D3" presStyleIdx="2" presStyleCnt="3"/>
      <dgm:spPr/>
      <dgm:t>
        <a:bodyPr/>
        <a:lstStyle/>
        <a:p>
          <a:endParaRPr lang="id-ID"/>
        </a:p>
      </dgm:t>
    </dgm:pt>
    <dgm:pt modelId="{0DBA2275-3C30-4E04-AB77-2E868B7030D5}" type="pres">
      <dgm:prSet presAssocID="{C12AC0D0-F306-48C1-9B01-19E439365577}" presName="hierRoot2" presStyleCnt="0">
        <dgm:presLayoutVars>
          <dgm:hierBranch val="init"/>
        </dgm:presLayoutVars>
      </dgm:prSet>
      <dgm:spPr/>
    </dgm:pt>
    <dgm:pt modelId="{2C7C2635-248C-4E83-B039-C062DA48CEF7}" type="pres">
      <dgm:prSet presAssocID="{C12AC0D0-F306-48C1-9B01-19E439365577}" presName="rootComposite" presStyleCnt="0"/>
      <dgm:spPr/>
    </dgm:pt>
    <dgm:pt modelId="{10F03C91-59A4-48CC-925D-FD983734487C}" type="pres">
      <dgm:prSet presAssocID="{C12AC0D0-F306-48C1-9B01-19E439365577}" presName="rootText" presStyleLbl="node3" presStyleIdx="2" presStyleCnt="3" custScaleX="215580">
        <dgm:presLayoutVars>
          <dgm:chPref val="3"/>
        </dgm:presLayoutVars>
      </dgm:prSet>
      <dgm:spPr/>
      <dgm:t>
        <a:bodyPr/>
        <a:lstStyle/>
        <a:p>
          <a:endParaRPr lang="id-ID"/>
        </a:p>
      </dgm:t>
    </dgm:pt>
    <dgm:pt modelId="{FD458087-AF6B-4C20-905A-6CF4EB469D3F}" type="pres">
      <dgm:prSet presAssocID="{C12AC0D0-F306-48C1-9B01-19E439365577}" presName="rootConnector" presStyleLbl="node3" presStyleIdx="2" presStyleCnt="3"/>
      <dgm:spPr/>
      <dgm:t>
        <a:bodyPr/>
        <a:lstStyle/>
        <a:p>
          <a:endParaRPr lang="id-ID"/>
        </a:p>
      </dgm:t>
    </dgm:pt>
    <dgm:pt modelId="{94BBEB47-E63F-4F6E-A44A-886E30FC2C28}" type="pres">
      <dgm:prSet presAssocID="{C12AC0D0-F306-48C1-9B01-19E439365577}" presName="hierChild4" presStyleCnt="0"/>
      <dgm:spPr/>
    </dgm:pt>
    <dgm:pt modelId="{ED82715E-D99A-435A-AC51-CB48EC73A4BB}" type="pres">
      <dgm:prSet presAssocID="{C12AC0D0-F306-48C1-9B01-19E439365577}" presName="hierChild5" presStyleCnt="0"/>
      <dgm:spPr/>
    </dgm:pt>
    <dgm:pt modelId="{7622C95E-3E81-40FA-B930-F1A38B101558}" type="pres">
      <dgm:prSet presAssocID="{0044B745-95DD-4222-8FDD-3EE950B96EE4}" presName="hierChild5" presStyleCnt="0"/>
      <dgm:spPr/>
    </dgm:pt>
    <dgm:pt modelId="{A29553C5-ED4E-4092-88A8-13BAABE85638}" type="pres">
      <dgm:prSet presAssocID="{1C1C380E-2FC1-44C4-BA78-7F5AE987DA4D}" presName="hierChild3" presStyleCnt="0"/>
      <dgm:spPr/>
    </dgm:pt>
  </dgm:ptLst>
  <dgm:cxnLst>
    <dgm:cxn modelId="{03316D83-71F7-4BDF-9875-5C96AA70A73D}" type="presOf" srcId="{3D76097F-549C-4D62-9C51-71112B1D02DF}" destId="{CDE4C74B-9205-483D-9EAB-BBD95D3A2579}" srcOrd="0" destOrd="0" presId="urn:microsoft.com/office/officeart/2009/3/layout/HorizontalOrganizationChart"/>
    <dgm:cxn modelId="{886773D8-FDF6-4677-8743-F4CCDC836C3A}" type="presOf" srcId="{0A83B565-3C09-4D32-A348-92E1A2D3D862}" destId="{CDDD1509-CF7B-4AD7-9007-3218BA00BD86}" srcOrd="1" destOrd="0" presId="urn:microsoft.com/office/officeart/2009/3/layout/HorizontalOrganizationChart"/>
    <dgm:cxn modelId="{890E420C-754B-41D8-9C79-6D087C340D28}" type="presOf" srcId="{2DC36F26-0C63-4C52-99BC-745562A080C7}" destId="{E59F9FEC-2811-4163-AB92-981C2ED11072}" srcOrd="1" destOrd="0" presId="urn:microsoft.com/office/officeart/2009/3/layout/HorizontalOrganizationChart"/>
    <dgm:cxn modelId="{A451EA3A-2622-4A5F-9C4A-5374014D88A0}" type="presOf" srcId="{1C1C380E-2FC1-44C4-BA78-7F5AE987DA4D}" destId="{DB3B12E4-F1EA-436F-8CE8-6FF9AA2CBCB7}" srcOrd="0" destOrd="0" presId="urn:microsoft.com/office/officeart/2009/3/layout/HorizontalOrganizationChart"/>
    <dgm:cxn modelId="{E1CF786C-F16E-4ECA-8FE9-03A3ECA2C6DB}" type="presOf" srcId="{6C4319A8-DC35-4246-937D-5E11EBA0CE49}" destId="{A3E76423-35F1-4FBF-99AB-EF32A6F9DC7E}" srcOrd="0" destOrd="0" presId="urn:microsoft.com/office/officeart/2009/3/layout/HorizontalOrganizationChart"/>
    <dgm:cxn modelId="{4904DF50-AF6D-4703-9F3F-FF3AD586D176}" type="presOf" srcId="{C12AC0D0-F306-48C1-9B01-19E439365577}" destId="{FD458087-AF6B-4C20-905A-6CF4EB469D3F}" srcOrd="1" destOrd="0" presId="urn:microsoft.com/office/officeart/2009/3/layout/HorizontalOrganizationChart"/>
    <dgm:cxn modelId="{03383EA5-C107-49C2-9417-4646E062BA25}" type="presOf" srcId="{0044B745-95DD-4222-8FDD-3EE950B96EE4}" destId="{7245C0A8-FB08-430C-8A03-A4EF077D18D6}" srcOrd="0" destOrd="0" presId="urn:microsoft.com/office/officeart/2009/3/layout/HorizontalOrganizationChart"/>
    <dgm:cxn modelId="{A24E3A75-53BB-42A7-982F-6C4F70B2BDE0}" type="presOf" srcId="{2DC36F26-0C63-4C52-99BC-745562A080C7}" destId="{6A65834F-5DCF-450A-A313-E58DAFF83EA2}" srcOrd="0" destOrd="0" presId="urn:microsoft.com/office/officeart/2009/3/layout/HorizontalOrganizationChart"/>
    <dgm:cxn modelId="{5EDFF294-F220-4786-A9C9-1A292920553D}" srcId="{1C1C380E-2FC1-44C4-BA78-7F5AE987DA4D}" destId="{0A83B565-3C09-4D32-A348-92E1A2D3D862}" srcOrd="1" destOrd="0" parTransId="{DE133760-C159-4514-A665-7DB3ECA357D0}" sibTransId="{9976673F-015D-495A-A6E6-6156F257D84E}"/>
    <dgm:cxn modelId="{5C51F938-914F-4B4F-92B9-6D2F499C5A46}" srcId="{0A83B565-3C09-4D32-A348-92E1A2D3D862}" destId="{2DC36F26-0C63-4C52-99BC-745562A080C7}" srcOrd="0" destOrd="0" parTransId="{6D325CA3-1672-4A8E-9C7D-D8A2E0B34ABD}" sibTransId="{FFE5F72F-3BDD-4D8E-81FA-5086DC383DDF}"/>
    <dgm:cxn modelId="{B032C4C7-DF98-4B2A-8E56-BCB31557FDA4}" type="presOf" srcId="{6C4319A8-DC35-4246-937D-5E11EBA0CE49}" destId="{97D000C9-DAC3-4577-9B03-F72E630C3E1A}" srcOrd="1" destOrd="0" presId="urn:microsoft.com/office/officeart/2009/3/layout/HorizontalOrganizationChart"/>
    <dgm:cxn modelId="{C6DDBE08-1056-4CBB-8722-DF1961048A9A}" type="presOf" srcId="{0A83B565-3C09-4D32-A348-92E1A2D3D862}" destId="{7C6395EE-C67D-42B9-A0C2-076F3AA8BB66}" srcOrd="0" destOrd="0" presId="urn:microsoft.com/office/officeart/2009/3/layout/HorizontalOrganizationChart"/>
    <dgm:cxn modelId="{3A5CBACE-BE5E-4EBF-8D81-31D759C486A2}" srcId="{38AE6225-D3A9-4644-9E8F-CF85259E308D}" destId="{1C1C380E-2FC1-44C4-BA78-7F5AE987DA4D}" srcOrd="0" destOrd="0" parTransId="{6577AA2D-01EC-4E18-8BD7-DFCA4CDEBBC7}" sibTransId="{3FDDB2BA-D7C4-4B25-B068-B8BEA53C9E04}"/>
    <dgm:cxn modelId="{756BCF7A-C009-4A9C-8F5F-1DCCE9F09DF1}" type="presOf" srcId="{38AE6225-D3A9-4644-9E8F-CF85259E308D}" destId="{DA130DC0-3B23-4C83-8EFC-98C725E9C1E5}" srcOrd="0" destOrd="0" presId="urn:microsoft.com/office/officeart/2009/3/layout/HorizontalOrganizationChart"/>
    <dgm:cxn modelId="{B5016A0F-F890-40AA-9817-BFDE93EBA3FD}" type="presOf" srcId="{C5A1FA8A-25B7-4408-B111-85CDF6B4EFED}" destId="{91B614B9-5CA2-4876-A237-45540B2C9DAA}" srcOrd="0" destOrd="0" presId="urn:microsoft.com/office/officeart/2009/3/layout/HorizontalOrganizationChart"/>
    <dgm:cxn modelId="{E9B66C01-970B-4236-8C46-01C1D839F763}" srcId="{1C1C380E-2FC1-44C4-BA78-7F5AE987DA4D}" destId="{6C4319A8-DC35-4246-937D-5E11EBA0CE49}" srcOrd="0" destOrd="0" parTransId="{0C2C8962-7A03-43F6-AD5C-AFFCC4D15353}" sibTransId="{31CB82B2-D1EE-4FF6-AE06-2E1CB164A8FB}"/>
    <dgm:cxn modelId="{D7CD7E13-BE3A-4561-B92C-4A9511B94DB8}" type="presOf" srcId="{0C2C8962-7A03-43F6-AD5C-AFFCC4D15353}" destId="{140E10A3-8F32-4FE8-9FA7-6F29ADA43024}" srcOrd="0" destOrd="0" presId="urn:microsoft.com/office/officeart/2009/3/layout/HorizontalOrganizationChart"/>
    <dgm:cxn modelId="{DA78A4FF-0317-4E3C-812A-5E0CE29C23BB}" type="presOf" srcId="{C5A1FA8A-25B7-4408-B111-85CDF6B4EFED}" destId="{89AF3742-1329-42AB-ABE8-1B07B31C6DD1}" srcOrd="1" destOrd="0" presId="urn:microsoft.com/office/officeart/2009/3/layout/HorizontalOrganizationChart"/>
    <dgm:cxn modelId="{79A57199-70D7-4CA0-ACF5-27A9F252543D}" type="presOf" srcId="{0044B745-95DD-4222-8FDD-3EE950B96EE4}" destId="{1E088001-7A19-42A8-AFB5-716341D53DB8}" srcOrd="1" destOrd="0" presId="urn:microsoft.com/office/officeart/2009/3/layout/HorizontalOrganizationChart"/>
    <dgm:cxn modelId="{2FE5344B-8908-4B79-8FA7-F8CF23AC8B94}" srcId="{1C1C380E-2FC1-44C4-BA78-7F5AE987DA4D}" destId="{0044B745-95DD-4222-8FDD-3EE950B96EE4}" srcOrd="2" destOrd="0" parTransId="{D45AC1E8-1762-44C1-A2F0-6DFD13B253E7}" sibTransId="{877F4E01-9845-437A-878D-FBD491F06230}"/>
    <dgm:cxn modelId="{3AB1E7EC-38E7-4470-9CAE-780165BB35C6}" srcId="{6C4319A8-DC35-4246-937D-5E11EBA0CE49}" destId="{C5A1FA8A-25B7-4408-B111-85CDF6B4EFED}" srcOrd="0" destOrd="0" parTransId="{3D76097F-549C-4D62-9C51-71112B1D02DF}" sibTransId="{22D903F3-BD71-4BF8-BD33-22B1AD903168}"/>
    <dgm:cxn modelId="{AFB9E56D-83BE-487B-BB05-2AA83B5E998A}" type="presOf" srcId="{539041F5-FC44-4B60-8E5E-5E5AB7067E6B}" destId="{A1CA8510-A78F-43C8-8974-932E008C7042}" srcOrd="0" destOrd="0" presId="urn:microsoft.com/office/officeart/2009/3/layout/HorizontalOrganizationChart"/>
    <dgm:cxn modelId="{1E785D47-E780-4467-9884-82A52564C04C}" type="presOf" srcId="{C12AC0D0-F306-48C1-9B01-19E439365577}" destId="{10F03C91-59A4-48CC-925D-FD983734487C}" srcOrd="0" destOrd="0" presId="urn:microsoft.com/office/officeart/2009/3/layout/HorizontalOrganizationChart"/>
    <dgm:cxn modelId="{E6F65E59-6055-4523-B813-7CCDD181EDA8}" type="presOf" srcId="{6D325CA3-1672-4A8E-9C7D-D8A2E0B34ABD}" destId="{319418AA-0B20-4D18-8A57-D91EB571268A}" srcOrd="0" destOrd="0" presId="urn:microsoft.com/office/officeart/2009/3/layout/HorizontalOrganizationChart"/>
    <dgm:cxn modelId="{94A64EBA-A2D3-4929-A14F-76C687764EC6}" type="presOf" srcId="{1C1C380E-2FC1-44C4-BA78-7F5AE987DA4D}" destId="{65A6C37D-30EF-4FA5-9B9D-B4C31D0E8BF0}" srcOrd="1" destOrd="0" presId="urn:microsoft.com/office/officeart/2009/3/layout/HorizontalOrganizationChart"/>
    <dgm:cxn modelId="{7E92014E-E9FD-4ACC-BE58-8DF5C9DD672B}" srcId="{0044B745-95DD-4222-8FDD-3EE950B96EE4}" destId="{C12AC0D0-F306-48C1-9B01-19E439365577}" srcOrd="0" destOrd="0" parTransId="{539041F5-FC44-4B60-8E5E-5E5AB7067E6B}" sibTransId="{0CD37DC6-6DC8-4372-A948-B8643F19A205}"/>
    <dgm:cxn modelId="{1627C46B-930B-46BC-A309-F502B9442AEB}" type="presOf" srcId="{D45AC1E8-1762-44C1-A2F0-6DFD13B253E7}" destId="{CC3B95CF-76EB-4D96-98A0-5838045E4AC3}" srcOrd="0" destOrd="0" presId="urn:microsoft.com/office/officeart/2009/3/layout/HorizontalOrganizationChart"/>
    <dgm:cxn modelId="{33F0DB28-6A85-4E25-9FA2-2AFE3E6C2297}" type="presOf" srcId="{DE133760-C159-4514-A665-7DB3ECA357D0}" destId="{284C00AA-6C4A-4D6E-B9B8-F42D4D12CD7B}" srcOrd="0" destOrd="0" presId="urn:microsoft.com/office/officeart/2009/3/layout/HorizontalOrganizationChart"/>
    <dgm:cxn modelId="{E11DEB0B-EC38-44DA-83D6-407EF80F6188}" type="presParOf" srcId="{DA130DC0-3B23-4C83-8EFC-98C725E9C1E5}" destId="{CC6E2FDA-C458-44D5-A835-BAF5F9F7DE9F}" srcOrd="0" destOrd="0" presId="urn:microsoft.com/office/officeart/2009/3/layout/HorizontalOrganizationChart"/>
    <dgm:cxn modelId="{6C747A96-B77A-4A90-9122-27362FDEBCF2}" type="presParOf" srcId="{CC6E2FDA-C458-44D5-A835-BAF5F9F7DE9F}" destId="{FCA7571D-320D-47D4-BFA5-D5D99BDE3452}" srcOrd="0" destOrd="0" presId="urn:microsoft.com/office/officeart/2009/3/layout/HorizontalOrganizationChart"/>
    <dgm:cxn modelId="{847EA8BD-67A0-4B80-8C50-DEB1FE842952}" type="presParOf" srcId="{FCA7571D-320D-47D4-BFA5-D5D99BDE3452}" destId="{DB3B12E4-F1EA-436F-8CE8-6FF9AA2CBCB7}" srcOrd="0" destOrd="0" presId="urn:microsoft.com/office/officeart/2009/3/layout/HorizontalOrganizationChart"/>
    <dgm:cxn modelId="{01985977-230A-4499-AFD5-36FBAC788C6E}" type="presParOf" srcId="{FCA7571D-320D-47D4-BFA5-D5D99BDE3452}" destId="{65A6C37D-30EF-4FA5-9B9D-B4C31D0E8BF0}" srcOrd="1" destOrd="0" presId="urn:microsoft.com/office/officeart/2009/3/layout/HorizontalOrganizationChart"/>
    <dgm:cxn modelId="{854F94D2-AB4A-4499-B543-121FACCD0281}" type="presParOf" srcId="{CC6E2FDA-C458-44D5-A835-BAF5F9F7DE9F}" destId="{96317F12-711B-4789-A029-CEA81C41B962}" srcOrd="1" destOrd="0" presId="urn:microsoft.com/office/officeart/2009/3/layout/HorizontalOrganizationChart"/>
    <dgm:cxn modelId="{508FAC41-F75A-4CF1-B932-484375C36F9F}" type="presParOf" srcId="{96317F12-711B-4789-A029-CEA81C41B962}" destId="{140E10A3-8F32-4FE8-9FA7-6F29ADA43024}" srcOrd="0" destOrd="0" presId="urn:microsoft.com/office/officeart/2009/3/layout/HorizontalOrganizationChart"/>
    <dgm:cxn modelId="{216AF851-FF28-45BC-802D-12C67821C481}" type="presParOf" srcId="{96317F12-711B-4789-A029-CEA81C41B962}" destId="{D8520DB4-FA08-4C92-9EC3-18314CEFC42D}" srcOrd="1" destOrd="0" presId="urn:microsoft.com/office/officeart/2009/3/layout/HorizontalOrganizationChart"/>
    <dgm:cxn modelId="{D678E215-3F9F-4A1D-A9A1-759DACC501FF}" type="presParOf" srcId="{D8520DB4-FA08-4C92-9EC3-18314CEFC42D}" destId="{EE866D1B-12B5-442B-A55B-459252E56A05}" srcOrd="0" destOrd="0" presId="urn:microsoft.com/office/officeart/2009/3/layout/HorizontalOrganizationChart"/>
    <dgm:cxn modelId="{3E4E8BB5-F3DF-4C93-B977-6EC87210D85B}" type="presParOf" srcId="{EE866D1B-12B5-442B-A55B-459252E56A05}" destId="{A3E76423-35F1-4FBF-99AB-EF32A6F9DC7E}" srcOrd="0" destOrd="0" presId="urn:microsoft.com/office/officeart/2009/3/layout/HorizontalOrganizationChart"/>
    <dgm:cxn modelId="{C1C6FF76-F3CF-4C77-AC7E-1657130E4E21}" type="presParOf" srcId="{EE866D1B-12B5-442B-A55B-459252E56A05}" destId="{97D000C9-DAC3-4577-9B03-F72E630C3E1A}" srcOrd="1" destOrd="0" presId="urn:microsoft.com/office/officeart/2009/3/layout/HorizontalOrganizationChart"/>
    <dgm:cxn modelId="{C1524F81-0F46-470C-89C0-98E920E78059}" type="presParOf" srcId="{D8520DB4-FA08-4C92-9EC3-18314CEFC42D}" destId="{AC73BCA0-E665-4413-8326-D95C1C7EA163}" srcOrd="1" destOrd="0" presId="urn:microsoft.com/office/officeart/2009/3/layout/HorizontalOrganizationChart"/>
    <dgm:cxn modelId="{F2E8EBEC-70A8-4B21-AC57-981A36CE7E0A}" type="presParOf" srcId="{AC73BCA0-E665-4413-8326-D95C1C7EA163}" destId="{CDE4C74B-9205-483D-9EAB-BBD95D3A2579}" srcOrd="0" destOrd="0" presId="urn:microsoft.com/office/officeart/2009/3/layout/HorizontalOrganizationChart"/>
    <dgm:cxn modelId="{32D38660-3D2A-430F-8DF4-A1DDA93ECE56}" type="presParOf" srcId="{AC73BCA0-E665-4413-8326-D95C1C7EA163}" destId="{8E9C422B-D8BD-43AC-8E35-6A1962186BC8}" srcOrd="1" destOrd="0" presId="urn:microsoft.com/office/officeart/2009/3/layout/HorizontalOrganizationChart"/>
    <dgm:cxn modelId="{58F392A1-5B18-49F2-BADD-DADEBE2C6BF8}" type="presParOf" srcId="{8E9C422B-D8BD-43AC-8E35-6A1962186BC8}" destId="{F55730F0-E307-4F3F-B960-0608551A97D8}" srcOrd="0" destOrd="0" presId="urn:microsoft.com/office/officeart/2009/3/layout/HorizontalOrganizationChart"/>
    <dgm:cxn modelId="{CB74D15A-8B46-4A55-B3D4-DBD72ECAA3A7}" type="presParOf" srcId="{F55730F0-E307-4F3F-B960-0608551A97D8}" destId="{91B614B9-5CA2-4876-A237-45540B2C9DAA}" srcOrd="0" destOrd="0" presId="urn:microsoft.com/office/officeart/2009/3/layout/HorizontalOrganizationChart"/>
    <dgm:cxn modelId="{5D34F037-8470-44EE-8D6C-EE32118376FF}" type="presParOf" srcId="{F55730F0-E307-4F3F-B960-0608551A97D8}" destId="{89AF3742-1329-42AB-ABE8-1B07B31C6DD1}" srcOrd="1" destOrd="0" presId="urn:microsoft.com/office/officeart/2009/3/layout/HorizontalOrganizationChart"/>
    <dgm:cxn modelId="{B57EB485-C0EF-41B7-8756-AD2553C034BF}" type="presParOf" srcId="{8E9C422B-D8BD-43AC-8E35-6A1962186BC8}" destId="{521F05C8-061C-492D-A9F0-8AD688296D31}" srcOrd="1" destOrd="0" presId="urn:microsoft.com/office/officeart/2009/3/layout/HorizontalOrganizationChart"/>
    <dgm:cxn modelId="{7124152D-5DD4-44FB-9A10-299593001576}" type="presParOf" srcId="{8E9C422B-D8BD-43AC-8E35-6A1962186BC8}" destId="{3A1B24C4-5EFB-4FDD-B621-8B88660850A6}" srcOrd="2" destOrd="0" presId="urn:microsoft.com/office/officeart/2009/3/layout/HorizontalOrganizationChart"/>
    <dgm:cxn modelId="{220C47E4-4668-46C8-82A2-922B9E2AE89C}" type="presParOf" srcId="{D8520DB4-FA08-4C92-9EC3-18314CEFC42D}" destId="{230047C7-36EA-4B9E-9353-016FBD1464E8}" srcOrd="2" destOrd="0" presId="urn:microsoft.com/office/officeart/2009/3/layout/HorizontalOrganizationChart"/>
    <dgm:cxn modelId="{F41AC862-C09F-412A-B12C-0575D4028082}" type="presParOf" srcId="{96317F12-711B-4789-A029-CEA81C41B962}" destId="{284C00AA-6C4A-4D6E-B9B8-F42D4D12CD7B}" srcOrd="2" destOrd="0" presId="urn:microsoft.com/office/officeart/2009/3/layout/HorizontalOrganizationChart"/>
    <dgm:cxn modelId="{6DF94FFD-A686-4FD7-BF3B-66F3A060301E}" type="presParOf" srcId="{96317F12-711B-4789-A029-CEA81C41B962}" destId="{A4B14EC5-D72A-424F-BA2D-EB74CCE314E3}" srcOrd="3" destOrd="0" presId="urn:microsoft.com/office/officeart/2009/3/layout/HorizontalOrganizationChart"/>
    <dgm:cxn modelId="{43460A1F-2018-4F30-94EF-938BA14422A5}" type="presParOf" srcId="{A4B14EC5-D72A-424F-BA2D-EB74CCE314E3}" destId="{D3287A15-8A9C-4BDC-A5A9-E585341271B0}" srcOrd="0" destOrd="0" presId="urn:microsoft.com/office/officeart/2009/3/layout/HorizontalOrganizationChart"/>
    <dgm:cxn modelId="{E26711D4-29D8-462A-AF56-177233624F81}" type="presParOf" srcId="{D3287A15-8A9C-4BDC-A5A9-E585341271B0}" destId="{7C6395EE-C67D-42B9-A0C2-076F3AA8BB66}" srcOrd="0" destOrd="0" presId="urn:microsoft.com/office/officeart/2009/3/layout/HorizontalOrganizationChart"/>
    <dgm:cxn modelId="{6360A854-DB35-4295-8A6D-59296D63B05A}" type="presParOf" srcId="{D3287A15-8A9C-4BDC-A5A9-E585341271B0}" destId="{CDDD1509-CF7B-4AD7-9007-3218BA00BD86}" srcOrd="1" destOrd="0" presId="urn:microsoft.com/office/officeart/2009/3/layout/HorizontalOrganizationChart"/>
    <dgm:cxn modelId="{EE148CF9-4872-49C0-8A14-0A6C3C09FEA9}" type="presParOf" srcId="{A4B14EC5-D72A-424F-BA2D-EB74CCE314E3}" destId="{28863B0A-E3E7-4124-9E3B-39732D94E4A3}" srcOrd="1" destOrd="0" presId="urn:microsoft.com/office/officeart/2009/3/layout/HorizontalOrganizationChart"/>
    <dgm:cxn modelId="{9DE8DE57-C187-412F-9BD6-1D2114A3DF0E}" type="presParOf" srcId="{28863B0A-E3E7-4124-9E3B-39732D94E4A3}" destId="{319418AA-0B20-4D18-8A57-D91EB571268A}" srcOrd="0" destOrd="0" presId="urn:microsoft.com/office/officeart/2009/3/layout/HorizontalOrganizationChart"/>
    <dgm:cxn modelId="{FD7E711B-84BE-4615-AF59-2E79D304B030}" type="presParOf" srcId="{28863B0A-E3E7-4124-9E3B-39732D94E4A3}" destId="{230BE170-709B-4415-A7EA-C180CA964EF3}" srcOrd="1" destOrd="0" presId="urn:microsoft.com/office/officeart/2009/3/layout/HorizontalOrganizationChart"/>
    <dgm:cxn modelId="{D4BBD20A-46FE-428B-B071-4935C41A7A77}" type="presParOf" srcId="{230BE170-709B-4415-A7EA-C180CA964EF3}" destId="{21ECF1FE-5801-4C60-9FB9-968177C3E5E6}" srcOrd="0" destOrd="0" presId="urn:microsoft.com/office/officeart/2009/3/layout/HorizontalOrganizationChart"/>
    <dgm:cxn modelId="{446E66D7-F0B9-47AC-B9B3-89E17C6A8E35}" type="presParOf" srcId="{21ECF1FE-5801-4C60-9FB9-968177C3E5E6}" destId="{6A65834F-5DCF-450A-A313-E58DAFF83EA2}" srcOrd="0" destOrd="0" presId="urn:microsoft.com/office/officeart/2009/3/layout/HorizontalOrganizationChart"/>
    <dgm:cxn modelId="{D7C3920D-5A99-46EB-B760-F796AC0BBA2D}" type="presParOf" srcId="{21ECF1FE-5801-4C60-9FB9-968177C3E5E6}" destId="{E59F9FEC-2811-4163-AB92-981C2ED11072}" srcOrd="1" destOrd="0" presId="urn:microsoft.com/office/officeart/2009/3/layout/HorizontalOrganizationChart"/>
    <dgm:cxn modelId="{537E42C7-7610-48B5-B37F-434E1CC61310}" type="presParOf" srcId="{230BE170-709B-4415-A7EA-C180CA964EF3}" destId="{541FF1E1-3772-4F3E-8AD5-3E129950AF3D}" srcOrd="1" destOrd="0" presId="urn:microsoft.com/office/officeart/2009/3/layout/HorizontalOrganizationChart"/>
    <dgm:cxn modelId="{52A398BE-ACA0-4BDC-AA95-7729A311BC80}" type="presParOf" srcId="{230BE170-709B-4415-A7EA-C180CA964EF3}" destId="{A3C13C37-4E84-4A08-AAF3-33B4EC460151}" srcOrd="2" destOrd="0" presId="urn:microsoft.com/office/officeart/2009/3/layout/HorizontalOrganizationChart"/>
    <dgm:cxn modelId="{84BF9206-A4B5-4EE1-9770-9EEDDD3154F5}" type="presParOf" srcId="{A4B14EC5-D72A-424F-BA2D-EB74CCE314E3}" destId="{AF067AD2-E349-4399-8661-73DCAB10B98E}" srcOrd="2" destOrd="0" presId="urn:microsoft.com/office/officeart/2009/3/layout/HorizontalOrganizationChart"/>
    <dgm:cxn modelId="{059D3409-4A90-48FB-829C-3E9468BA8B00}" type="presParOf" srcId="{96317F12-711B-4789-A029-CEA81C41B962}" destId="{CC3B95CF-76EB-4D96-98A0-5838045E4AC3}" srcOrd="4" destOrd="0" presId="urn:microsoft.com/office/officeart/2009/3/layout/HorizontalOrganizationChart"/>
    <dgm:cxn modelId="{57F2738B-B2EF-416E-A8AB-417F96DF7D6E}" type="presParOf" srcId="{96317F12-711B-4789-A029-CEA81C41B962}" destId="{61BC592A-8028-4B36-90FC-B09BDC18132C}" srcOrd="5" destOrd="0" presId="urn:microsoft.com/office/officeart/2009/3/layout/HorizontalOrganizationChart"/>
    <dgm:cxn modelId="{2F18CE8B-A1AA-488D-9187-492E789C1DF9}" type="presParOf" srcId="{61BC592A-8028-4B36-90FC-B09BDC18132C}" destId="{D82A2CA2-E4DB-496B-B251-81ACEC9EC073}" srcOrd="0" destOrd="0" presId="urn:microsoft.com/office/officeart/2009/3/layout/HorizontalOrganizationChart"/>
    <dgm:cxn modelId="{E012CD06-4F39-46B1-9F7B-96811323CE8E}" type="presParOf" srcId="{D82A2CA2-E4DB-496B-B251-81ACEC9EC073}" destId="{7245C0A8-FB08-430C-8A03-A4EF077D18D6}" srcOrd="0" destOrd="0" presId="urn:microsoft.com/office/officeart/2009/3/layout/HorizontalOrganizationChart"/>
    <dgm:cxn modelId="{E3B565AA-BCAE-42AE-8FE6-4EE7A09DE23D}" type="presParOf" srcId="{D82A2CA2-E4DB-496B-B251-81ACEC9EC073}" destId="{1E088001-7A19-42A8-AFB5-716341D53DB8}" srcOrd="1" destOrd="0" presId="urn:microsoft.com/office/officeart/2009/3/layout/HorizontalOrganizationChart"/>
    <dgm:cxn modelId="{F14A903C-D5DA-4791-A4AE-A2E9F45A1E4A}" type="presParOf" srcId="{61BC592A-8028-4B36-90FC-B09BDC18132C}" destId="{4BB2AD77-7473-44CE-BB92-23B58493E0FC}" srcOrd="1" destOrd="0" presId="urn:microsoft.com/office/officeart/2009/3/layout/HorizontalOrganizationChart"/>
    <dgm:cxn modelId="{8DE91CE2-55F5-4022-878B-E856E88EF2FE}" type="presParOf" srcId="{4BB2AD77-7473-44CE-BB92-23B58493E0FC}" destId="{A1CA8510-A78F-43C8-8974-932E008C7042}" srcOrd="0" destOrd="0" presId="urn:microsoft.com/office/officeart/2009/3/layout/HorizontalOrganizationChart"/>
    <dgm:cxn modelId="{3D95A0E3-55F5-4F52-876A-A41803D63DEB}" type="presParOf" srcId="{4BB2AD77-7473-44CE-BB92-23B58493E0FC}" destId="{0DBA2275-3C30-4E04-AB77-2E868B7030D5}" srcOrd="1" destOrd="0" presId="urn:microsoft.com/office/officeart/2009/3/layout/HorizontalOrganizationChart"/>
    <dgm:cxn modelId="{C40D7B6C-C355-4A42-B568-272B886502D8}" type="presParOf" srcId="{0DBA2275-3C30-4E04-AB77-2E868B7030D5}" destId="{2C7C2635-248C-4E83-B039-C062DA48CEF7}" srcOrd="0" destOrd="0" presId="urn:microsoft.com/office/officeart/2009/3/layout/HorizontalOrganizationChart"/>
    <dgm:cxn modelId="{C7338BF3-3BE6-46E5-9451-46047A87E6D2}" type="presParOf" srcId="{2C7C2635-248C-4E83-B039-C062DA48CEF7}" destId="{10F03C91-59A4-48CC-925D-FD983734487C}" srcOrd="0" destOrd="0" presId="urn:microsoft.com/office/officeart/2009/3/layout/HorizontalOrganizationChart"/>
    <dgm:cxn modelId="{90DFD1FD-77E7-4360-9951-FAFEF955302F}" type="presParOf" srcId="{2C7C2635-248C-4E83-B039-C062DA48CEF7}" destId="{FD458087-AF6B-4C20-905A-6CF4EB469D3F}" srcOrd="1" destOrd="0" presId="urn:microsoft.com/office/officeart/2009/3/layout/HorizontalOrganizationChart"/>
    <dgm:cxn modelId="{A1BD63B9-DCD9-4C66-B642-A3BB4BC59F81}" type="presParOf" srcId="{0DBA2275-3C30-4E04-AB77-2E868B7030D5}" destId="{94BBEB47-E63F-4F6E-A44A-886E30FC2C28}" srcOrd="1" destOrd="0" presId="urn:microsoft.com/office/officeart/2009/3/layout/HorizontalOrganizationChart"/>
    <dgm:cxn modelId="{1DD2763F-2D62-47E4-9F07-BD87CCA49542}" type="presParOf" srcId="{0DBA2275-3C30-4E04-AB77-2E868B7030D5}" destId="{ED82715E-D99A-435A-AC51-CB48EC73A4BB}" srcOrd="2" destOrd="0" presId="urn:microsoft.com/office/officeart/2009/3/layout/HorizontalOrganizationChart"/>
    <dgm:cxn modelId="{959855E8-0C55-47E5-8074-813590CE92E0}" type="presParOf" srcId="{61BC592A-8028-4B36-90FC-B09BDC18132C}" destId="{7622C95E-3E81-40FA-B930-F1A38B101558}" srcOrd="2" destOrd="0" presId="urn:microsoft.com/office/officeart/2009/3/layout/HorizontalOrganizationChart"/>
    <dgm:cxn modelId="{7DD2445E-D6C0-4FC4-9241-CE27065028F5}" type="presParOf" srcId="{CC6E2FDA-C458-44D5-A835-BAF5F9F7DE9F}" destId="{A29553C5-ED4E-4092-88A8-13BAABE85638}"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8A1E62-812D-4DF8-A82F-B99BAC939BBB}">
      <dsp:nvSpPr>
        <dsp:cNvPr id="0" name=""/>
        <dsp:cNvSpPr/>
      </dsp:nvSpPr>
      <dsp:spPr>
        <a:xfrm>
          <a:off x="6496691" y="2228090"/>
          <a:ext cx="590356" cy="634632"/>
        </a:xfrm>
        <a:custGeom>
          <a:avLst/>
          <a:gdLst/>
          <a:ahLst/>
          <a:cxnLst/>
          <a:rect l="0" t="0" r="0" b="0"/>
          <a:pathLst>
            <a:path>
              <a:moveTo>
                <a:pt x="0" y="0"/>
              </a:moveTo>
              <a:lnTo>
                <a:pt x="295178" y="0"/>
              </a:lnTo>
              <a:lnTo>
                <a:pt x="295178" y="634632"/>
              </a:lnTo>
              <a:lnTo>
                <a:pt x="590356" y="634632"/>
              </a:lnTo>
            </a:path>
          </a:pathLst>
        </a:custGeom>
        <a:noFill/>
        <a:ln w="57150" cap="flat" cmpd="sng" algn="ctr">
          <a:solidFill>
            <a:srgbClr val="91AA9D"/>
          </a:solidFill>
          <a:prstDash val="solid"/>
          <a:miter lim="800000"/>
          <a:headEnd type="none" w="med" len="med"/>
          <a:tailEnd type="triangle" w="med" len="med"/>
        </a:ln>
        <a:effectLst/>
      </dsp:spPr>
      <dsp:style>
        <a:lnRef idx="2">
          <a:scrgbClr r="0" g="0" b="0"/>
        </a:lnRef>
        <a:fillRef idx="0">
          <a:scrgbClr r="0" g="0" b="0"/>
        </a:fillRef>
        <a:effectRef idx="0">
          <a:scrgbClr r="0" g="0" b="0"/>
        </a:effectRef>
        <a:fontRef idx="minor"/>
      </dsp:style>
    </dsp:sp>
    <dsp:sp modelId="{A928C7D4-8FE7-462E-8497-89A86C5A3DF1}">
      <dsp:nvSpPr>
        <dsp:cNvPr id="0" name=""/>
        <dsp:cNvSpPr/>
      </dsp:nvSpPr>
      <dsp:spPr>
        <a:xfrm>
          <a:off x="6496691" y="1593457"/>
          <a:ext cx="590356" cy="634632"/>
        </a:xfrm>
        <a:custGeom>
          <a:avLst/>
          <a:gdLst/>
          <a:ahLst/>
          <a:cxnLst/>
          <a:rect l="0" t="0" r="0" b="0"/>
          <a:pathLst>
            <a:path>
              <a:moveTo>
                <a:pt x="0" y="634632"/>
              </a:moveTo>
              <a:lnTo>
                <a:pt x="295178" y="634632"/>
              </a:lnTo>
              <a:lnTo>
                <a:pt x="295178" y="0"/>
              </a:lnTo>
              <a:lnTo>
                <a:pt x="590356" y="0"/>
              </a:lnTo>
            </a:path>
          </a:pathLst>
        </a:custGeom>
        <a:noFill/>
        <a:ln w="57150" cap="flat" cmpd="sng" algn="ctr">
          <a:solidFill>
            <a:srgbClr val="91AA9D"/>
          </a:solidFill>
          <a:prstDash val="solid"/>
          <a:miter lim="800000"/>
          <a:headEnd type="none" w="med" len="med"/>
          <a:tailEnd type="triangle" w="med" len="med"/>
        </a:ln>
        <a:effectLst/>
      </dsp:spPr>
      <dsp:style>
        <a:lnRef idx="2">
          <a:scrgbClr r="0" g="0" b="0"/>
        </a:lnRef>
        <a:fillRef idx="0">
          <a:scrgbClr r="0" g="0" b="0"/>
        </a:fillRef>
        <a:effectRef idx="0">
          <a:scrgbClr r="0" g="0" b="0"/>
        </a:effectRef>
        <a:fontRef idx="minor"/>
      </dsp:style>
    </dsp:sp>
    <dsp:sp modelId="{F6D4CBFE-036F-4F22-A47F-731FCDD7DBBD}">
      <dsp:nvSpPr>
        <dsp:cNvPr id="0" name=""/>
        <dsp:cNvSpPr/>
      </dsp:nvSpPr>
      <dsp:spPr>
        <a:xfrm>
          <a:off x="2954554" y="2182370"/>
          <a:ext cx="590356" cy="91440"/>
        </a:xfrm>
        <a:custGeom>
          <a:avLst/>
          <a:gdLst/>
          <a:ahLst/>
          <a:cxnLst/>
          <a:rect l="0" t="0" r="0" b="0"/>
          <a:pathLst>
            <a:path>
              <a:moveTo>
                <a:pt x="0" y="45720"/>
              </a:moveTo>
              <a:lnTo>
                <a:pt x="590356" y="45720"/>
              </a:lnTo>
            </a:path>
          </a:pathLst>
        </a:custGeom>
        <a:noFill/>
        <a:ln w="57150" cap="flat" cmpd="sng" algn="ctr">
          <a:solidFill>
            <a:srgbClr val="91AA9D"/>
          </a:solidFill>
          <a:prstDash val="solid"/>
          <a:miter lim="800000"/>
          <a:headEnd type="none" w="med" len="med"/>
          <a:tailEnd type="triangle" w="med" len="med"/>
        </a:ln>
        <a:effectLst/>
      </dsp:spPr>
      <dsp:style>
        <a:lnRef idx="2">
          <a:scrgbClr r="0" g="0" b="0"/>
        </a:lnRef>
        <a:fillRef idx="0">
          <a:scrgbClr r="0" g="0" b="0"/>
        </a:fillRef>
        <a:effectRef idx="0">
          <a:scrgbClr r="0" g="0" b="0"/>
        </a:effectRef>
        <a:fontRef idx="minor"/>
      </dsp:style>
    </dsp:sp>
    <dsp:sp modelId="{18C64C7C-4405-4603-81DC-E19AC7BD830C}">
      <dsp:nvSpPr>
        <dsp:cNvPr id="0" name=""/>
        <dsp:cNvSpPr/>
      </dsp:nvSpPr>
      <dsp:spPr>
        <a:xfrm>
          <a:off x="5194" y="1777943"/>
          <a:ext cx="2949359" cy="900293"/>
        </a:xfrm>
        <a:prstGeom prst="rect">
          <a:avLst/>
        </a:prstGeom>
        <a:solidFill>
          <a:schemeClr val="accent1">
            <a:hueOff val="0"/>
            <a:satOff val="0"/>
            <a:lumOff val="0"/>
            <a:alphaOff val="0"/>
          </a:schemeClr>
        </a:solidFill>
        <a:ln w="12700" cap="flat" cmpd="sng" algn="ctr">
          <a:noFill/>
          <a:prstDash val="solid"/>
          <a:miter lim="800000"/>
        </a:ln>
        <a:effectLst>
          <a:outerShdw blurRad="76200" dir="13500000" sy="23000" kx="1200000" algn="br" rotWithShape="0">
            <a:prstClr val="black">
              <a:alpha val="2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a:solidFill>
                <a:srgbClr val="193441"/>
              </a:solidFill>
              <a:latin typeface="Gill Sans MT" panose="020B0502020104020203" pitchFamily="34" charset="0"/>
            </a:rPr>
            <a:t>PPA BUN </a:t>
          </a:r>
        </a:p>
        <a:p>
          <a:pPr lvl="0" algn="ctr" defTabSz="889000">
            <a:lnSpc>
              <a:spcPct val="90000"/>
            </a:lnSpc>
            <a:spcBef>
              <a:spcPct val="0"/>
            </a:spcBef>
            <a:spcAft>
              <a:spcPct val="35000"/>
            </a:spcAft>
          </a:pPr>
          <a:r>
            <a:rPr lang="en-US" sz="2000" kern="1200" dirty="0" err="1">
              <a:solidFill>
                <a:srgbClr val="193441"/>
              </a:solidFill>
              <a:latin typeface="Gill Sans MT" panose="020B0502020104020203" pitchFamily="34" charset="0"/>
            </a:rPr>
            <a:t>Pengelolaan</a:t>
          </a:r>
          <a:r>
            <a:rPr lang="en-US" sz="2000" kern="1200" dirty="0">
              <a:solidFill>
                <a:srgbClr val="193441"/>
              </a:solidFill>
              <a:latin typeface="Gill Sans MT" panose="020B0502020104020203" pitchFamily="34" charset="0"/>
            </a:rPr>
            <a:t> </a:t>
          </a:r>
          <a:r>
            <a:rPr lang="en-US" sz="2000" kern="1200" dirty="0" err="1">
              <a:solidFill>
                <a:srgbClr val="193441"/>
              </a:solidFill>
              <a:latin typeface="Gill Sans MT" panose="020B0502020104020203" pitchFamily="34" charset="0"/>
            </a:rPr>
            <a:t>Hibah</a:t>
          </a:r>
          <a:endParaRPr lang="en-US" sz="2000" kern="1200" dirty="0">
            <a:solidFill>
              <a:srgbClr val="193441"/>
            </a:solidFill>
            <a:latin typeface="Gill Sans MT" panose="020B0502020104020203" pitchFamily="34" charset="0"/>
          </a:endParaRPr>
        </a:p>
      </dsp:txBody>
      <dsp:txXfrm>
        <a:off x="5194" y="1777943"/>
        <a:ext cx="2949359" cy="900293"/>
      </dsp:txXfrm>
    </dsp:sp>
    <dsp:sp modelId="{39DD44B8-F286-4BB4-BB97-D62E0A9DB305}">
      <dsp:nvSpPr>
        <dsp:cNvPr id="0" name=""/>
        <dsp:cNvSpPr/>
      </dsp:nvSpPr>
      <dsp:spPr>
        <a:xfrm>
          <a:off x="3544911" y="1777943"/>
          <a:ext cx="2951780" cy="900293"/>
        </a:xfrm>
        <a:prstGeom prst="rect">
          <a:avLst/>
        </a:prstGeom>
        <a:solidFill>
          <a:schemeClr val="accent1">
            <a:hueOff val="0"/>
            <a:satOff val="0"/>
            <a:lumOff val="0"/>
            <a:alphaOff val="0"/>
          </a:schemeClr>
        </a:solidFill>
        <a:ln w="12700" cap="flat" cmpd="sng" algn="ctr">
          <a:noFill/>
          <a:prstDash val="solid"/>
          <a:miter lim="800000"/>
        </a:ln>
        <a:effectLst>
          <a:outerShdw blurRad="76200" dir="13500000" sy="23000" kx="1200000" algn="br" rotWithShape="0">
            <a:prstClr val="black">
              <a:alpha val="2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err="1">
              <a:solidFill>
                <a:srgbClr val="193441"/>
              </a:solidFill>
              <a:latin typeface="Gill Sans MT" panose="020B0502020104020203" pitchFamily="34" charset="0"/>
            </a:rPr>
            <a:t>Indikasi</a:t>
          </a:r>
          <a:r>
            <a:rPr lang="en-US" sz="2000" kern="1200" dirty="0">
              <a:solidFill>
                <a:srgbClr val="193441"/>
              </a:solidFill>
              <a:latin typeface="Gill Sans MT" panose="020B0502020104020203" pitchFamily="34" charset="0"/>
            </a:rPr>
            <a:t> </a:t>
          </a:r>
          <a:r>
            <a:rPr lang="en-US" sz="2000" kern="1200" dirty="0" err="1">
              <a:solidFill>
                <a:srgbClr val="193441"/>
              </a:solidFill>
              <a:latin typeface="Gill Sans MT" panose="020B0502020104020203" pitchFamily="34" charset="0"/>
            </a:rPr>
            <a:t>Kebutuhan</a:t>
          </a:r>
          <a:r>
            <a:rPr lang="en-US" sz="2000" kern="1200" dirty="0">
              <a:solidFill>
                <a:srgbClr val="193441"/>
              </a:solidFill>
              <a:latin typeface="Gill Sans MT" panose="020B0502020104020203" pitchFamily="34" charset="0"/>
            </a:rPr>
            <a:t> </a:t>
          </a:r>
        </a:p>
        <a:p>
          <a:pPr lvl="0" algn="ctr" defTabSz="889000">
            <a:lnSpc>
              <a:spcPct val="90000"/>
            </a:lnSpc>
            <a:spcBef>
              <a:spcPct val="0"/>
            </a:spcBef>
            <a:spcAft>
              <a:spcPct val="35000"/>
            </a:spcAft>
          </a:pPr>
          <a:r>
            <a:rPr lang="en-US" sz="2000" kern="1200" dirty="0">
              <a:solidFill>
                <a:srgbClr val="193441"/>
              </a:solidFill>
              <a:latin typeface="Gill Sans MT" panose="020B0502020104020203" pitchFamily="34" charset="0"/>
            </a:rPr>
            <a:t>Dana </a:t>
          </a:r>
          <a:r>
            <a:rPr lang="en-US" sz="2000" kern="1200" dirty="0" err="1">
              <a:solidFill>
                <a:srgbClr val="193441"/>
              </a:solidFill>
              <a:latin typeface="Gill Sans MT" panose="020B0502020104020203" pitchFamily="34" charset="0"/>
            </a:rPr>
            <a:t>Hibah</a:t>
          </a:r>
          <a:endParaRPr lang="en-US" sz="2000" kern="1200" dirty="0">
            <a:solidFill>
              <a:srgbClr val="193441"/>
            </a:solidFill>
            <a:latin typeface="Gill Sans MT" panose="020B0502020104020203" pitchFamily="34" charset="0"/>
          </a:endParaRPr>
        </a:p>
      </dsp:txBody>
      <dsp:txXfrm>
        <a:off x="3544911" y="1777943"/>
        <a:ext cx="2951780" cy="900293"/>
      </dsp:txXfrm>
    </dsp:sp>
    <dsp:sp modelId="{25C219F0-E6DC-47D3-A293-E02C2A1F23BA}">
      <dsp:nvSpPr>
        <dsp:cNvPr id="0" name=""/>
        <dsp:cNvSpPr/>
      </dsp:nvSpPr>
      <dsp:spPr>
        <a:xfrm>
          <a:off x="7087047" y="1143311"/>
          <a:ext cx="2951780" cy="900293"/>
        </a:xfrm>
        <a:prstGeom prst="rect">
          <a:avLst/>
        </a:prstGeom>
        <a:solidFill>
          <a:schemeClr val="accent1">
            <a:hueOff val="0"/>
            <a:satOff val="0"/>
            <a:lumOff val="0"/>
            <a:alphaOff val="0"/>
          </a:schemeClr>
        </a:solidFill>
        <a:ln w="12700" cap="flat" cmpd="sng" algn="ctr">
          <a:noFill/>
          <a:prstDash val="solid"/>
          <a:miter lim="800000"/>
        </a:ln>
        <a:effectLst>
          <a:outerShdw blurRad="76200" dir="13500000" sy="23000" kx="1200000" algn="br" rotWithShape="0">
            <a:prstClr val="black">
              <a:alpha val="2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err="1">
              <a:solidFill>
                <a:srgbClr val="193441"/>
              </a:solidFill>
              <a:latin typeface="Gill Sans MT" panose="020B0502020104020203" pitchFamily="34" charset="0"/>
            </a:rPr>
            <a:t>Penerimaan</a:t>
          </a:r>
          <a:r>
            <a:rPr lang="en-US" sz="2000" kern="1200" dirty="0">
              <a:solidFill>
                <a:srgbClr val="193441"/>
              </a:solidFill>
              <a:latin typeface="Gill Sans MT" panose="020B0502020104020203" pitchFamily="34" charset="0"/>
            </a:rPr>
            <a:t> </a:t>
          </a:r>
          <a:r>
            <a:rPr lang="en-US" sz="2000" kern="1200" dirty="0" err="1">
              <a:solidFill>
                <a:srgbClr val="193441"/>
              </a:solidFill>
              <a:latin typeface="Gill Sans MT" panose="020B0502020104020203" pitchFamily="34" charset="0"/>
            </a:rPr>
            <a:t>Dalam</a:t>
          </a:r>
          <a:r>
            <a:rPr lang="en-US" sz="2000" kern="1200" dirty="0">
              <a:solidFill>
                <a:srgbClr val="193441"/>
              </a:solidFill>
              <a:latin typeface="Gill Sans MT" panose="020B0502020104020203" pitchFamily="34" charset="0"/>
            </a:rPr>
            <a:t> </a:t>
          </a:r>
          <a:r>
            <a:rPr lang="en-US" sz="2000" kern="1200" dirty="0" err="1">
              <a:solidFill>
                <a:srgbClr val="193441"/>
              </a:solidFill>
              <a:latin typeface="Gill Sans MT" panose="020B0502020104020203" pitchFamily="34" charset="0"/>
            </a:rPr>
            <a:t>Negeri</a:t>
          </a:r>
          <a:endParaRPr lang="en-US" sz="2000" kern="1200" dirty="0">
            <a:solidFill>
              <a:srgbClr val="193441"/>
            </a:solidFill>
            <a:latin typeface="Gill Sans MT" panose="020B0502020104020203" pitchFamily="34" charset="0"/>
          </a:endParaRPr>
        </a:p>
      </dsp:txBody>
      <dsp:txXfrm>
        <a:off x="7087047" y="1143311"/>
        <a:ext cx="2951780" cy="900293"/>
      </dsp:txXfrm>
    </dsp:sp>
    <dsp:sp modelId="{2DD8EFA9-46B6-4083-AF39-0B7AFF2AB248}">
      <dsp:nvSpPr>
        <dsp:cNvPr id="0" name=""/>
        <dsp:cNvSpPr/>
      </dsp:nvSpPr>
      <dsp:spPr>
        <a:xfrm>
          <a:off x="7087047" y="2412576"/>
          <a:ext cx="2951780" cy="900293"/>
        </a:xfrm>
        <a:prstGeom prst="rect">
          <a:avLst/>
        </a:prstGeom>
        <a:solidFill>
          <a:schemeClr val="accent1">
            <a:hueOff val="0"/>
            <a:satOff val="0"/>
            <a:lumOff val="0"/>
            <a:alphaOff val="0"/>
          </a:schemeClr>
        </a:solidFill>
        <a:ln w="12700" cap="flat" cmpd="sng" algn="ctr">
          <a:noFill/>
          <a:prstDash val="solid"/>
          <a:miter lim="800000"/>
        </a:ln>
        <a:effectLst>
          <a:outerShdw blurRad="76200" dir="13500000" sy="23000" kx="1200000" algn="br" rotWithShape="0">
            <a:prstClr val="black">
              <a:alpha val="2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a:solidFill>
                <a:srgbClr val="193441"/>
              </a:solidFill>
              <a:latin typeface="Gill Sans MT" panose="020B0502020104020203" pitchFamily="34" charset="0"/>
            </a:rPr>
            <a:t>PHLN</a:t>
          </a:r>
        </a:p>
      </dsp:txBody>
      <dsp:txXfrm>
        <a:off x="7087047" y="2412576"/>
        <a:ext cx="2951780" cy="9002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CA8510-A78F-43C8-8974-932E008C7042}">
      <dsp:nvSpPr>
        <dsp:cNvPr id="0" name=""/>
        <dsp:cNvSpPr/>
      </dsp:nvSpPr>
      <dsp:spPr>
        <a:xfrm>
          <a:off x="2839373" y="1978427"/>
          <a:ext cx="387058" cy="91440"/>
        </a:xfrm>
        <a:custGeom>
          <a:avLst/>
          <a:gdLst/>
          <a:ahLst/>
          <a:cxnLst/>
          <a:rect l="0" t="0" r="0" b="0"/>
          <a:pathLst>
            <a:path>
              <a:moveTo>
                <a:pt x="0" y="45720"/>
              </a:moveTo>
              <a:lnTo>
                <a:pt x="387058"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3B95CF-76EB-4D96-98A0-5838045E4AC3}">
      <dsp:nvSpPr>
        <dsp:cNvPr id="0" name=""/>
        <dsp:cNvSpPr/>
      </dsp:nvSpPr>
      <dsp:spPr>
        <a:xfrm>
          <a:off x="992002" y="1191972"/>
          <a:ext cx="387058" cy="832175"/>
        </a:xfrm>
        <a:custGeom>
          <a:avLst/>
          <a:gdLst/>
          <a:ahLst/>
          <a:cxnLst/>
          <a:rect l="0" t="0" r="0" b="0"/>
          <a:pathLst>
            <a:path>
              <a:moveTo>
                <a:pt x="0" y="0"/>
              </a:moveTo>
              <a:lnTo>
                <a:pt x="193529" y="0"/>
              </a:lnTo>
              <a:lnTo>
                <a:pt x="193529" y="832175"/>
              </a:lnTo>
              <a:lnTo>
                <a:pt x="387058" y="8321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9418AA-0B20-4D18-8A57-D91EB571268A}">
      <dsp:nvSpPr>
        <dsp:cNvPr id="0" name=""/>
        <dsp:cNvSpPr/>
      </dsp:nvSpPr>
      <dsp:spPr>
        <a:xfrm>
          <a:off x="2839373" y="1146252"/>
          <a:ext cx="387058" cy="91440"/>
        </a:xfrm>
        <a:custGeom>
          <a:avLst/>
          <a:gdLst/>
          <a:ahLst/>
          <a:cxnLst/>
          <a:rect l="0" t="0" r="0" b="0"/>
          <a:pathLst>
            <a:path>
              <a:moveTo>
                <a:pt x="0" y="45720"/>
              </a:moveTo>
              <a:lnTo>
                <a:pt x="387058"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4C00AA-6C4A-4D6E-B9B8-F42D4D12CD7B}">
      <dsp:nvSpPr>
        <dsp:cNvPr id="0" name=""/>
        <dsp:cNvSpPr/>
      </dsp:nvSpPr>
      <dsp:spPr>
        <a:xfrm>
          <a:off x="992002" y="1146252"/>
          <a:ext cx="387058" cy="91440"/>
        </a:xfrm>
        <a:custGeom>
          <a:avLst/>
          <a:gdLst/>
          <a:ahLst/>
          <a:cxnLst/>
          <a:rect l="0" t="0" r="0" b="0"/>
          <a:pathLst>
            <a:path>
              <a:moveTo>
                <a:pt x="0" y="45720"/>
              </a:moveTo>
              <a:lnTo>
                <a:pt x="387058" y="457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E4C74B-9205-483D-9EAB-BBD95D3A2579}">
      <dsp:nvSpPr>
        <dsp:cNvPr id="0" name=""/>
        <dsp:cNvSpPr/>
      </dsp:nvSpPr>
      <dsp:spPr>
        <a:xfrm>
          <a:off x="2839373" y="314077"/>
          <a:ext cx="387058" cy="91440"/>
        </a:xfrm>
        <a:custGeom>
          <a:avLst/>
          <a:gdLst/>
          <a:ahLst/>
          <a:cxnLst/>
          <a:rect l="0" t="0" r="0" b="0"/>
          <a:pathLst>
            <a:path>
              <a:moveTo>
                <a:pt x="0" y="45720"/>
              </a:moveTo>
              <a:lnTo>
                <a:pt x="387058"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0E10A3-8F32-4FE8-9FA7-6F29ADA43024}">
      <dsp:nvSpPr>
        <dsp:cNvPr id="0" name=""/>
        <dsp:cNvSpPr/>
      </dsp:nvSpPr>
      <dsp:spPr>
        <a:xfrm>
          <a:off x="992002" y="359797"/>
          <a:ext cx="387058" cy="832175"/>
        </a:xfrm>
        <a:custGeom>
          <a:avLst/>
          <a:gdLst/>
          <a:ahLst/>
          <a:cxnLst/>
          <a:rect l="0" t="0" r="0" b="0"/>
          <a:pathLst>
            <a:path>
              <a:moveTo>
                <a:pt x="0" y="832175"/>
              </a:moveTo>
              <a:lnTo>
                <a:pt x="193529" y="832175"/>
              </a:lnTo>
              <a:lnTo>
                <a:pt x="193529" y="0"/>
              </a:lnTo>
              <a:lnTo>
                <a:pt x="38705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B3B12E4-F1EA-436F-8CE8-6FF9AA2CBCB7}">
      <dsp:nvSpPr>
        <dsp:cNvPr id="0" name=""/>
        <dsp:cNvSpPr/>
      </dsp:nvSpPr>
      <dsp:spPr>
        <a:xfrm>
          <a:off x="1190" y="896840"/>
          <a:ext cx="990811" cy="5902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solidFill>
                <a:srgbClr val="193441"/>
              </a:solidFill>
              <a:latin typeface="Gill Sans MT" panose="020B0502020104020203" pitchFamily="34" charset="0"/>
            </a:rPr>
            <a:t>Sumber</a:t>
          </a:r>
          <a:endParaRPr lang="en-US" sz="1600" kern="1200" dirty="0">
            <a:solidFill>
              <a:srgbClr val="193441"/>
            </a:solidFill>
            <a:latin typeface="Gill Sans MT" panose="020B0502020104020203" pitchFamily="34" charset="0"/>
          </a:endParaRPr>
        </a:p>
      </dsp:txBody>
      <dsp:txXfrm>
        <a:off x="1190" y="896840"/>
        <a:ext cx="990811" cy="590264"/>
      </dsp:txXfrm>
    </dsp:sp>
    <dsp:sp modelId="{A3E76423-35F1-4FBF-99AB-EF32A6F9DC7E}">
      <dsp:nvSpPr>
        <dsp:cNvPr id="0" name=""/>
        <dsp:cNvSpPr/>
      </dsp:nvSpPr>
      <dsp:spPr>
        <a:xfrm>
          <a:off x="1379060" y="64664"/>
          <a:ext cx="1460313" cy="5902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solidFill>
                <a:srgbClr val="193441"/>
              </a:solidFill>
              <a:latin typeface="Gill Sans MT" panose="020B0502020104020203" pitchFamily="34" charset="0"/>
            </a:rPr>
            <a:t>Penerimaan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Dalam</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Negeri</a:t>
          </a:r>
          <a:endParaRPr lang="en-US" sz="1600" kern="1200" dirty="0">
            <a:solidFill>
              <a:srgbClr val="193441"/>
            </a:solidFill>
            <a:latin typeface="Gill Sans MT" panose="020B0502020104020203" pitchFamily="34" charset="0"/>
          </a:endParaRPr>
        </a:p>
      </dsp:txBody>
      <dsp:txXfrm>
        <a:off x="1379060" y="64664"/>
        <a:ext cx="1460313" cy="590264"/>
      </dsp:txXfrm>
    </dsp:sp>
    <dsp:sp modelId="{91B614B9-5CA2-4876-A237-45540B2C9DAA}">
      <dsp:nvSpPr>
        <dsp:cNvPr id="0" name=""/>
        <dsp:cNvSpPr/>
      </dsp:nvSpPr>
      <dsp:spPr>
        <a:xfrm>
          <a:off x="3226432" y="64664"/>
          <a:ext cx="4172102" cy="5902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solidFill>
                <a:srgbClr val="193441"/>
              </a:solidFill>
              <a:latin typeface="Gill Sans MT" panose="020B0502020104020203" pitchFamily="34" charset="0"/>
            </a:rPr>
            <a:t>Setelah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Alokasi</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Anggaran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Hibah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ditetapkan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oleh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Menteri</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Keuangan</a:t>
          </a:r>
          <a:endParaRPr lang="en-US" sz="1600" kern="1200" dirty="0">
            <a:solidFill>
              <a:srgbClr val="193441"/>
            </a:solidFill>
            <a:latin typeface="Gill Sans MT" panose="020B0502020104020203" pitchFamily="34" charset="0"/>
          </a:endParaRPr>
        </a:p>
      </dsp:txBody>
      <dsp:txXfrm>
        <a:off x="3226432" y="64664"/>
        <a:ext cx="4172102" cy="590264"/>
      </dsp:txXfrm>
    </dsp:sp>
    <dsp:sp modelId="{7C6395EE-C67D-42B9-A0C2-076F3AA8BB66}">
      <dsp:nvSpPr>
        <dsp:cNvPr id="0" name=""/>
        <dsp:cNvSpPr/>
      </dsp:nvSpPr>
      <dsp:spPr>
        <a:xfrm>
          <a:off x="1379060" y="896840"/>
          <a:ext cx="1460313" cy="5902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solidFill>
                <a:srgbClr val="193441"/>
              </a:solidFill>
              <a:latin typeface="Gill Sans MT" panose="020B0502020104020203" pitchFamily="34" charset="0"/>
            </a:rPr>
            <a:t>Pinjaman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Luar</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Negeri</a:t>
          </a:r>
          <a:endParaRPr lang="en-US" sz="1600" kern="1200" dirty="0">
            <a:solidFill>
              <a:srgbClr val="193441"/>
            </a:solidFill>
            <a:latin typeface="Gill Sans MT" panose="020B0502020104020203" pitchFamily="34" charset="0"/>
          </a:endParaRPr>
        </a:p>
      </dsp:txBody>
      <dsp:txXfrm>
        <a:off x="1379060" y="896840"/>
        <a:ext cx="1460313" cy="590264"/>
      </dsp:txXfrm>
    </dsp:sp>
    <dsp:sp modelId="{6A65834F-5DCF-450A-A313-E58DAFF83EA2}">
      <dsp:nvSpPr>
        <dsp:cNvPr id="0" name=""/>
        <dsp:cNvSpPr/>
      </dsp:nvSpPr>
      <dsp:spPr>
        <a:xfrm>
          <a:off x="3226432" y="896840"/>
          <a:ext cx="4172102" cy="5902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solidFill>
                <a:srgbClr val="193441"/>
              </a:solidFill>
              <a:latin typeface="Gill Sans MT" panose="020B0502020104020203" pitchFamily="34" charset="0"/>
            </a:rPr>
            <a:t>Setelah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perjanjian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pinjaman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luar</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negeri</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ditandatangani</a:t>
          </a:r>
          <a:r>
            <a:rPr lang="en-US" sz="1600" kern="1200" dirty="0">
              <a:solidFill>
                <a:srgbClr val="193441"/>
              </a:solidFill>
              <a:latin typeface="Gill Sans MT" panose="020B0502020104020203" pitchFamily="34" charset="0"/>
            </a:rPr>
            <a:t> dan </a:t>
          </a:r>
          <a:r>
            <a:rPr lang="en-US" sz="1600" kern="1200" dirty="0" err="1">
              <a:solidFill>
                <a:srgbClr val="193441"/>
              </a:solidFill>
              <a:latin typeface="Gill Sans MT" panose="020B0502020104020203" pitchFamily="34" charset="0"/>
            </a:rPr>
            <a:t>alokasi</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anggaran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Hibah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ditetapkan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oleh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Menteri</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Keuangan</a:t>
          </a:r>
          <a:endParaRPr lang="en-US" sz="1600" kern="1200" dirty="0">
            <a:solidFill>
              <a:srgbClr val="193441"/>
            </a:solidFill>
            <a:latin typeface="Gill Sans MT" panose="020B0502020104020203" pitchFamily="34" charset="0"/>
          </a:endParaRPr>
        </a:p>
      </dsp:txBody>
      <dsp:txXfrm>
        <a:off x="3226432" y="896840"/>
        <a:ext cx="4172102" cy="590264"/>
      </dsp:txXfrm>
    </dsp:sp>
    <dsp:sp modelId="{7245C0A8-FB08-430C-8A03-A4EF077D18D6}">
      <dsp:nvSpPr>
        <dsp:cNvPr id="0" name=""/>
        <dsp:cNvSpPr/>
      </dsp:nvSpPr>
      <dsp:spPr>
        <a:xfrm>
          <a:off x="1379060" y="1729015"/>
          <a:ext cx="1460313" cy="5902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solidFill>
                <a:srgbClr val="193441"/>
              </a:solidFill>
              <a:latin typeface="Gill Sans MT" panose="020B0502020104020203" pitchFamily="34" charset="0"/>
            </a:rPr>
            <a:t>Hibah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Luar</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Negeri</a:t>
          </a:r>
          <a:endParaRPr lang="en-US" sz="1600" kern="1200" dirty="0">
            <a:solidFill>
              <a:srgbClr val="193441"/>
            </a:solidFill>
            <a:latin typeface="Gill Sans MT" panose="020B0502020104020203" pitchFamily="34" charset="0"/>
          </a:endParaRPr>
        </a:p>
      </dsp:txBody>
      <dsp:txXfrm>
        <a:off x="1379060" y="1729015"/>
        <a:ext cx="1460313" cy="590264"/>
      </dsp:txXfrm>
    </dsp:sp>
    <dsp:sp modelId="{10F03C91-59A4-48CC-925D-FD983734487C}">
      <dsp:nvSpPr>
        <dsp:cNvPr id="0" name=""/>
        <dsp:cNvSpPr/>
      </dsp:nvSpPr>
      <dsp:spPr>
        <a:xfrm>
          <a:off x="3226432" y="1729015"/>
          <a:ext cx="4172102" cy="5902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solidFill>
                <a:srgbClr val="193441"/>
              </a:solidFill>
              <a:latin typeface="Gill Sans MT" panose="020B0502020104020203" pitchFamily="34" charset="0"/>
            </a:rPr>
            <a:t>Dapat</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dilakukan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sebelum</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pagu</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alokasi</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Hibah</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ditetapkan</a:t>
          </a:r>
          <a:r>
            <a:rPr lang="en-US" sz="1600" kern="1200" dirty="0">
              <a:solidFill>
                <a:srgbClr val="193441"/>
              </a:solidFill>
              <a:latin typeface="Gill Sans MT" panose="020B0502020104020203" pitchFamily="34" charset="0"/>
            </a:rPr>
            <a:t> </a:t>
          </a:r>
          <a:r>
            <a:rPr lang="en-US" sz="1600" kern="1200" dirty="0" err="1">
              <a:solidFill>
                <a:srgbClr val="193441"/>
              </a:solidFill>
              <a:latin typeface="Gill Sans MT" panose="020B0502020104020203" pitchFamily="34" charset="0"/>
            </a:rPr>
            <a:t>dalam</a:t>
          </a:r>
          <a:r>
            <a:rPr lang="en-US" sz="1600" kern="1200" dirty="0">
              <a:solidFill>
                <a:srgbClr val="193441"/>
              </a:solidFill>
              <a:latin typeface="Gill Sans MT" panose="020B0502020104020203" pitchFamily="34" charset="0"/>
            </a:rPr>
            <a:t> APBN</a:t>
          </a:r>
        </a:p>
      </dsp:txBody>
      <dsp:txXfrm>
        <a:off x="3226432" y="1729015"/>
        <a:ext cx="4172102" cy="590264"/>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DA149E-2D33-4184-9594-8CA2C4C08BC0}" type="datetimeFigureOut">
              <a:rPr lang="en-US" smtClean="0"/>
              <a:t>2/10/2020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3077AE-CB9D-433E-8569-EFA7AA1EE476}" type="slidenum">
              <a:rPr lang="en-US" smtClean="0"/>
              <a:t>‹#›</a:t>
            </a:fld>
            <a:endParaRPr lang="en-US"/>
          </a:p>
        </p:txBody>
      </p:sp>
    </p:spTree>
    <p:extLst>
      <p:ext uri="{BB962C8B-B14F-4D97-AF65-F5344CB8AC3E}">
        <p14:creationId xmlns:p14="http://schemas.microsoft.com/office/powerpoint/2010/main" val="3471186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Date Placeholder 10"/>
          <p:cNvSpPr>
            <a:spLocks noGrp="1"/>
          </p:cNvSpPr>
          <p:nvPr>
            <p:ph type="dt" sz="half" idx="10"/>
          </p:nvPr>
        </p:nvSpPr>
        <p:spPr/>
        <p:txBody>
          <a:bodyPr/>
          <a:lstStyle/>
          <a:p>
            <a:fld id="{BBCC9084-74D3-4747-AFA6-F6D34911D73A}" type="datetime1">
              <a:rPr lang="en-US" smtClean="0"/>
              <a:t>2/10/2020</a:t>
            </a:fld>
            <a:endParaRPr lang="en-US"/>
          </a:p>
        </p:txBody>
      </p:sp>
      <p:sp>
        <p:nvSpPr>
          <p:cNvPr id="12" name="Footer Placeholder 11"/>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1481764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BECD4D-AE33-4C0D-BB99-E9F709625134}" type="datetime1">
              <a:rPr lang="en-US" smtClean="0"/>
              <a:t>2/10/2020</a:t>
            </a:fld>
            <a:endParaRPr lang="en-US"/>
          </a:p>
        </p:txBody>
      </p:sp>
      <p:sp>
        <p:nvSpPr>
          <p:cNvPr id="5" name="Footer Placeholder 4"/>
          <p:cNvSpPr>
            <a:spLocks noGrp="1"/>
          </p:cNvSpPr>
          <p:nvPr>
            <p:ph type="ftr" sz="quarter" idx="11"/>
          </p:nvPr>
        </p:nvSpPr>
        <p:spPr/>
        <p:txBody>
          <a:bodyPr/>
          <a:lstStyle/>
          <a:p>
            <a:endParaRPr lang="en-US"/>
          </a:p>
        </p:txBody>
      </p:sp>
      <p:grpSp>
        <p:nvGrpSpPr>
          <p:cNvPr id="7" name="Group 6"/>
          <p:cNvGrpSpPr/>
          <p:nvPr userDrawn="1"/>
        </p:nvGrpSpPr>
        <p:grpSpPr>
          <a:xfrm>
            <a:off x="1" y="-1"/>
            <a:ext cx="3898232" cy="544571"/>
            <a:chOff x="1" y="-1"/>
            <a:chExt cx="3898232" cy="544571"/>
          </a:xfrm>
        </p:grpSpPr>
        <p:sp>
          <p:nvSpPr>
            <p:cNvPr id="8" name="Snip Single Corner Rectangle 7"/>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0" name="TextBox 9"/>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1" name="Right Triangle 10"/>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12"/>
          </p:nvPr>
        </p:nvSpPr>
        <p:spPr>
          <a:xfrm>
            <a:off x="9354084" y="6344362"/>
            <a:ext cx="2743200" cy="365125"/>
          </a:xfrm>
          <a:prstGeom prst="rect">
            <a:avLst/>
          </a:prstGeom>
        </p:spPr>
        <p:txBody>
          <a:bodyPr/>
          <a:lstStyle>
            <a:lvl1pPr>
              <a:defRPr>
                <a:solidFill>
                  <a:srgbClr val="FCFFF5"/>
                </a:solidFill>
              </a:defRPr>
            </a:lvl1pPr>
          </a:lstStyle>
          <a:p>
            <a:fld id="{103990E4-8F49-4D33-B8FA-5FEA170BB56E}" type="slidenum">
              <a:rPr lang="en-US" smtClean="0"/>
              <a:pPr/>
              <a:t>‹#›</a:t>
            </a:fld>
            <a:endParaRPr lang="en-US"/>
          </a:p>
        </p:txBody>
      </p:sp>
    </p:spTree>
    <p:extLst>
      <p:ext uri="{BB962C8B-B14F-4D97-AF65-F5344CB8AC3E}">
        <p14:creationId xmlns:p14="http://schemas.microsoft.com/office/powerpoint/2010/main" val="3059041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A76FA8-3E80-4479-9B92-3AEE3244C56C}" type="datetime1">
              <a:rPr lang="en-US" smtClean="0"/>
              <a:t>2/10/2020</a:t>
            </a:fld>
            <a:endParaRPr lang="en-US"/>
          </a:p>
        </p:txBody>
      </p:sp>
      <p:sp>
        <p:nvSpPr>
          <p:cNvPr id="5" name="Footer Placeholder 4"/>
          <p:cNvSpPr>
            <a:spLocks noGrp="1"/>
          </p:cNvSpPr>
          <p:nvPr>
            <p:ph type="ftr" sz="quarter" idx="11"/>
          </p:nvPr>
        </p:nvSpPr>
        <p:spPr/>
        <p:txBody>
          <a:bodyPr/>
          <a:lstStyle/>
          <a:p>
            <a:endParaRPr lang="en-US"/>
          </a:p>
        </p:txBody>
      </p:sp>
      <p:grpSp>
        <p:nvGrpSpPr>
          <p:cNvPr id="7" name="Group 6"/>
          <p:cNvGrpSpPr/>
          <p:nvPr userDrawn="1"/>
        </p:nvGrpSpPr>
        <p:grpSpPr>
          <a:xfrm>
            <a:off x="1" y="-1"/>
            <a:ext cx="3898232" cy="544571"/>
            <a:chOff x="1" y="-1"/>
            <a:chExt cx="3898232" cy="544571"/>
          </a:xfrm>
        </p:grpSpPr>
        <p:sp>
          <p:nvSpPr>
            <p:cNvPr id="8" name="Snip Single Corner Rectangle 7"/>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0" name="TextBox 9"/>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1" name="Right Triangle 10"/>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12"/>
          </p:nvPr>
        </p:nvSpPr>
        <p:spPr>
          <a:xfrm>
            <a:off x="9354084" y="6344362"/>
            <a:ext cx="2743200" cy="365125"/>
          </a:xfrm>
          <a:prstGeom prst="rect">
            <a:avLst/>
          </a:prstGeom>
        </p:spPr>
        <p:txBody>
          <a:bodyPr/>
          <a:lstStyle>
            <a:lvl1pPr>
              <a:defRPr>
                <a:solidFill>
                  <a:srgbClr val="FCFFF5"/>
                </a:solidFill>
              </a:defRPr>
            </a:lvl1pPr>
          </a:lstStyle>
          <a:p>
            <a:fld id="{103990E4-8F49-4D33-B8FA-5FEA170BB56E}" type="slidenum">
              <a:rPr lang="en-US" smtClean="0"/>
              <a:pPr/>
              <a:t>‹#›</a:t>
            </a:fld>
            <a:endParaRPr lang="en-US"/>
          </a:p>
        </p:txBody>
      </p:sp>
    </p:spTree>
    <p:extLst>
      <p:ext uri="{BB962C8B-B14F-4D97-AF65-F5344CB8AC3E}">
        <p14:creationId xmlns:p14="http://schemas.microsoft.com/office/powerpoint/2010/main" val="2296583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3E606F"/>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rgbClr val="193441"/>
                </a:solidFill>
                <a:latin typeface="Gill Sans MT" panose="020B0502020104020203" pitchFamily="34" charset="0"/>
              </a:defRPr>
            </a:lvl1pPr>
            <a:lvl2pPr>
              <a:defRPr>
                <a:solidFill>
                  <a:srgbClr val="193441"/>
                </a:solidFill>
                <a:latin typeface="Gill Sans MT" panose="020B0502020104020203" pitchFamily="34" charset="0"/>
              </a:defRPr>
            </a:lvl2pPr>
            <a:lvl3pPr>
              <a:defRPr>
                <a:solidFill>
                  <a:srgbClr val="193441"/>
                </a:solidFill>
                <a:latin typeface="Gill Sans MT" panose="020B0502020104020203" pitchFamily="34" charset="0"/>
              </a:defRPr>
            </a:lvl3pPr>
            <a:lvl4pPr>
              <a:defRPr>
                <a:solidFill>
                  <a:srgbClr val="193441"/>
                </a:solidFill>
                <a:latin typeface="Gill Sans MT" panose="020B0502020104020203" pitchFamily="34" charset="0"/>
              </a:defRPr>
            </a:lvl4pPr>
            <a:lvl5pPr>
              <a:defRPr>
                <a:solidFill>
                  <a:srgbClr val="193441"/>
                </a:solidFill>
                <a:latin typeface="Gill Sans MT" panose="020B050202010402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6348FFD-6397-4326-A5D5-067EE80877EC}" type="datetime1">
              <a:rPr lang="en-US" smtClean="0"/>
              <a:t>2/10/2020</a:t>
            </a:fld>
            <a:endParaRPr lang="en-US"/>
          </a:p>
        </p:txBody>
      </p:sp>
      <p:sp>
        <p:nvSpPr>
          <p:cNvPr id="5" name="Footer Placeholder 4"/>
          <p:cNvSpPr>
            <a:spLocks noGrp="1"/>
          </p:cNvSpPr>
          <p:nvPr>
            <p:ph type="ftr" sz="quarter" idx="11"/>
          </p:nvPr>
        </p:nvSpPr>
        <p:spPr/>
        <p:txBody>
          <a:bodyPr/>
          <a:lstStyle/>
          <a:p>
            <a:endParaRPr lang="en-US"/>
          </a:p>
        </p:txBody>
      </p:sp>
      <p:grpSp>
        <p:nvGrpSpPr>
          <p:cNvPr id="7" name="Group 6"/>
          <p:cNvGrpSpPr/>
          <p:nvPr userDrawn="1"/>
        </p:nvGrpSpPr>
        <p:grpSpPr>
          <a:xfrm>
            <a:off x="1" y="-1"/>
            <a:ext cx="3898232" cy="544571"/>
            <a:chOff x="1" y="-1"/>
            <a:chExt cx="3898232" cy="544571"/>
          </a:xfrm>
        </p:grpSpPr>
        <p:sp>
          <p:nvSpPr>
            <p:cNvPr id="8" name="Snip Single Corner Rectangle 7"/>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0" name="TextBox 9"/>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1" name="Right Triangle 10"/>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9354084" y="6344362"/>
            <a:ext cx="2743200" cy="365125"/>
          </a:xfrm>
          <a:prstGeom prst="rect">
            <a:avLst/>
          </a:prstGeom>
        </p:spPr>
        <p:txBody>
          <a:bodyPr/>
          <a:lstStyle>
            <a:lvl1pPr>
              <a:defRPr>
                <a:solidFill>
                  <a:srgbClr val="FCFFF5"/>
                </a:solidFill>
              </a:defRPr>
            </a:lvl1pPr>
          </a:lstStyle>
          <a:p>
            <a:fld id="{103990E4-8F49-4D33-B8FA-5FEA170BB56E}" type="slidenum">
              <a:rPr lang="en-US" smtClean="0"/>
              <a:pPr/>
              <a:t>‹#›</a:t>
            </a:fld>
            <a:endParaRPr lang="en-US"/>
          </a:p>
        </p:txBody>
      </p:sp>
    </p:spTree>
    <p:extLst>
      <p:ext uri="{BB962C8B-B14F-4D97-AF65-F5344CB8AC3E}">
        <p14:creationId xmlns:p14="http://schemas.microsoft.com/office/powerpoint/2010/main" val="483083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3E606F"/>
                </a:solidFill>
              </a:defRPr>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19344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E835FFD3-F553-435C-ABDC-AA9F48C8D9FA}" type="datetime1">
              <a:rPr lang="en-US" smtClean="0"/>
              <a:t>2/10/2020</a:t>
            </a:fld>
            <a:endParaRPr lang="en-US"/>
          </a:p>
        </p:txBody>
      </p:sp>
      <p:sp>
        <p:nvSpPr>
          <p:cNvPr id="5" name="Footer Placeholder 4"/>
          <p:cNvSpPr>
            <a:spLocks noGrp="1"/>
          </p:cNvSpPr>
          <p:nvPr>
            <p:ph type="ftr" sz="quarter" idx="11"/>
          </p:nvPr>
        </p:nvSpPr>
        <p:spPr/>
        <p:txBody>
          <a:bodyPr/>
          <a:lstStyle/>
          <a:p>
            <a:endParaRPr lang="en-US"/>
          </a:p>
        </p:txBody>
      </p:sp>
      <p:grpSp>
        <p:nvGrpSpPr>
          <p:cNvPr id="7" name="Group 6"/>
          <p:cNvGrpSpPr/>
          <p:nvPr userDrawn="1"/>
        </p:nvGrpSpPr>
        <p:grpSpPr>
          <a:xfrm>
            <a:off x="1" y="-1"/>
            <a:ext cx="3898232" cy="544571"/>
            <a:chOff x="1" y="-1"/>
            <a:chExt cx="3898232" cy="544571"/>
          </a:xfrm>
        </p:grpSpPr>
        <p:sp>
          <p:nvSpPr>
            <p:cNvPr id="8" name="Snip Single Corner Rectangle 7"/>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0" name="TextBox 9"/>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1" name="Right Triangle 10"/>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txBox="1">
            <a:spLocks/>
          </p:cNvSpPr>
          <p:nvPr userDrawn="1"/>
        </p:nvSpPr>
        <p:spPr>
          <a:xfrm>
            <a:off x="9354084" y="63443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FCFFF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3990E4-8F49-4D33-B8FA-5FEA170BB56E}" type="slidenum">
              <a:rPr lang="en-US" smtClean="0">
                <a:solidFill>
                  <a:srgbClr val="193441"/>
                </a:solidFill>
              </a:rPr>
              <a:pPr/>
              <a:t>‹#›</a:t>
            </a:fld>
            <a:endParaRPr lang="en-US" dirty="0">
              <a:solidFill>
                <a:srgbClr val="193441"/>
              </a:solidFill>
            </a:endParaRPr>
          </a:p>
        </p:txBody>
      </p:sp>
    </p:spTree>
    <p:extLst>
      <p:ext uri="{BB962C8B-B14F-4D97-AF65-F5344CB8AC3E}">
        <p14:creationId xmlns:p14="http://schemas.microsoft.com/office/powerpoint/2010/main" val="933694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23207C8-B62F-40B7-8422-D3269C9696D2}" type="datetime1">
              <a:rPr lang="en-US" smtClean="0"/>
              <a:t>2/10/2020</a:t>
            </a:fld>
            <a:endParaRPr lang="en-US"/>
          </a:p>
        </p:txBody>
      </p:sp>
      <p:sp>
        <p:nvSpPr>
          <p:cNvPr id="6" name="Footer Placeholder 5"/>
          <p:cNvSpPr>
            <a:spLocks noGrp="1"/>
          </p:cNvSpPr>
          <p:nvPr>
            <p:ph type="ftr" sz="quarter" idx="11"/>
          </p:nvPr>
        </p:nvSpPr>
        <p:spPr/>
        <p:txBody>
          <a:bodyPr/>
          <a:lstStyle/>
          <a:p>
            <a:endParaRPr lang="en-US"/>
          </a:p>
        </p:txBody>
      </p:sp>
      <p:grpSp>
        <p:nvGrpSpPr>
          <p:cNvPr id="8" name="Group 7"/>
          <p:cNvGrpSpPr/>
          <p:nvPr userDrawn="1"/>
        </p:nvGrpSpPr>
        <p:grpSpPr>
          <a:xfrm>
            <a:off x="1" y="-1"/>
            <a:ext cx="3898232" cy="544571"/>
            <a:chOff x="1" y="-1"/>
            <a:chExt cx="3898232" cy="544571"/>
          </a:xfrm>
        </p:grpSpPr>
        <p:sp>
          <p:nvSpPr>
            <p:cNvPr id="9" name="Snip Single Corner Rectangle 8"/>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1" name="TextBox 10"/>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2" name="Right Triangle 11"/>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9354084" y="63443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FCFFF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3990E4-8F49-4D33-B8FA-5FEA170BB56E}" type="slidenum">
              <a:rPr lang="en-US" smtClean="0">
                <a:solidFill>
                  <a:srgbClr val="193441"/>
                </a:solidFill>
              </a:rPr>
              <a:pPr/>
              <a:t>‹#›</a:t>
            </a:fld>
            <a:endParaRPr lang="en-US" dirty="0">
              <a:solidFill>
                <a:srgbClr val="193441"/>
              </a:solidFill>
            </a:endParaRPr>
          </a:p>
        </p:txBody>
      </p:sp>
    </p:spTree>
    <p:extLst>
      <p:ext uri="{BB962C8B-B14F-4D97-AF65-F5344CB8AC3E}">
        <p14:creationId xmlns:p14="http://schemas.microsoft.com/office/powerpoint/2010/main" val="28577498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15F6947-3AFD-44E4-8971-638E5ECC01C7}" type="datetime1">
              <a:rPr lang="en-US" smtClean="0"/>
              <a:t>2/10/2020</a:t>
            </a:fld>
            <a:endParaRPr lang="en-US"/>
          </a:p>
        </p:txBody>
      </p:sp>
      <p:sp>
        <p:nvSpPr>
          <p:cNvPr id="8" name="Footer Placeholder 7"/>
          <p:cNvSpPr>
            <a:spLocks noGrp="1"/>
          </p:cNvSpPr>
          <p:nvPr>
            <p:ph type="ftr" sz="quarter" idx="11"/>
          </p:nvPr>
        </p:nvSpPr>
        <p:spPr/>
        <p:txBody>
          <a:bodyPr/>
          <a:lstStyle/>
          <a:p>
            <a:endParaRPr lang="en-US"/>
          </a:p>
        </p:txBody>
      </p:sp>
      <p:grpSp>
        <p:nvGrpSpPr>
          <p:cNvPr id="10" name="Group 9"/>
          <p:cNvGrpSpPr/>
          <p:nvPr userDrawn="1"/>
        </p:nvGrpSpPr>
        <p:grpSpPr>
          <a:xfrm>
            <a:off x="1" y="-1"/>
            <a:ext cx="3898232" cy="544571"/>
            <a:chOff x="1" y="-1"/>
            <a:chExt cx="3898232" cy="544571"/>
          </a:xfrm>
        </p:grpSpPr>
        <p:sp>
          <p:nvSpPr>
            <p:cNvPr id="11" name="Snip Single Corner Rectangle 10"/>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3" name="TextBox 12"/>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4" name="Right Triangle 13"/>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p:cNvSpPr txBox="1">
            <a:spLocks/>
          </p:cNvSpPr>
          <p:nvPr userDrawn="1"/>
        </p:nvSpPr>
        <p:spPr>
          <a:xfrm>
            <a:off x="9354084" y="63443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FCFFF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3990E4-8F49-4D33-B8FA-5FEA170BB56E}" type="slidenum">
              <a:rPr lang="en-US" smtClean="0"/>
              <a:pPr/>
              <a:t>‹#›</a:t>
            </a:fld>
            <a:endParaRPr lang="en-US"/>
          </a:p>
        </p:txBody>
      </p:sp>
    </p:spTree>
    <p:extLst>
      <p:ext uri="{BB962C8B-B14F-4D97-AF65-F5344CB8AC3E}">
        <p14:creationId xmlns:p14="http://schemas.microsoft.com/office/powerpoint/2010/main" val="414040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3E606F"/>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8895BB14-5E32-4AAB-A877-28235F2FAE95}" type="datetime1">
              <a:rPr lang="en-US" smtClean="0"/>
              <a:t>2/10/2020</a:t>
            </a:fld>
            <a:endParaRPr lang="en-US"/>
          </a:p>
        </p:txBody>
      </p:sp>
      <p:sp>
        <p:nvSpPr>
          <p:cNvPr id="4" name="Footer Placeholder 3"/>
          <p:cNvSpPr>
            <a:spLocks noGrp="1"/>
          </p:cNvSpPr>
          <p:nvPr>
            <p:ph type="ftr" sz="quarter" idx="11"/>
          </p:nvPr>
        </p:nvSpPr>
        <p:spPr/>
        <p:txBody>
          <a:bodyPr/>
          <a:lstStyle/>
          <a:p>
            <a:endParaRPr lang="en-US"/>
          </a:p>
        </p:txBody>
      </p:sp>
      <p:grpSp>
        <p:nvGrpSpPr>
          <p:cNvPr id="6" name="Group 5"/>
          <p:cNvGrpSpPr/>
          <p:nvPr userDrawn="1"/>
        </p:nvGrpSpPr>
        <p:grpSpPr>
          <a:xfrm>
            <a:off x="1" y="-1"/>
            <a:ext cx="3898232" cy="544571"/>
            <a:chOff x="1" y="-1"/>
            <a:chExt cx="3898232" cy="544571"/>
          </a:xfrm>
        </p:grpSpPr>
        <p:sp>
          <p:nvSpPr>
            <p:cNvPr id="7" name="Snip Single Corner Rectangle 6"/>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9" name="TextBox 8"/>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0" name="Right Triangle 9"/>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p:cNvSpPr txBox="1">
            <a:spLocks/>
          </p:cNvSpPr>
          <p:nvPr userDrawn="1"/>
        </p:nvSpPr>
        <p:spPr>
          <a:xfrm>
            <a:off x="9354084" y="63443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FCFFF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3990E4-8F49-4D33-B8FA-5FEA170BB56E}" type="slidenum">
              <a:rPr lang="en-US" smtClean="0">
                <a:solidFill>
                  <a:srgbClr val="193441"/>
                </a:solidFill>
              </a:rPr>
              <a:pPr/>
              <a:t>‹#›</a:t>
            </a:fld>
            <a:endParaRPr lang="en-US" dirty="0">
              <a:solidFill>
                <a:srgbClr val="193441"/>
              </a:solidFill>
            </a:endParaRPr>
          </a:p>
        </p:txBody>
      </p:sp>
    </p:spTree>
    <p:extLst>
      <p:ext uri="{BB962C8B-B14F-4D97-AF65-F5344CB8AC3E}">
        <p14:creationId xmlns:p14="http://schemas.microsoft.com/office/powerpoint/2010/main" val="3116769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433992-B034-4486-9F41-91E57BC0DBDA}" type="datetime1">
              <a:rPr lang="en-US" smtClean="0"/>
              <a:t>2/10/2020</a:t>
            </a:fld>
            <a:endParaRPr lang="en-US"/>
          </a:p>
        </p:txBody>
      </p:sp>
      <p:sp>
        <p:nvSpPr>
          <p:cNvPr id="3" name="Footer Placeholder 2"/>
          <p:cNvSpPr>
            <a:spLocks noGrp="1"/>
          </p:cNvSpPr>
          <p:nvPr>
            <p:ph type="ftr" sz="quarter" idx="11"/>
          </p:nvPr>
        </p:nvSpPr>
        <p:spPr/>
        <p:txBody>
          <a:bodyPr/>
          <a:lstStyle/>
          <a:p>
            <a:endParaRPr lang="en-US"/>
          </a:p>
        </p:txBody>
      </p:sp>
      <p:grpSp>
        <p:nvGrpSpPr>
          <p:cNvPr id="5" name="Group 4"/>
          <p:cNvGrpSpPr/>
          <p:nvPr userDrawn="1"/>
        </p:nvGrpSpPr>
        <p:grpSpPr>
          <a:xfrm>
            <a:off x="1" y="-1"/>
            <a:ext cx="3898232" cy="544571"/>
            <a:chOff x="1" y="-1"/>
            <a:chExt cx="3898232" cy="544571"/>
          </a:xfrm>
        </p:grpSpPr>
        <p:sp>
          <p:nvSpPr>
            <p:cNvPr id="6" name="Snip Single Corner Rectangle 5"/>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8" name="TextBox 7"/>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9" name="Right Triangle 8"/>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p:cNvSpPr>
            <a:spLocks noGrp="1"/>
          </p:cNvSpPr>
          <p:nvPr>
            <p:ph type="sldNum" sz="quarter" idx="12"/>
          </p:nvPr>
        </p:nvSpPr>
        <p:spPr>
          <a:xfrm>
            <a:off x="9354084" y="6344362"/>
            <a:ext cx="2743200" cy="365125"/>
          </a:xfrm>
          <a:prstGeom prst="rect">
            <a:avLst/>
          </a:prstGeom>
        </p:spPr>
        <p:txBody>
          <a:bodyPr/>
          <a:lstStyle>
            <a:lvl1pPr>
              <a:defRPr>
                <a:solidFill>
                  <a:srgbClr val="FCFFF5"/>
                </a:solidFill>
              </a:defRPr>
            </a:lvl1pPr>
          </a:lstStyle>
          <a:p>
            <a:fld id="{103990E4-8F49-4D33-B8FA-5FEA170BB56E}" type="slidenum">
              <a:rPr lang="en-US" smtClean="0"/>
              <a:pPr/>
              <a:t>‹#›</a:t>
            </a:fld>
            <a:endParaRPr lang="en-US"/>
          </a:p>
        </p:txBody>
      </p:sp>
    </p:spTree>
    <p:extLst>
      <p:ext uri="{BB962C8B-B14F-4D97-AF65-F5344CB8AC3E}">
        <p14:creationId xmlns:p14="http://schemas.microsoft.com/office/powerpoint/2010/main" val="10467953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5177FA0-E229-4897-8CC2-22EEA0AD6871}" type="datetime1">
              <a:rPr lang="en-US" smtClean="0"/>
              <a:t>2/10/2020</a:t>
            </a:fld>
            <a:endParaRPr lang="en-US"/>
          </a:p>
        </p:txBody>
      </p:sp>
      <p:sp>
        <p:nvSpPr>
          <p:cNvPr id="6" name="Footer Placeholder 5"/>
          <p:cNvSpPr>
            <a:spLocks noGrp="1"/>
          </p:cNvSpPr>
          <p:nvPr>
            <p:ph type="ftr" sz="quarter" idx="11"/>
          </p:nvPr>
        </p:nvSpPr>
        <p:spPr/>
        <p:txBody>
          <a:bodyPr/>
          <a:lstStyle/>
          <a:p>
            <a:endParaRPr lang="en-US"/>
          </a:p>
        </p:txBody>
      </p:sp>
      <p:grpSp>
        <p:nvGrpSpPr>
          <p:cNvPr id="8" name="Group 7"/>
          <p:cNvGrpSpPr/>
          <p:nvPr userDrawn="1"/>
        </p:nvGrpSpPr>
        <p:grpSpPr>
          <a:xfrm>
            <a:off x="1" y="-1"/>
            <a:ext cx="3898232" cy="544571"/>
            <a:chOff x="1" y="-1"/>
            <a:chExt cx="3898232" cy="544571"/>
          </a:xfrm>
        </p:grpSpPr>
        <p:sp>
          <p:nvSpPr>
            <p:cNvPr id="9" name="Snip Single Corner Rectangle 8"/>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1" name="TextBox 10"/>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2" name="Right Triangle 11"/>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12"/>
          </p:nvPr>
        </p:nvSpPr>
        <p:spPr>
          <a:xfrm>
            <a:off x="9354084" y="6344362"/>
            <a:ext cx="2743200" cy="365125"/>
          </a:xfrm>
          <a:prstGeom prst="rect">
            <a:avLst/>
          </a:prstGeom>
        </p:spPr>
        <p:txBody>
          <a:bodyPr/>
          <a:lstStyle>
            <a:lvl1pPr>
              <a:defRPr>
                <a:solidFill>
                  <a:srgbClr val="FCFFF5"/>
                </a:solidFill>
              </a:defRPr>
            </a:lvl1pPr>
          </a:lstStyle>
          <a:p>
            <a:fld id="{103990E4-8F49-4D33-B8FA-5FEA170BB56E}" type="slidenum">
              <a:rPr lang="en-US" smtClean="0"/>
              <a:pPr/>
              <a:t>‹#›</a:t>
            </a:fld>
            <a:endParaRPr lang="en-US"/>
          </a:p>
        </p:txBody>
      </p:sp>
    </p:spTree>
    <p:extLst>
      <p:ext uri="{BB962C8B-B14F-4D97-AF65-F5344CB8AC3E}">
        <p14:creationId xmlns:p14="http://schemas.microsoft.com/office/powerpoint/2010/main" val="3786768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8B1D270-2811-43BF-984F-94F6ECAF17D9}" type="datetime1">
              <a:rPr lang="en-US" smtClean="0"/>
              <a:t>2/10/2020</a:t>
            </a:fld>
            <a:endParaRPr lang="en-US"/>
          </a:p>
        </p:txBody>
      </p:sp>
      <p:sp>
        <p:nvSpPr>
          <p:cNvPr id="6" name="Footer Placeholder 5"/>
          <p:cNvSpPr>
            <a:spLocks noGrp="1"/>
          </p:cNvSpPr>
          <p:nvPr>
            <p:ph type="ftr" sz="quarter" idx="11"/>
          </p:nvPr>
        </p:nvSpPr>
        <p:spPr/>
        <p:txBody>
          <a:bodyPr/>
          <a:lstStyle/>
          <a:p>
            <a:endParaRPr lang="en-US"/>
          </a:p>
        </p:txBody>
      </p:sp>
      <p:grpSp>
        <p:nvGrpSpPr>
          <p:cNvPr id="8" name="Group 7"/>
          <p:cNvGrpSpPr/>
          <p:nvPr userDrawn="1"/>
        </p:nvGrpSpPr>
        <p:grpSpPr>
          <a:xfrm>
            <a:off x="1" y="-1"/>
            <a:ext cx="3898232" cy="544571"/>
            <a:chOff x="1" y="-1"/>
            <a:chExt cx="3898232" cy="544571"/>
          </a:xfrm>
        </p:grpSpPr>
        <p:sp>
          <p:nvSpPr>
            <p:cNvPr id="9" name="Snip Single Corner Rectangle 8"/>
            <p:cNvSpPr/>
            <p:nvPr userDrawn="1"/>
          </p:nvSpPr>
          <p:spPr>
            <a:xfrm flipV="1">
              <a:off x="1" y="-1"/>
              <a:ext cx="3898232" cy="544571"/>
            </a:xfrm>
            <a:prstGeom prst="snip1Rect">
              <a:avLst>
                <a:gd name="adj" fmla="val 50000"/>
              </a:avLst>
            </a:prstGeom>
            <a:ln>
              <a:solidFill>
                <a:srgbClr val="D1DB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xmlns="" id="{33E21F27-C3ED-4E0F-B9C3-0B62E52BFD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169" y="32084"/>
              <a:ext cx="521754" cy="496445"/>
            </a:xfrm>
            <a:prstGeom prst="rect">
              <a:avLst/>
            </a:prstGeom>
          </p:spPr>
        </p:pic>
        <p:sp>
          <p:nvSpPr>
            <p:cNvPr id="11" name="TextBox 10"/>
            <p:cNvSpPr txBox="1"/>
            <p:nvPr userDrawn="1"/>
          </p:nvSpPr>
          <p:spPr>
            <a:xfrm>
              <a:off x="585923" y="87619"/>
              <a:ext cx="3177280" cy="369332"/>
            </a:xfrm>
            <a:prstGeom prst="rect">
              <a:avLst/>
            </a:prstGeom>
            <a:noFill/>
          </p:spPr>
          <p:txBody>
            <a:bodyPr wrap="none" rtlCol="0">
              <a:spAutoFit/>
            </a:bodyPr>
            <a:lstStyle/>
            <a:p>
              <a:r>
                <a:rPr lang="en-US" dirty="0" err="1"/>
                <a:t>Kementerian</a:t>
              </a:r>
              <a:r>
                <a:rPr lang="en-US" dirty="0"/>
                <a:t> </a:t>
              </a:r>
              <a:r>
                <a:rPr lang="en-US" dirty="0" err="1"/>
                <a:t>Keuangan</a:t>
              </a:r>
              <a:endParaRPr lang="en-US" dirty="0"/>
            </a:p>
          </p:txBody>
        </p:sp>
      </p:grpSp>
      <p:sp>
        <p:nvSpPr>
          <p:cNvPr id="12" name="Right Triangle 11"/>
          <p:cNvSpPr/>
          <p:nvPr userDrawn="1"/>
        </p:nvSpPr>
        <p:spPr>
          <a:xfrm flipH="1">
            <a:off x="10972800" y="5470358"/>
            <a:ext cx="1219200" cy="138764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12"/>
          </p:nvPr>
        </p:nvSpPr>
        <p:spPr>
          <a:xfrm>
            <a:off x="9354084" y="6344362"/>
            <a:ext cx="2743200" cy="365125"/>
          </a:xfrm>
          <a:prstGeom prst="rect">
            <a:avLst/>
          </a:prstGeom>
        </p:spPr>
        <p:txBody>
          <a:bodyPr/>
          <a:lstStyle>
            <a:lvl1pPr>
              <a:defRPr>
                <a:solidFill>
                  <a:srgbClr val="FCFFF5"/>
                </a:solidFill>
              </a:defRPr>
            </a:lvl1pPr>
          </a:lstStyle>
          <a:p>
            <a:fld id="{103990E4-8F49-4D33-B8FA-5FEA170BB56E}" type="slidenum">
              <a:rPr lang="en-US" smtClean="0"/>
              <a:pPr/>
              <a:t>‹#›</a:t>
            </a:fld>
            <a:endParaRPr lang="en-US"/>
          </a:p>
        </p:txBody>
      </p:sp>
    </p:spTree>
    <p:extLst>
      <p:ext uri="{BB962C8B-B14F-4D97-AF65-F5344CB8AC3E}">
        <p14:creationId xmlns:p14="http://schemas.microsoft.com/office/powerpoint/2010/main" val="1723878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1F0759-A735-47F0-A283-39C7D7FB5A03}" type="datetime1">
              <a:rPr lang="en-US" smtClean="0"/>
              <a:t>2/10/2020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9354084" y="6344362"/>
            <a:ext cx="2743200" cy="365125"/>
          </a:xfrm>
          <a:prstGeom prst="rect">
            <a:avLst/>
          </a:prstGeom>
        </p:spPr>
        <p:txBody>
          <a:bodyPr/>
          <a:lstStyle>
            <a:lvl1pPr>
              <a:defRPr>
                <a:solidFill>
                  <a:srgbClr val="FCFFF5"/>
                </a:solidFill>
              </a:defRPr>
            </a:lvl1pPr>
          </a:lstStyle>
          <a:p>
            <a:fld id="{103990E4-8F49-4D33-B8FA-5FEA170BB56E}" type="slidenum">
              <a:rPr lang="en-US" smtClean="0"/>
              <a:pPr/>
              <a:t>‹#›</a:t>
            </a:fld>
            <a:endParaRPr lang="en-US"/>
          </a:p>
        </p:txBody>
      </p:sp>
    </p:spTree>
    <p:extLst>
      <p:ext uri="{BB962C8B-B14F-4D97-AF65-F5344CB8AC3E}">
        <p14:creationId xmlns:p14="http://schemas.microsoft.com/office/powerpoint/2010/main" val="2222901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descr="Image result for vector indonesia"/>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0"/>
            <a:ext cx="12199224" cy="594443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150070" y="2803010"/>
            <a:ext cx="10133815" cy="1896820"/>
          </a:xfrm>
          <a:prstGeom prst="rect">
            <a:avLst/>
          </a:prstGeom>
          <a:solidFill>
            <a:srgbClr val="FCFFF5">
              <a:alpha val="80000"/>
            </a:srgbClr>
          </a:solidFill>
          <a:ln w="76200">
            <a:solidFill>
              <a:srgbClr val="3E60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10"/>
          <p:cNvSpPr>
            <a:spLocks noGrp="1"/>
          </p:cNvSpPr>
          <p:nvPr>
            <p:ph type="subTitle" idx="1"/>
          </p:nvPr>
        </p:nvSpPr>
        <p:spPr>
          <a:xfrm>
            <a:off x="1822281" y="2941702"/>
            <a:ext cx="8547439" cy="1655762"/>
          </a:xfrm>
        </p:spPr>
        <p:txBody>
          <a:bodyPr anchor="ctr">
            <a:normAutofit/>
          </a:bodyPr>
          <a:lstStyle/>
          <a:p>
            <a:pPr>
              <a:spcBef>
                <a:spcPts val="0"/>
              </a:spcBef>
            </a:pPr>
            <a:r>
              <a:rPr lang="en-US" sz="4400" dirty="0" smtClean="0"/>
              <a:t>PENGELOLAAN HIBAH DAERAH</a:t>
            </a:r>
            <a:endParaRPr lang="en-US" sz="4400" dirty="0"/>
          </a:p>
        </p:txBody>
      </p:sp>
      <p:pic>
        <p:nvPicPr>
          <p:cNvPr id="18" name="Picture 17">
            <a:extLst>
              <a:ext uri="{FF2B5EF4-FFF2-40B4-BE49-F238E27FC236}">
                <a16:creationId xmlns:a16="http://schemas.microsoft.com/office/drawing/2014/main" xmlns="" id="{33E21F27-C3ED-4E0F-B9C3-0B62E52BFD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8951" y="965321"/>
            <a:ext cx="1201644" cy="1143356"/>
          </a:xfrm>
          <a:prstGeom prst="rect">
            <a:avLst/>
          </a:prstGeom>
        </p:spPr>
      </p:pic>
      <p:sp>
        <p:nvSpPr>
          <p:cNvPr id="3" name="Round Same Side Corner Rectangle 2"/>
          <p:cNvSpPr/>
          <p:nvPr/>
        </p:nvSpPr>
        <p:spPr>
          <a:xfrm>
            <a:off x="4699958" y="2095275"/>
            <a:ext cx="3079630" cy="679657"/>
          </a:xfrm>
          <a:prstGeom prst="round2SameRect">
            <a:avLst/>
          </a:prstGeom>
          <a:solidFill>
            <a:srgbClr val="3E60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5071482" y="2109923"/>
            <a:ext cx="2552302" cy="338554"/>
          </a:xfrm>
          <a:prstGeom prst="rect">
            <a:avLst/>
          </a:prstGeom>
          <a:noFill/>
        </p:spPr>
        <p:txBody>
          <a:bodyPr wrap="none" rtlCol="0">
            <a:spAutoFit/>
          </a:bodyPr>
          <a:lstStyle/>
          <a:p>
            <a:r>
              <a:rPr lang="en-US" sz="1600" b="1" u="sng" dirty="0" err="1">
                <a:solidFill>
                  <a:srgbClr val="D1DBBD"/>
                </a:solidFill>
                <a:latin typeface="Gill Sans MT" panose="020B0502020104020203"/>
              </a:rPr>
              <a:t>Kementerian</a:t>
            </a:r>
            <a:r>
              <a:rPr lang="en-US" sz="1600" b="1" u="sng" dirty="0">
                <a:solidFill>
                  <a:srgbClr val="D1DBBD"/>
                </a:solidFill>
                <a:latin typeface="Gill Sans MT" panose="020B0502020104020203"/>
              </a:rPr>
              <a:t> </a:t>
            </a:r>
            <a:r>
              <a:rPr lang="en-US" sz="1600" b="1" u="sng" dirty="0" err="1">
                <a:solidFill>
                  <a:srgbClr val="D1DBBD"/>
                </a:solidFill>
                <a:latin typeface="Gill Sans MT" panose="020B0502020104020203"/>
              </a:rPr>
              <a:t>Keuangan</a:t>
            </a:r>
            <a:endParaRPr lang="en-US" sz="1600" b="1" u="sng" dirty="0">
              <a:solidFill>
                <a:srgbClr val="D1DBBD"/>
              </a:solidFill>
              <a:latin typeface="Gill Sans MT" panose="020B0502020104020203"/>
            </a:endParaRPr>
          </a:p>
        </p:txBody>
      </p:sp>
      <p:sp>
        <p:nvSpPr>
          <p:cNvPr id="14" name="TextBox 13"/>
          <p:cNvSpPr txBox="1"/>
          <p:nvPr/>
        </p:nvSpPr>
        <p:spPr>
          <a:xfrm>
            <a:off x="5442908" y="2403526"/>
            <a:ext cx="2055371" cy="338554"/>
          </a:xfrm>
          <a:prstGeom prst="rect">
            <a:avLst/>
          </a:prstGeom>
          <a:noFill/>
        </p:spPr>
        <p:txBody>
          <a:bodyPr wrap="none" rtlCol="0">
            <a:spAutoFit/>
          </a:bodyPr>
          <a:lstStyle/>
          <a:p>
            <a:r>
              <a:rPr lang="en-US" sz="1600" u="sng" dirty="0" err="1">
                <a:solidFill>
                  <a:srgbClr val="D1DBBD"/>
                </a:solidFill>
                <a:latin typeface="Gill Sans MT" panose="020B0502020104020203"/>
              </a:rPr>
              <a:t>Republik</a:t>
            </a:r>
            <a:r>
              <a:rPr lang="en-US" sz="1600" u="sng" dirty="0">
                <a:solidFill>
                  <a:srgbClr val="D1DBBD"/>
                </a:solidFill>
                <a:latin typeface="Gill Sans MT" panose="020B0502020104020203"/>
              </a:rPr>
              <a:t> Indonesia</a:t>
            </a:r>
          </a:p>
        </p:txBody>
      </p:sp>
    </p:spTree>
    <p:extLst>
      <p:ext uri="{BB962C8B-B14F-4D97-AF65-F5344CB8AC3E}">
        <p14:creationId xmlns:p14="http://schemas.microsoft.com/office/powerpoint/2010/main" val="2071248052"/>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321" y="-129541"/>
            <a:ext cx="8817429" cy="707855"/>
          </a:xfrm>
        </p:spPr>
        <p:txBody>
          <a:bodyPr>
            <a:normAutofit/>
          </a:bodyPr>
          <a:lstStyle/>
          <a:p>
            <a:pPr algn="ctr"/>
            <a:r>
              <a:rPr lang="en-US" sz="2800" dirty="0" err="1"/>
              <a:t>Penganggaran</a:t>
            </a:r>
            <a:r>
              <a:rPr lang="en-US" sz="2800" dirty="0"/>
              <a:t> </a:t>
            </a:r>
            <a:r>
              <a:rPr lang="en-US" sz="2800" dirty="0" err="1"/>
              <a:t>Hibah</a:t>
            </a:r>
            <a:r>
              <a:rPr lang="en-US" sz="2800" dirty="0"/>
              <a:t> </a:t>
            </a:r>
            <a:r>
              <a:rPr lang="en-US" sz="2800" dirty="0" smtClean="0"/>
              <a:t>Daerah</a:t>
            </a:r>
            <a:r>
              <a:rPr lang="id-ID" sz="2800" dirty="0" smtClean="0"/>
              <a:t> dalam APBN</a:t>
            </a:r>
            <a:endParaRPr lang="en-US" sz="2800" dirty="0"/>
          </a:p>
        </p:txBody>
      </p:sp>
      <p:grpSp>
        <p:nvGrpSpPr>
          <p:cNvPr id="82" name="Group 81"/>
          <p:cNvGrpSpPr/>
          <p:nvPr/>
        </p:nvGrpSpPr>
        <p:grpSpPr>
          <a:xfrm>
            <a:off x="3549438" y="653512"/>
            <a:ext cx="4516174" cy="459775"/>
            <a:chOff x="2769605" y="-27740"/>
            <a:chExt cx="2336488" cy="447510"/>
          </a:xfrm>
        </p:grpSpPr>
        <p:sp>
          <p:nvSpPr>
            <p:cNvPr id="98" name="Rounded Rectangle 97"/>
            <p:cNvSpPr/>
            <p:nvPr/>
          </p:nvSpPr>
          <p:spPr>
            <a:xfrm>
              <a:off x="2769605" y="0"/>
              <a:ext cx="2336488" cy="419770"/>
            </a:xfrm>
            <a:prstGeom prst="roundRect">
              <a:avLst>
                <a:gd name="adj" fmla="val 10000"/>
              </a:avLst>
            </a:prstGeom>
            <a:solidFill>
              <a:schemeClr val="bg2">
                <a:lumMod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99" name="Rounded Rectangle 10"/>
            <p:cNvSpPr/>
            <p:nvPr/>
          </p:nvSpPr>
          <p:spPr>
            <a:xfrm>
              <a:off x="2794195" y="-27740"/>
              <a:ext cx="2311898" cy="395180"/>
            </a:xfrm>
            <a:prstGeom prst="rect">
              <a:avLst/>
            </a:prstGeom>
            <a:solidFill>
              <a:schemeClr val="bg2">
                <a:lumMod val="9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0">
              <a:scrgbClr r="0" g="0" b="0"/>
            </a:lnRef>
            <a:fillRef idx="0">
              <a:scrgbClr r="0" g="0" b="0"/>
            </a:fillRef>
            <a:effectRef idx="0">
              <a:scrgbClr r="0" g="0" b="0"/>
            </a:effectRef>
            <a:fontRef idx="minor">
              <a:schemeClr val="lt1"/>
            </a:fontRef>
          </p:style>
          <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d-ID" sz="1600" b="1" kern="1200" dirty="0" smtClean="0">
                  <a:solidFill>
                    <a:schemeClr val="tx1"/>
                  </a:solidFill>
                  <a:latin typeface="Gill Sans MT" panose="020B0502020104020203" pitchFamily="34" charset="0"/>
                </a:rPr>
                <a:t>Pemerintah Pusat</a:t>
              </a:r>
              <a:endParaRPr lang="id-ID" sz="1400" b="1" kern="1200" dirty="0">
                <a:solidFill>
                  <a:schemeClr val="tx1"/>
                </a:solidFill>
                <a:latin typeface="Gill Sans MT" panose="020B0502020104020203" pitchFamily="34" charset="0"/>
              </a:endParaRPr>
            </a:p>
          </p:txBody>
        </p:sp>
      </p:grpSp>
      <p:grpSp>
        <p:nvGrpSpPr>
          <p:cNvPr id="83" name="Group 82"/>
          <p:cNvGrpSpPr/>
          <p:nvPr/>
        </p:nvGrpSpPr>
        <p:grpSpPr>
          <a:xfrm>
            <a:off x="544280" y="1540734"/>
            <a:ext cx="10526491" cy="2802666"/>
            <a:chOff x="3170091" y="487908"/>
            <a:chExt cx="2232116" cy="2700841"/>
          </a:xfrm>
          <a:solidFill>
            <a:schemeClr val="bg2">
              <a:lumMod val="90000"/>
            </a:schemeClr>
          </a:solidFill>
        </p:grpSpPr>
        <p:sp>
          <p:nvSpPr>
            <p:cNvPr id="96" name="Rounded Rectangle 95"/>
            <p:cNvSpPr/>
            <p:nvPr/>
          </p:nvSpPr>
          <p:spPr>
            <a:xfrm>
              <a:off x="3170091" y="487908"/>
              <a:ext cx="2232116" cy="2700841"/>
            </a:xfrm>
            <a:prstGeom prst="roundRect">
              <a:avLst>
                <a:gd name="adj" fmla="val 10000"/>
              </a:avLst>
            </a:prstGeom>
            <a:grp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97" name="Rounded Rectangle 12"/>
            <p:cNvSpPr/>
            <p:nvPr/>
          </p:nvSpPr>
          <p:spPr>
            <a:xfrm>
              <a:off x="3319011" y="553285"/>
              <a:ext cx="2017819" cy="2423630"/>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t" anchorCtr="0">
              <a:noAutofit/>
            </a:bodyPr>
            <a:lstStyle/>
            <a:p>
              <a:pPr indent="9525">
                <a:lnSpc>
                  <a:spcPct val="90000"/>
                </a:lnSpc>
                <a:spcBef>
                  <a:spcPts val="1200"/>
                </a:spcBef>
                <a:spcAft>
                  <a:spcPts val="600"/>
                </a:spcAft>
              </a:pPr>
              <a:r>
                <a:rPr lang="id-ID" kern="0" spc="-20" dirty="0">
                  <a:solidFill>
                    <a:schemeClr val="tx1"/>
                  </a:solidFill>
                  <a:latin typeface="Gill Sans MT" panose="020B0502020104020203" pitchFamily="34" charset="0"/>
                </a:rPr>
                <a:t>Dalam struktur APBN dianggarkan pada Belanja Bendahara Umum Negara (BUN) Bagian Anggaran (BA) Pengelolaan Hibah</a:t>
              </a:r>
            </a:p>
            <a:p>
              <a:pPr marL="285750" indent="-285750">
                <a:lnSpc>
                  <a:spcPct val="90000"/>
                </a:lnSpc>
                <a:spcBef>
                  <a:spcPts val="1200"/>
                </a:spcBef>
                <a:spcAft>
                  <a:spcPts val="600"/>
                </a:spcAft>
                <a:buFont typeface="Wingdings" panose="05000000000000000000" pitchFamily="2" charset="2"/>
                <a:buChar char="à"/>
              </a:pPr>
              <a:r>
                <a:rPr lang="id-ID" kern="0" spc="-20" dirty="0">
                  <a:solidFill>
                    <a:schemeClr val="tx1"/>
                  </a:solidFill>
                  <a:latin typeface="Gill Sans MT" panose="020B0502020104020203" pitchFamily="34" charset="0"/>
                  <a:sym typeface="Wingdings" panose="05000000000000000000" pitchFamily="2" charset="2"/>
                </a:rPr>
                <a:t>BUN BA 999.02</a:t>
              </a:r>
            </a:p>
            <a:p>
              <a:pPr>
                <a:lnSpc>
                  <a:spcPct val="90000"/>
                </a:lnSpc>
                <a:spcBef>
                  <a:spcPts val="1200"/>
                </a:spcBef>
                <a:spcAft>
                  <a:spcPts val="600"/>
                </a:spcAft>
              </a:pPr>
              <a:r>
                <a:rPr lang="id-ID" kern="0" spc="-20" dirty="0">
                  <a:solidFill>
                    <a:schemeClr val="tx1"/>
                  </a:solidFill>
                  <a:latin typeface="Gill Sans MT" panose="020B0502020104020203" pitchFamily="34" charset="0"/>
                  <a:sym typeface="Wingdings" panose="05000000000000000000" pitchFamily="2" charset="2"/>
                </a:rPr>
                <a:t>Pengalokasian Hibah dalam hal APBN telah ditetapkan, penerusan hibah kepada Pemda dapat dilaksanakan untuk kemudian ditetapkan dalam Perubahan APBN.</a:t>
              </a:r>
            </a:p>
            <a:p>
              <a:pPr>
                <a:lnSpc>
                  <a:spcPct val="90000"/>
                </a:lnSpc>
                <a:spcBef>
                  <a:spcPts val="1200"/>
                </a:spcBef>
                <a:spcAft>
                  <a:spcPts val="600"/>
                </a:spcAft>
              </a:pPr>
              <a:r>
                <a:rPr lang="id-ID" kern="0" spc="-20" dirty="0">
                  <a:solidFill>
                    <a:schemeClr val="tx1"/>
                  </a:solidFill>
                  <a:latin typeface="Gill Sans MT" panose="020B0502020104020203" pitchFamily="34" charset="0"/>
                  <a:sym typeface="Wingdings" panose="05000000000000000000" pitchFamily="2" charset="2"/>
                </a:rPr>
                <a:t>Pengalokasian Hibah dalam hal Perubahan APBN telah ditetapkan, penerusan hibah kepada Pemda dapat dilaksanakan untuk kemudian dilaporkan dalam Laporan Keuangan Pemerintah Pusat</a:t>
              </a:r>
              <a:endParaRPr lang="id-ID" kern="0" spc="-20" dirty="0">
                <a:solidFill>
                  <a:schemeClr val="tx1"/>
                </a:solidFill>
                <a:latin typeface="Gill Sans MT" panose="020B0502020104020203" pitchFamily="34" charset="0"/>
              </a:endParaRPr>
            </a:p>
          </p:txBody>
        </p:sp>
      </p:grpSp>
      <p:grpSp>
        <p:nvGrpSpPr>
          <p:cNvPr id="51" name="Group 50"/>
          <p:cNvGrpSpPr/>
          <p:nvPr/>
        </p:nvGrpSpPr>
        <p:grpSpPr>
          <a:xfrm>
            <a:off x="599405" y="4559039"/>
            <a:ext cx="2444984" cy="411660"/>
            <a:chOff x="1711" y="11277"/>
            <a:chExt cx="1029151" cy="411660"/>
          </a:xfrm>
        </p:grpSpPr>
        <p:sp>
          <p:nvSpPr>
            <p:cNvPr id="73" name="Rectangle 72"/>
            <p:cNvSpPr/>
            <p:nvPr/>
          </p:nvSpPr>
          <p:spPr>
            <a:xfrm>
              <a:off x="1711" y="11277"/>
              <a:ext cx="1029151" cy="411660"/>
            </a:xfrm>
            <a:prstGeom prst="rect">
              <a:avLst/>
            </a:prstGeom>
            <a:solidFill>
              <a:srgbClr val="002060"/>
            </a:solidFill>
            <a:ln w="12700" cap="flat" cmpd="sng" algn="ctr">
              <a:solidFill>
                <a:srgbClr val="002060"/>
              </a:solidFill>
              <a:prstDash val="solid"/>
              <a:miter lim="800000"/>
            </a:ln>
            <a:effectLst/>
          </p:spPr>
          <p:style>
            <a:lnRef idx="2">
              <a:scrgbClr r="0" g="0" b="0"/>
            </a:lnRef>
            <a:fillRef idx="1">
              <a:scrgbClr r="0" g="0" b="0"/>
            </a:fillRef>
            <a:effectRef idx="0">
              <a:scrgbClr r="0" g="0" b="0"/>
            </a:effectRef>
            <a:fontRef idx="minor">
              <a:schemeClr val="lt1"/>
            </a:fontRef>
          </p:style>
        </p:sp>
        <p:sp>
          <p:nvSpPr>
            <p:cNvPr id="74" name="Rectangle 73"/>
            <p:cNvSpPr/>
            <p:nvPr/>
          </p:nvSpPr>
          <p:spPr>
            <a:xfrm>
              <a:off x="1711" y="11277"/>
              <a:ext cx="1029151" cy="4116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id-ID" sz="2400" kern="1200" dirty="0">
                  <a:solidFill>
                    <a:sysClr val="window" lastClr="FFFFFF"/>
                  </a:solidFill>
                  <a:latin typeface="Calibri" panose="020F0502020204030204"/>
                  <a:ea typeface="+mn-ea"/>
                  <a:cs typeface="+mn-cs"/>
                </a:rPr>
                <a:t>K/L</a:t>
              </a:r>
            </a:p>
          </p:txBody>
        </p:sp>
      </p:grpSp>
      <p:grpSp>
        <p:nvGrpSpPr>
          <p:cNvPr id="52" name="Group 51"/>
          <p:cNvGrpSpPr/>
          <p:nvPr/>
        </p:nvGrpSpPr>
        <p:grpSpPr>
          <a:xfrm>
            <a:off x="599405" y="4970700"/>
            <a:ext cx="2444984" cy="1449360"/>
            <a:chOff x="1711" y="422938"/>
            <a:chExt cx="1029151" cy="1449360"/>
          </a:xfrm>
        </p:grpSpPr>
        <p:sp>
          <p:nvSpPr>
            <p:cNvPr id="71" name="Rectangle 70"/>
            <p:cNvSpPr/>
            <p:nvPr/>
          </p:nvSpPr>
          <p:spPr>
            <a:xfrm>
              <a:off x="1711" y="422938"/>
              <a:ext cx="1029151" cy="1449360"/>
            </a:xfrm>
            <a:prstGeom prst="rect">
              <a:avLst/>
            </a:prstGeom>
            <a:solidFill>
              <a:schemeClr val="accent5">
                <a:lumMod val="60000"/>
                <a:lumOff val="40000"/>
                <a:alpha val="90000"/>
              </a:schemeClr>
            </a:solidFill>
            <a:ln w="12700" cap="flat" cmpd="sng" algn="ctr">
              <a:solidFill>
                <a:srgbClr val="5B9BD5">
                  <a:alpha val="90000"/>
                  <a:tint val="40000"/>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72" name="Rectangle 71"/>
            <p:cNvSpPr/>
            <p:nvPr/>
          </p:nvSpPr>
          <p:spPr>
            <a:xfrm>
              <a:off x="1711" y="422938"/>
              <a:ext cx="1029151" cy="144936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id-ID" sz="1600" kern="1200" dirty="0">
                  <a:solidFill>
                    <a:sysClr val="windowText" lastClr="000000">
                      <a:hueOff val="0"/>
                      <a:satOff val="0"/>
                      <a:lumOff val="0"/>
                      <a:alphaOff val="0"/>
                    </a:sysClr>
                  </a:solidFill>
                  <a:latin typeface="Calibri" panose="020F0502020204030204"/>
                  <a:ea typeface="+mn-ea"/>
                  <a:cs typeface="+mn-cs"/>
                </a:rPr>
                <a:t>Usulan daftar besaran dan daerah penerima hibah</a:t>
              </a:r>
            </a:p>
          </p:txBody>
        </p:sp>
      </p:grpSp>
      <p:grpSp>
        <p:nvGrpSpPr>
          <p:cNvPr id="53" name="Group 52"/>
          <p:cNvGrpSpPr/>
          <p:nvPr/>
        </p:nvGrpSpPr>
        <p:grpSpPr>
          <a:xfrm>
            <a:off x="3231321" y="4560040"/>
            <a:ext cx="2444984" cy="411660"/>
            <a:chOff x="1174944" y="11277"/>
            <a:chExt cx="1029151" cy="411660"/>
          </a:xfrm>
        </p:grpSpPr>
        <p:sp>
          <p:nvSpPr>
            <p:cNvPr id="69" name="Rectangle 68"/>
            <p:cNvSpPr/>
            <p:nvPr/>
          </p:nvSpPr>
          <p:spPr>
            <a:xfrm>
              <a:off x="1174944" y="11277"/>
              <a:ext cx="1029151" cy="411660"/>
            </a:xfrm>
            <a:prstGeom prst="rect">
              <a:avLst/>
            </a:prstGeom>
            <a:solidFill>
              <a:srgbClr val="002060"/>
            </a:solidFill>
            <a:ln w="12700" cap="flat" cmpd="sng" algn="ctr">
              <a:solidFill>
                <a:srgbClr val="5B9BD5">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70" name="Rectangle 69"/>
            <p:cNvSpPr/>
            <p:nvPr/>
          </p:nvSpPr>
          <p:spPr>
            <a:xfrm>
              <a:off x="1174944" y="11277"/>
              <a:ext cx="1029151" cy="4116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id-ID" sz="2000" kern="1200">
                  <a:solidFill>
                    <a:sysClr val="window" lastClr="FFFFFF"/>
                  </a:solidFill>
                  <a:latin typeface="Calibri" panose="020F0502020204030204"/>
                  <a:ea typeface="+mn-ea"/>
                  <a:cs typeface="+mn-cs"/>
                </a:rPr>
                <a:t>DJPK</a:t>
              </a:r>
            </a:p>
          </p:txBody>
        </p:sp>
      </p:grpSp>
      <p:grpSp>
        <p:nvGrpSpPr>
          <p:cNvPr id="54" name="Group 53"/>
          <p:cNvGrpSpPr/>
          <p:nvPr/>
        </p:nvGrpSpPr>
        <p:grpSpPr>
          <a:xfrm>
            <a:off x="3231321" y="4971701"/>
            <a:ext cx="2444984" cy="1449360"/>
            <a:chOff x="1174944" y="422938"/>
            <a:chExt cx="1029151" cy="1449360"/>
          </a:xfrm>
        </p:grpSpPr>
        <p:sp>
          <p:nvSpPr>
            <p:cNvPr id="67" name="Rectangle 66"/>
            <p:cNvSpPr/>
            <p:nvPr/>
          </p:nvSpPr>
          <p:spPr>
            <a:xfrm>
              <a:off x="1174944" y="422938"/>
              <a:ext cx="1029151" cy="1449360"/>
            </a:xfrm>
            <a:prstGeom prst="rect">
              <a:avLst/>
            </a:prstGeom>
            <a:solidFill>
              <a:schemeClr val="accent5">
                <a:lumMod val="60000"/>
                <a:lumOff val="40000"/>
                <a:alpha val="90000"/>
              </a:schemeClr>
            </a:solidFill>
            <a:ln w="12700" cap="flat" cmpd="sng" algn="ctr">
              <a:solidFill>
                <a:srgbClr val="5B9BD5">
                  <a:alpha val="90000"/>
                  <a:tint val="40000"/>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68" name="Rectangle 67"/>
            <p:cNvSpPr/>
            <p:nvPr/>
          </p:nvSpPr>
          <p:spPr>
            <a:xfrm>
              <a:off x="1174944" y="422938"/>
              <a:ext cx="1029151" cy="144936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id-ID" sz="1600" kern="1200" dirty="0">
                  <a:solidFill>
                    <a:sysClr val="windowText" lastClr="000000">
                      <a:hueOff val="0"/>
                      <a:satOff val="0"/>
                      <a:lumOff val="0"/>
                      <a:alphaOff val="0"/>
                    </a:sysClr>
                  </a:solidFill>
                  <a:latin typeface="Calibri" panose="020F0502020204030204"/>
                  <a:ea typeface="+mn-ea"/>
                  <a:cs typeface="+mn-cs"/>
                </a:rPr>
                <a:t>Pembahasan Usulan dengan K/L</a:t>
              </a:r>
            </a:p>
            <a:p>
              <a:pPr marL="57150" lvl="1" indent="-57150" algn="l" defTabSz="488950">
                <a:lnSpc>
                  <a:spcPct val="90000"/>
                </a:lnSpc>
                <a:spcBef>
                  <a:spcPct val="0"/>
                </a:spcBef>
                <a:spcAft>
                  <a:spcPct val="15000"/>
                </a:spcAft>
                <a:buChar char="••"/>
              </a:pPr>
              <a:r>
                <a:rPr lang="id-ID" sz="1600" kern="1200" dirty="0">
                  <a:solidFill>
                    <a:sysClr val="windowText" lastClr="000000">
                      <a:hueOff val="0"/>
                      <a:satOff val="0"/>
                      <a:lumOff val="0"/>
                      <a:alphaOff val="0"/>
                    </a:sysClr>
                  </a:solidFill>
                  <a:latin typeface="Calibri" panose="020F0502020204030204"/>
                  <a:ea typeface="+mn-ea"/>
                  <a:cs typeface="+mn-cs"/>
                </a:rPr>
                <a:t>Menyusun RKA K/L</a:t>
              </a:r>
            </a:p>
            <a:p>
              <a:pPr marL="57150" lvl="1" indent="-57150" algn="l" defTabSz="488950">
                <a:lnSpc>
                  <a:spcPct val="90000"/>
                </a:lnSpc>
                <a:spcBef>
                  <a:spcPct val="0"/>
                </a:spcBef>
                <a:spcAft>
                  <a:spcPct val="15000"/>
                </a:spcAft>
                <a:buChar char="••"/>
              </a:pPr>
              <a:r>
                <a:rPr lang="id-ID" sz="1600" kern="1200" dirty="0">
                  <a:solidFill>
                    <a:sysClr val="windowText" lastClr="000000">
                      <a:hueOff val="0"/>
                      <a:satOff val="0"/>
                      <a:lumOff val="0"/>
                      <a:alphaOff val="0"/>
                    </a:sysClr>
                  </a:solidFill>
                  <a:latin typeface="Calibri" panose="020F0502020204030204"/>
                  <a:ea typeface="+mn-ea"/>
                  <a:cs typeface="+mn-cs"/>
                </a:rPr>
                <a:t>Pengusulan Penetapan DIPA ke DJA</a:t>
              </a:r>
            </a:p>
          </p:txBody>
        </p:sp>
      </p:grpSp>
      <p:grpSp>
        <p:nvGrpSpPr>
          <p:cNvPr id="55" name="Group 54"/>
          <p:cNvGrpSpPr/>
          <p:nvPr/>
        </p:nvGrpSpPr>
        <p:grpSpPr>
          <a:xfrm>
            <a:off x="5972103" y="4560038"/>
            <a:ext cx="2444984" cy="411660"/>
            <a:chOff x="2348177" y="11277"/>
            <a:chExt cx="1029151" cy="411660"/>
          </a:xfrm>
        </p:grpSpPr>
        <p:sp>
          <p:nvSpPr>
            <p:cNvPr id="65" name="Rectangle 64"/>
            <p:cNvSpPr/>
            <p:nvPr/>
          </p:nvSpPr>
          <p:spPr>
            <a:xfrm>
              <a:off x="2348177" y="11277"/>
              <a:ext cx="1029151" cy="411660"/>
            </a:xfrm>
            <a:prstGeom prst="rect">
              <a:avLst/>
            </a:prstGeom>
            <a:solidFill>
              <a:srgbClr val="002060"/>
            </a:solidFill>
            <a:ln w="12700" cap="flat" cmpd="sng" algn="ctr">
              <a:solidFill>
                <a:srgbClr val="5B9BD5">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66" name="Rectangle 65"/>
            <p:cNvSpPr/>
            <p:nvPr/>
          </p:nvSpPr>
          <p:spPr>
            <a:xfrm>
              <a:off x="2348177" y="11277"/>
              <a:ext cx="1029151" cy="4116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8232" tIns="44704" rIns="78232" bIns="44704" numCol="1" spcCol="1270" anchor="ctr" anchorCtr="0">
              <a:noAutofit/>
            </a:bodyPr>
            <a:lstStyle/>
            <a:p>
              <a:pPr lvl="0" algn="ctr" defTabSz="466725">
                <a:lnSpc>
                  <a:spcPct val="90000"/>
                </a:lnSpc>
                <a:spcBef>
                  <a:spcPct val="0"/>
                </a:spcBef>
                <a:spcAft>
                  <a:spcPct val="35000"/>
                </a:spcAft>
              </a:pPr>
              <a:r>
                <a:rPr lang="id-ID" sz="1600" kern="1200" dirty="0">
                  <a:solidFill>
                    <a:sysClr val="window" lastClr="FFFFFF"/>
                  </a:solidFill>
                  <a:latin typeface="Calibri" panose="020F0502020204030204"/>
                  <a:ea typeface="+mn-ea"/>
                  <a:cs typeface="+mn-cs"/>
                </a:rPr>
                <a:t>ITJEN/APIP Kemenkeu</a:t>
              </a:r>
            </a:p>
          </p:txBody>
        </p:sp>
      </p:grpSp>
      <p:grpSp>
        <p:nvGrpSpPr>
          <p:cNvPr id="56" name="Group 55"/>
          <p:cNvGrpSpPr/>
          <p:nvPr/>
        </p:nvGrpSpPr>
        <p:grpSpPr>
          <a:xfrm>
            <a:off x="5972103" y="4971699"/>
            <a:ext cx="2444984" cy="1449360"/>
            <a:chOff x="2348177" y="422938"/>
            <a:chExt cx="1029151" cy="1449360"/>
          </a:xfrm>
        </p:grpSpPr>
        <p:sp>
          <p:nvSpPr>
            <p:cNvPr id="63" name="Rectangle 62"/>
            <p:cNvSpPr/>
            <p:nvPr/>
          </p:nvSpPr>
          <p:spPr>
            <a:xfrm>
              <a:off x="2348177" y="422938"/>
              <a:ext cx="1029151" cy="1449360"/>
            </a:xfrm>
            <a:prstGeom prst="rect">
              <a:avLst/>
            </a:prstGeom>
            <a:solidFill>
              <a:schemeClr val="accent5">
                <a:lumMod val="60000"/>
                <a:lumOff val="40000"/>
                <a:alpha val="90000"/>
              </a:schemeClr>
            </a:solidFill>
            <a:ln w="12700" cap="flat" cmpd="sng" algn="ctr">
              <a:solidFill>
                <a:srgbClr val="5B9BD5">
                  <a:alpha val="90000"/>
                  <a:tint val="40000"/>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64" name="Rectangle 63"/>
            <p:cNvSpPr/>
            <p:nvPr/>
          </p:nvSpPr>
          <p:spPr>
            <a:xfrm>
              <a:off x="2348177" y="422938"/>
              <a:ext cx="1029151" cy="144936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id-ID" kern="1200" dirty="0">
                  <a:solidFill>
                    <a:sysClr val="windowText" lastClr="000000">
                      <a:hueOff val="0"/>
                      <a:satOff val="0"/>
                      <a:lumOff val="0"/>
                      <a:alphaOff val="0"/>
                    </a:sysClr>
                  </a:solidFill>
                  <a:latin typeface="Calibri" panose="020F0502020204030204"/>
                  <a:ea typeface="+mn-ea"/>
                  <a:cs typeface="+mn-cs"/>
                </a:rPr>
                <a:t>Reviu RKA K/L</a:t>
              </a:r>
            </a:p>
            <a:p>
              <a:pPr marL="114300" lvl="1" indent="-114300" algn="l" defTabSz="533400">
                <a:lnSpc>
                  <a:spcPct val="90000"/>
                </a:lnSpc>
                <a:spcBef>
                  <a:spcPct val="0"/>
                </a:spcBef>
                <a:spcAft>
                  <a:spcPct val="15000"/>
                </a:spcAft>
                <a:buChar char="••"/>
              </a:pPr>
              <a:r>
                <a:rPr lang="id-ID" kern="1200">
                  <a:solidFill>
                    <a:sysClr val="windowText" lastClr="000000">
                      <a:hueOff val="0"/>
                      <a:satOff val="0"/>
                      <a:lumOff val="0"/>
                      <a:alphaOff val="0"/>
                    </a:sysClr>
                  </a:solidFill>
                  <a:latin typeface="Calibri" panose="020F0502020204030204"/>
                  <a:ea typeface="+mn-ea"/>
                  <a:cs typeface="+mn-cs"/>
                </a:rPr>
                <a:t>Catatan Hasil Reviu</a:t>
              </a:r>
            </a:p>
          </p:txBody>
        </p:sp>
      </p:grpSp>
      <p:grpSp>
        <p:nvGrpSpPr>
          <p:cNvPr id="57" name="Group 56"/>
          <p:cNvGrpSpPr/>
          <p:nvPr/>
        </p:nvGrpSpPr>
        <p:grpSpPr>
          <a:xfrm>
            <a:off x="8701987" y="4560036"/>
            <a:ext cx="2444984" cy="411660"/>
            <a:chOff x="3521409" y="11277"/>
            <a:chExt cx="1029151" cy="411660"/>
          </a:xfrm>
        </p:grpSpPr>
        <p:sp>
          <p:nvSpPr>
            <p:cNvPr id="61" name="Rectangle 60"/>
            <p:cNvSpPr/>
            <p:nvPr/>
          </p:nvSpPr>
          <p:spPr>
            <a:xfrm>
              <a:off x="3521409" y="11277"/>
              <a:ext cx="1029151" cy="411660"/>
            </a:xfrm>
            <a:prstGeom prst="rect">
              <a:avLst/>
            </a:prstGeom>
            <a:solidFill>
              <a:srgbClr val="002060"/>
            </a:solidFill>
            <a:ln w="12700" cap="flat" cmpd="sng" algn="ctr">
              <a:solidFill>
                <a:srgbClr val="5B9BD5">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62" name="Rectangle 61"/>
            <p:cNvSpPr/>
            <p:nvPr/>
          </p:nvSpPr>
          <p:spPr>
            <a:xfrm>
              <a:off x="3521409" y="11277"/>
              <a:ext cx="1029151" cy="4116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8232" tIns="44704" rIns="78232" bIns="44704" numCol="1" spcCol="1270" anchor="ctr" anchorCtr="0">
              <a:noAutofit/>
            </a:bodyPr>
            <a:lstStyle/>
            <a:p>
              <a:pPr lvl="0" algn="ctr" defTabSz="466725">
                <a:lnSpc>
                  <a:spcPct val="90000"/>
                </a:lnSpc>
                <a:spcBef>
                  <a:spcPct val="0"/>
                </a:spcBef>
                <a:spcAft>
                  <a:spcPct val="35000"/>
                </a:spcAft>
              </a:pPr>
              <a:r>
                <a:rPr lang="id-ID" kern="1200" dirty="0">
                  <a:solidFill>
                    <a:sysClr val="window" lastClr="FFFFFF"/>
                  </a:solidFill>
                  <a:latin typeface="Calibri" panose="020F0502020204030204"/>
                  <a:ea typeface="+mn-ea"/>
                  <a:cs typeface="+mn-cs"/>
                </a:rPr>
                <a:t>DJA </a:t>
              </a:r>
              <a:r>
                <a:rPr lang="id-ID" kern="1200" dirty="0" smtClean="0">
                  <a:solidFill>
                    <a:sysClr val="window" lastClr="FFFFFF"/>
                  </a:solidFill>
                  <a:latin typeface="Calibri" panose="020F0502020204030204"/>
                  <a:ea typeface="+mn-ea"/>
                  <a:cs typeface="+mn-cs"/>
                </a:rPr>
                <a:t>Kemenkeu</a:t>
              </a:r>
              <a:endParaRPr lang="id-ID" kern="1200" dirty="0">
                <a:solidFill>
                  <a:sysClr val="window" lastClr="FFFFFF"/>
                </a:solidFill>
                <a:latin typeface="Calibri" panose="020F0502020204030204"/>
                <a:ea typeface="+mn-ea"/>
                <a:cs typeface="+mn-cs"/>
              </a:endParaRPr>
            </a:p>
          </p:txBody>
        </p:sp>
      </p:grpSp>
      <p:grpSp>
        <p:nvGrpSpPr>
          <p:cNvPr id="58" name="Group 57"/>
          <p:cNvGrpSpPr/>
          <p:nvPr/>
        </p:nvGrpSpPr>
        <p:grpSpPr>
          <a:xfrm>
            <a:off x="8701987" y="4971697"/>
            <a:ext cx="2444984" cy="1449360"/>
            <a:chOff x="3521409" y="422938"/>
            <a:chExt cx="1029151" cy="1449360"/>
          </a:xfrm>
        </p:grpSpPr>
        <p:sp>
          <p:nvSpPr>
            <p:cNvPr id="59" name="Rectangle 58"/>
            <p:cNvSpPr/>
            <p:nvPr/>
          </p:nvSpPr>
          <p:spPr>
            <a:xfrm>
              <a:off x="3521409" y="422938"/>
              <a:ext cx="1029151" cy="1449360"/>
            </a:xfrm>
            <a:prstGeom prst="rect">
              <a:avLst/>
            </a:prstGeom>
            <a:solidFill>
              <a:schemeClr val="accent5">
                <a:lumMod val="60000"/>
                <a:lumOff val="40000"/>
                <a:alpha val="90000"/>
              </a:schemeClr>
            </a:solidFill>
            <a:ln w="12700" cap="flat" cmpd="sng" algn="ctr">
              <a:solidFill>
                <a:srgbClr val="5B9BD5">
                  <a:alpha val="90000"/>
                  <a:tint val="40000"/>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60" name="Rectangle 59"/>
            <p:cNvSpPr/>
            <p:nvPr/>
          </p:nvSpPr>
          <p:spPr>
            <a:xfrm>
              <a:off x="3521409" y="422938"/>
              <a:ext cx="1029151" cy="144936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id-ID" sz="1600" kern="1200" dirty="0">
                  <a:solidFill>
                    <a:sysClr val="windowText" lastClr="000000">
                      <a:hueOff val="0"/>
                      <a:satOff val="0"/>
                      <a:lumOff val="0"/>
                      <a:alphaOff val="0"/>
                    </a:sysClr>
                  </a:solidFill>
                  <a:latin typeface="Calibri" panose="020F0502020204030204"/>
                  <a:ea typeface="+mn-ea"/>
                  <a:cs typeface="+mn-cs"/>
                </a:rPr>
                <a:t>Pembahasan Usulan dari DJPK</a:t>
              </a:r>
            </a:p>
            <a:p>
              <a:pPr marL="57150" lvl="1" indent="-57150" algn="l" defTabSz="488950">
                <a:lnSpc>
                  <a:spcPct val="90000"/>
                </a:lnSpc>
                <a:spcBef>
                  <a:spcPct val="0"/>
                </a:spcBef>
                <a:spcAft>
                  <a:spcPct val="15000"/>
                </a:spcAft>
                <a:buChar char="••"/>
              </a:pPr>
              <a:r>
                <a:rPr lang="id-ID" sz="1600" kern="1200" dirty="0">
                  <a:solidFill>
                    <a:sysClr val="windowText" lastClr="000000">
                      <a:hueOff val="0"/>
                      <a:satOff val="0"/>
                      <a:lumOff val="0"/>
                      <a:alphaOff val="0"/>
                    </a:sysClr>
                  </a:solidFill>
                  <a:latin typeface="Calibri" panose="020F0502020204030204"/>
                  <a:ea typeface="+mn-ea"/>
                  <a:cs typeface="+mn-cs"/>
                </a:rPr>
                <a:t>Penetapan DIPA</a:t>
              </a:r>
            </a:p>
          </p:txBody>
        </p:sp>
      </p:grpSp>
    </p:spTree>
    <p:extLst>
      <p:ext uri="{BB962C8B-B14F-4D97-AF65-F5344CB8AC3E}">
        <p14:creationId xmlns:p14="http://schemas.microsoft.com/office/powerpoint/2010/main" val="4202052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89713"/>
            <a:ext cx="10515600" cy="1325563"/>
          </a:xfrm>
        </p:spPr>
        <p:txBody>
          <a:bodyPr/>
          <a:lstStyle/>
          <a:p>
            <a:pPr algn="ctr"/>
            <a:r>
              <a:rPr lang="en-US" dirty="0" err="1"/>
              <a:t>Penganggaran</a:t>
            </a:r>
            <a:r>
              <a:rPr lang="en-US" dirty="0"/>
              <a:t> &amp; </a:t>
            </a:r>
            <a:r>
              <a:rPr lang="en-US" dirty="0" err="1"/>
              <a:t>Pengalokasian</a:t>
            </a:r>
            <a:r>
              <a:rPr lang="en-US" dirty="0"/>
              <a:t> </a:t>
            </a:r>
            <a:br>
              <a:rPr lang="en-US" dirty="0"/>
            </a:br>
            <a:r>
              <a:rPr lang="en-US" u="sng" dirty="0" err="1"/>
              <a:t>Hibah</a:t>
            </a:r>
            <a:endParaRPr lang="en-US" u="sng" dirty="0"/>
          </a:p>
        </p:txBody>
      </p:sp>
      <p:sp>
        <p:nvSpPr>
          <p:cNvPr id="3" name="Round Same Side Corner Rectangle 2"/>
          <p:cNvSpPr/>
          <p:nvPr/>
        </p:nvSpPr>
        <p:spPr>
          <a:xfrm rot="5400000">
            <a:off x="8570257" y="7051"/>
            <a:ext cx="391003" cy="3227724"/>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Same Side Corner Rectangle 3"/>
          <p:cNvSpPr/>
          <p:nvPr/>
        </p:nvSpPr>
        <p:spPr>
          <a:xfrm rot="16200000" flipH="1">
            <a:off x="3263863" y="6778"/>
            <a:ext cx="391003" cy="3227724"/>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5684024" y="4709500"/>
            <a:ext cx="914400" cy="1419895"/>
            <a:chOff x="5594790" y="3319529"/>
            <a:chExt cx="914400" cy="1419895"/>
          </a:xfrm>
          <a:solidFill>
            <a:schemeClr val="accent6"/>
          </a:solidFill>
        </p:grpSpPr>
        <p:cxnSp>
          <p:nvCxnSpPr>
            <p:cNvPr id="8" name="Straight Arrow Connector 7"/>
            <p:cNvCxnSpPr/>
            <p:nvPr/>
          </p:nvCxnSpPr>
          <p:spPr>
            <a:xfrm>
              <a:off x="6056282" y="4134117"/>
              <a:ext cx="0" cy="605307"/>
            </a:xfrm>
            <a:prstGeom prst="straightConnector1">
              <a:avLst/>
            </a:prstGeom>
            <a:grpFill/>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7"/>
            <p:cNvSpPr/>
            <p:nvPr/>
          </p:nvSpPr>
          <p:spPr>
            <a:xfrm>
              <a:off x="5594790" y="3319529"/>
              <a:ext cx="914400" cy="914400"/>
            </a:xfrm>
            <a:prstGeom prst="roundRect">
              <a:avLst/>
            </a:prstGeom>
            <a:grpFill/>
            <a:ln w="57150">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0" name="Group 9"/>
          <p:cNvGrpSpPr/>
          <p:nvPr/>
        </p:nvGrpSpPr>
        <p:grpSpPr>
          <a:xfrm>
            <a:off x="7080602" y="2750701"/>
            <a:ext cx="914400" cy="1481071"/>
            <a:chOff x="6991368" y="2752858"/>
            <a:chExt cx="914400" cy="1481071"/>
          </a:xfrm>
          <a:solidFill>
            <a:schemeClr val="accent2"/>
          </a:solidFill>
        </p:grpSpPr>
        <p:cxnSp>
          <p:nvCxnSpPr>
            <p:cNvPr id="11" name="Straight Arrow Connector 10"/>
            <p:cNvCxnSpPr/>
            <p:nvPr/>
          </p:nvCxnSpPr>
          <p:spPr>
            <a:xfrm flipV="1">
              <a:off x="7442126" y="2752858"/>
              <a:ext cx="0" cy="566671"/>
            </a:xfrm>
            <a:prstGeom prst="straightConnector1">
              <a:avLst/>
            </a:prstGeom>
            <a:grpFill/>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8"/>
            <p:cNvSpPr/>
            <p:nvPr/>
          </p:nvSpPr>
          <p:spPr>
            <a:xfrm>
              <a:off x="6991368" y="3319529"/>
              <a:ext cx="914400" cy="914400"/>
            </a:xfrm>
            <a:prstGeom prst="roundRect">
              <a:avLst/>
            </a:prstGeom>
            <a:grpFill/>
            <a:ln w="57150">
              <a:solidFill>
                <a:schemeClr val="accent2"/>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5" name="Rounded Rectangle 9"/>
          <p:cNvSpPr/>
          <p:nvPr/>
        </p:nvSpPr>
        <p:spPr>
          <a:xfrm>
            <a:off x="8477180" y="4709500"/>
            <a:ext cx="914400" cy="914400"/>
          </a:xfrm>
          <a:prstGeom prst="roundRect">
            <a:avLst/>
          </a:prstGeom>
          <a:solidFill>
            <a:schemeClr val="accent4"/>
          </a:solidFill>
          <a:ln w="57150">
            <a:solidFill>
              <a:schemeClr val="accent4"/>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p:cNvGrpSpPr/>
          <p:nvPr/>
        </p:nvGrpSpPr>
        <p:grpSpPr>
          <a:xfrm>
            <a:off x="4287446" y="2750701"/>
            <a:ext cx="914400" cy="1481071"/>
            <a:chOff x="4198212" y="2752858"/>
            <a:chExt cx="914400" cy="1481071"/>
          </a:xfrm>
          <a:solidFill>
            <a:schemeClr val="accent5"/>
          </a:solidFill>
        </p:grpSpPr>
        <p:cxnSp>
          <p:nvCxnSpPr>
            <p:cNvPr id="17" name="Straight Arrow Connector 16"/>
            <p:cNvCxnSpPr/>
            <p:nvPr/>
          </p:nvCxnSpPr>
          <p:spPr>
            <a:xfrm flipV="1">
              <a:off x="4661850" y="2752858"/>
              <a:ext cx="0" cy="566671"/>
            </a:xfrm>
            <a:prstGeom prst="straightConnector1">
              <a:avLst/>
            </a:prstGeom>
            <a:grpFill/>
            <a:ln w="285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8" name="Rounded Rectangle 6"/>
            <p:cNvSpPr/>
            <p:nvPr/>
          </p:nvSpPr>
          <p:spPr>
            <a:xfrm>
              <a:off x="4198212" y="3319529"/>
              <a:ext cx="914400" cy="914400"/>
            </a:xfrm>
            <a:prstGeom prst="roundRect">
              <a:avLst/>
            </a:prstGeom>
            <a:grpFill/>
            <a:ln w="57150">
              <a:solidFill>
                <a:schemeClr val="accent5"/>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1" name="Rounded Rectangle 5"/>
          <p:cNvSpPr/>
          <p:nvPr/>
        </p:nvSpPr>
        <p:spPr>
          <a:xfrm>
            <a:off x="2890868" y="4709500"/>
            <a:ext cx="914400" cy="914400"/>
          </a:xfrm>
          <a:prstGeom prst="roundRect">
            <a:avLst/>
          </a:prstGeom>
          <a:solidFill>
            <a:schemeClr val="accent4"/>
          </a:solidFill>
          <a:ln w="57150">
            <a:solidFill>
              <a:schemeClr val="accent4"/>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2" name="Group 21"/>
          <p:cNvGrpSpPr/>
          <p:nvPr/>
        </p:nvGrpSpPr>
        <p:grpSpPr>
          <a:xfrm>
            <a:off x="9873756" y="2750701"/>
            <a:ext cx="914400" cy="1481071"/>
            <a:chOff x="9784522" y="2752858"/>
            <a:chExt cx="914400" cy="1481071"/>
          </a:xfrm>
          <a:solidFill>
            <a:schemeClr val="accent6"/>
          </a:solidFill>
        </p:grpSpPr>
        <p:cxnSp>
          <p:nvCxnSpPr>
            <p:cNvPr id="23" name="Straight Arrow Connector 22"/>
            <p:cNvCxnSpPr/>
            <p:nvPr/>
          </p:nvCxnSpPr>
          <p:spPr>
            <a:xfrm flipV="1">
              <a:off x="10235280" y="2752858"/>
              <a:ext cx="0" cy="566671"/>
            </a:xfrm>
            <a:prstGeom prst="straightConnector1">
              <a:avLst/>
            </a:prstGeom>
            <a:grpFill/>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10"/>
            <p:cNvSpPr/>
            <p:nvPr/>
          </p:nvSpPr>
          <p:spPr>
            <a:xfrm>
              <a:off x="9784522" y="3319529"/>
              <a:ext cx="914400" cy="914400"/>
            </a:xfrm>
            <a:prstGeom prst="roundRect">
              <a:avLst/>
            </a:prstGeom>
            <a:grpFill/>
            <a:ln w="57150">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5" name="Group 24"/>
          <p:cNvGrpSpPr/>
          <p:nvPr/>
        </p:nvGrpSpPr>
        <p:grpSpPr>
          <a:xfrm>
            <a:off x="1494290" y="2750701"/>
            <a:ext cx="914400" cy="1481071"/>
            <a:chOff x="1405056" y="2752858"/>
            <a:chExt cx="914400" cy="1481071"/>
          </a:xfrm>
          <a:solidFill>
            <a:schemeClr val="accent2"/>
          </a:solidFill>
        </p:grpSpPr>
        <p:cxnSp>
          <p:nvCxnSpPr>
            <p:cNvPr id="26" name="Straight Arrow Connector 25"/>
            <p:cNvCxnSpPr/>
            <p:nvPr/>
          </p:nvCxnSpPr>
          <p:spPr>
            <a:xfrm flipV="1">
              <a:off x="1868695" y="2752858"/>
              <a:ext cx="0" cy="566671"/>
            </a:xfrm>
            <a:prstGeom prst="straightConnector1">
              <a:avLst/>
            </a:prstGeom>
            <a:grpFill/>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7" name="Rounded Rectangle 3"/>
            <p:cNvSpPr/>
            <p:nvPr/>
          </p:nvSpPr>
          <p:spPr>
            <a:xfrm>
              <a:off x="1405056" y="3319529"/>
              <a:ext cx="914400" cy="914400"/>
            </a:xfrm>
            <a:prstGeom prst="roundRect">
              <a:avLst/>
            </a:prstGeom>
            <a:grpFill/>
            <a:ln w="57150">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8" name="Rectangle 27"/>
          <p:cNvSpPr/>
          <p:nvPr/>
        </p:nvSpPr>
        <p:spPr>
          <a:xfrm>
            <a:off x="1957929" y="4443489"/>
            <a:ext cx="8366586" cy="45719"/>
          </a:xfrm>
          <a:prstGeom prst="rect">
            <a:avLst/>
          </a:prstGeom>
          <a:solidFill>
            <a:srgbClr val="D1DBBD"/>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620828" y="3496680"/>
            <a:ext cx="659796" cy="553998"/>
          </a:xfrm>
          <a:prstGeom prst="rect">
            <a:avLst/>
          </a:prstGeom>
          <a:noFill/>
        </p:spPr>
        <p:txBody>
          <a:bodyPr wrap="none" rtlCol="0">
            <a:spAutoFit/>
          </a:bodyPr>
          <a:lstStyle/>
          <a:p>
            <a:pPr algn="ctr"/>
            <a:r>
              <a:rPr lang="en-US" sz="3000" dirty="0">
                <a:solidFill>
                  <a:schemeClr val="bg1"/>
                </a:solidFill>
              </a:rPr>
              <a:t>01</a:t>
            </a:r>
          </a:p>
        </p:txBody>
      </p:sp>
      <p:sp>
        <p:nvSpPr>
          <p:cNvPr id="30" name="TextBox 29"/>
          <p:cNvSpPr txBox="1"/>
          <p:nvPr/>
        </p:nvSpPr>
        <p:spPr>
          <a:xfrm>
            <a:off x="3013708" y="4888697"/>
            <a:ext cx="681597" cy="553998"/>
          </a:xfrm>
          <a:prstGeom prst="rect">
            <a:avLst/>
          </a:prstGeom>
          <a:noFill/>
        </p:spPr>
        <p:txBody>
          <a:bodyPr wrap="none" rtlCol="0">
            <a:spAutoFit/>
          </a:bodyPr>
          <a:lstStyle/>
          <a:p>
            <a:pPr algn="ctr"/>
            <a:r>
              <a:rPr lang="en-US" sz="3000" dirty="0">
                <a:solidFill>
                  <a:schemeClr val="bg1"/>
                </a:solidFill>
              </a:rPr>
              <a:t>02</a:t>
            </a:r>
          </a:p>
        </p:txBody>
      </p:sp>
      <p:sp>
        <p:nvSpPr>
          <p:cNvPr id="31" name="TextBox 30"/>
          <p:cNvSpPr txBox="1"/>
          <p:nvPr/>
        </p:nvSpPr>
        <p:spPr>
          <a:xfrm>
            <a:off x="4403847" y="3515595"/>
            <a:ext cx="681597" cy="553998"/>
          </a:xfrm>
          <a:prstGeom prst="rect">
            <a:avLst/>
          </a:prstGeom>
          <a:noFill/>
        </p:spPr>
        <p:txBody>
          <a:bodyPr wrap="none" rtlCol="0">
            <a:spAutoFit/>
          </a:bodyPr>
          <a:lstStyle/>
          <a:p>
            <a:pPr algn="ctr"/>
            <a:r>
              <a:rPr lang="en-US" sz="3000" dirty="0">
                <a:solidFill>
                  <a:schemeClr val="bg1"/>
                </a:solidFill>
              </a:rPr>
              <a:t>03</a:t>
            </a:r>
          </a:p>
        </p:txBody>
      </p:sp>
      <p:sp>
        <p:nvSpPr>
          <p:cNvPr id="32" name="TextBox 31"/>
          <p:cNvSpPr txBox="1"/>
          <p:nvPr/>
        </p:nvSpPr>
        <p:spPr>
          <a:xfrm>
            <a:off x="5802668" y="4888697"/>
            <a:ext cx="677108" cy="553998"/>
          </a:xfrm>
          <a:prstGeom prst="rect">
            <a:avLst/>
          </a:prstGeom>
          <a:noFill/>
        </p:spPr>
        <p:txBody>
          <a:bodyPr wrap="none" rtlCol="0">
            <a:spAutoFit/>
          </a:bodyPr>
          <a:lstStyle/>
          <a:p>
            <a:pPr algn="ctr"/>
            <a:r>
              <a:rPr lang="en-US" sz="3000" dirty="0">
                <a:solidFill>
                  <a:schemeClr val="bg1"/>
                </a:solidFill>
              </a:rPr>
              <a:t>04</a:t>
            </a:r>
          </a:p>
        </p:txBody>
      </p:sp>
      <p:sp>
        <p:nvSpPr>
          <p:cNvPr id="33" name="TextBox 32"/>
          <p:cNvSpPr txBox="1"/>
          <p:nvPr/>
        </p:nvSpPr>
        <p:spPr>
          <a:xfrm>
            <a:off x="7197003" y="3496680"/>
            <a:ext cx="681597" cy="553998"/>
          </a:xfrm>
          <a:prstGeom prst="rect">
            <a:avLst/>
          </a:prstGeom>
          <a:noFill/>
        </p:spPr>
        <p:txBody>
          <a:bodyPr wrap="none" rtlCol="0">
            <a:spAutoFit/>
          </a:bodyPr>
          <a:lstStyle/>
          <a:p>
            <a:pPr algn="ctr"/>
            <a:r>
              <a:rPr lang="en-US" sz="3000" dirty="0">
                <a:solidFill>
                  <a:schemeClr val="bg1"/>
                </a:solidFill>
              </a:rPr>
              <a:t>05</a:t>
            </a:r>
          </a:p>
        </p:txBody>
      </p:sp>
      <p:sp>
        <p:nvSpPr>
          <p:cNvPr id="34" name="TextBox 33"/>
          <p:cNvSpPr txBox="1"/>
          <p:nvPr/>
        </p:nvSpPr>
        <p:spPr>
          <a:xfrm>
            <a:off x="8587922" y="4859944"/>
            <a:ext cx="681597" cy="553998"/>
          </a:xfrm>
          <a:prstGeom prst="rect">
            <a:avLst/>
          </a:prstGeom>
          <a:noFill/>
        </p:spPr>
        <p:txBody>
          <a:bodyPr wrap="none" rtlCol="0">
            <a:spAutoFit/>
          </a:bodyPr>
          <a:lstStyle/>
          <a:p>
            <a:pPr algn="ctr"/>
            <a:r>
              <a:rPr lang="en-US" sz="3000" dirty="0">
                <a:solidFill>
                  <a:schemeClr val="bg1"/>
                </a:solidFill>
              </a:rPr>
              <a:t>06</a:t>
            </a:r>
          </a:p>
        </p:txBody>
      </p:sp>
      <p:sp>
        <p:nvSpPr>
          <p:cNvPr id="35" name="TextBox 34"/>
          <p:cNvSpPr txBox="1"/>
          <p:nvPr/>
        </p:nvSpPr>
        <p:spPr>
          <a:xfrm>
            <a:off x="10000577" y="3496680"/>
            <a:ext cx="660758" cy="553998"/>
          </a:xfrm>
          <a:prstGeom prst="rect">
            <a:avLst/>
          </a:prstGeom>
          <a:noFill/>
        </p:spPr>
        <p:txBody>
          <a:bodyPr wrap="none" rtlCol="0">
            <a:spAutoFit/>
          </a:bodyPr>
          <a:lstStyle/>
          <a:p>
            <a:pPr algn="ctr"/>
            <a:r>
              <a:rPr lang="en-US" sz="3000" dirty="0">
                <a:solidFill>
                  <a:schemeClr val="bg1"/>
                </a:solidFill>
              </a:rPr>
              <a:t>07</a:t>
            </a:r>
          </a:p>
        </p:txBody>
      </p:sp>
      <p:sp>
        <p:nvSpPr>
          <p:cNvPr id="36" name="Oval 35"/>
          <p:cNvSpPr/>
          <p:nvPr/>
        </p:nvSpPr>
        <p:spPr>
          <a:xfrm>
            <a:off x="10212268" y="4340433"/>
            <a:ext cx="224492" cy="224492"/>
          </a:xfrm>
          <a:prstGeom prst="ellips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8822134" y="4354102"/>
            <a:ext cx="224492" cy="224492"/>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7425556" y="4354400"/>
            <a:ext cx="224492" cy="224492"/>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6072988" y="4354102"/>
            <a:ext cx="224492" cy="224492"/>
          </a:xfrm>
          <a:prstGeom prst="ellips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4638838" y="4354102"/>
            <a:ext cx="224492" cy="22449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245479" y="4340433"/>
            <a:ext cx="224492" cy="224492"/>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838480" y="4354102"/>
            <a:ext cx="224492" cy="224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778483" y="2197093"/>
            <a:ext cx="2344489" cy="646331"/>
          </a:xfrm>
          <a:prstGeom prst="rect">
            <a:avLst/>
          </a:prstGeom>
          <a:noFill/>
        </p:spPr>
        <p:txBody>
          <a:bodyPr wrap="none" rtlCol="0">
            <a:spAutoFit/>
          </a:bodyPr>
          <a:lstStyle/>
          <a:p>
            <a:pPr algn="ctr"/>
            <a:r>
              <a:rPr lang="en-US" dirty="0" err="1">
                <a:solidFill>
                  <a:srgbClr val="193441"/>
                </a:solidFill>
                <a:latin typeface="Gill Sans MT" panose="020B0502020104020203" pitchFamily="34" charset="0"/>
              </a:rPr>
              <a:t>Penyusunan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Indikasi</a:t>
            </a:r>
            <a:endParaRPr lang="en-US" dirty="0">
              <a:solidFill>
                <a:srgbClr val="193441"/>
              </a:solidFill>
              <a:latin typeface="Gill Sans MT" panose="020B0502020104020203" pitchFamily="34" charset="0"/>
            </a:endParaRPr>
          </a:p>
          <a:p>
            <a:pPr algn="ctr"/>
            <a:r>
              <a:rPr lang="en-US" dirty="0" err="1">
                <a:solidFill>
                  <a:srgbClr val="193441"/>
                </a:solidFill>
                <a:latin typeface="Gill Sans MT" panose="020B0502020104020203" pitchFamily="34" charset="0"/>
              </a:rPr>
              <a:t>Kebutuhan</a:t>
            </a:r>
            <a:r>
              <a:rPr lang="en-US" dirty="0">
                <a:solidFill>
                  <a:srgbClr val="193441"/>
                </a:solidFill>
                <a:latin typeface="Gill Sans MT" panose="020B0502020104020203" pitchFamily="34" charset="0"/>
              </a:rPr>
              <a:t> Dana </a:t>
            </a:r>
            <a:r>
              <a:rPr lang="en-US" dirty="0" err="1">
                <a:solidFill>
                  <a:srgbClr val="193441"/>
                </a:solidFill>
                <a:latin typeface="Gill Sans MT" panose="020B0502020104020203" pitchFamily="34" charset="0"/>
              </a:rPr>
              <a:t>Hibah</a:t>
            </a:r>
            <a:endParaRPr lang="en-US" dirty="0">
              <a:solidFill>
                <a:srgbClr val="193441"/>
              </a:solidFill>
              <a:latin typeface="Gill Sans MT" panose="020B0502020104020203" pitchFamily="34" charset="0"/>
            </a:endParaRPr>
          </a:p>
        </p:txBody>
      </p:sp>
      <p:sp>
        <p:nvSpPr>
          <p:cNvPr id="44" name="TextBox 43"/>
          <p:cNvSpPr txBox="1"/>
          <p:nvPr/>
        </p:nvSpPr>
        <p:spPr>
          <a:xfrm>
            <a:off x="1429907" y="6093244"/>
            <a:ext cx="2068836" cy="369332"/>
          </a:xfrm>
          <a:prstGeom prst="rect">
            <a:avLst/>
          </a:prstGeom>
          <a:noFill/>
        </p:spPr>
        <p:txBody>
          <a:bodyPr wrap="none" rtlCol="0">
            <a:spAutoFit/>
          </a:bodyPr>
          <a:lstStyle/>
          <a:p>
            <a:pPr algn="ctr"/>
            <a:r>
              <a:rPr lang="en-US" dirty="0" err="1">
                <a:solidFill>
                  <a:srgbClr val="193441"/>
                </a:solidFill>
                <a:latin typeface="Gill Sans MT" panose="020B0502020104020203" pitchFamily="34" charset="0"/>
              </a:rPr>
              <a:t>Pengalokasian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Hibah</a:t>
            </a:r>
            <a:endParaRPr lang="en-US" dirty="0">
              <a:solidFill>
                <a:srgbClr val="193441"/>
              </a:solidFill>
              <a:latin typeface="Gill Sans MT" panose="020B0502020104020203" pitchFamily="34" charset="0"/>
            </a:endParaRPr>
          </a:p>
        </p:txBody>
      </p:sp>
      <p:sp>
        <p:nvSpPr>
          <p:cNvPr id="45" name="TextBox 44"/>
          <p:cNvSpPr txBox="1"/>
          <p:nvPr/>
        </p:nvSpPr>
        <p:spPr>
          <a:xfrm>
            <a:off x="4154561" y="2337015"/>
            <a:ext cx="1212191" cy="369332"/>
          </a:xfrm>
          <a:prstGeom prst="rect">
            <a:avLst/>
          </a:prstGeom>
          <a:noFill/>
        </p:spPr>
        <p:txBody>
          <a:bodyPr wrap="none" rtlCol="0">
            <a:spAutoFit/>
          </a:bodyPr>
          <a:lstStyle/>
          <a:p>
            <a:pPr algn="ctr"/>
            <a:r>
              <a:rPr lang="en-US" dirty="0">
                <a:solidFill>
                  <a:srgbClr val="193441"/>
                </a:solidFill>
                <a:latin typeface="Gill Sans MT" panose="020B0502020104020203" pitchFamily="34" charset="0"/>
              </a:rPr>
              <a:t>SPPH/</a:t>
            </a:r>
            <a:r>
              <a:rPr lang="en-US" dirty="0" err="1">
                <a:solidFill>
                  <a:srgbClr val="193441"/>
                </a:solidFill>
                <a:latin typeface="Gill Sans MT" panose="020B0502020104020203" pitchFamily="34" charset="0"/>
              </a:rPr>
              <a:t>SPPh</a:t>
            </a:r>
            <a:endParaRPr lang="en-US" dirty="0">
              <a:solidFill>
                <a:srgbClr val="193441"/>
              </a:solidFill>
              <a:latin typeface="Gill Sans MT" panose="020B0502020104020203" pitchFamily="34" charset="0"/>
            </a:endParaRPr>
          </a:p>
        </p:txBody>
      </p:sp>
      <p:sp>
        <p:nvSpPr>
          <p:cNvPr id="46" name="TextBox 45"/>
          <p:cNvSpPr txBox="1"/>
          <p:nvPr/>
        </p:nvSpPr>
        <p:spPr>
          <a:xfrm>
            <a:off x="4602525" y="6110520"/>
            <a:ext cx="3165418" cy="646331"/>
          </a:xfrm>
          <a:prstGeom prst="rect">
            <a:avLst/>
          </a:prstGeom>
          <a:noFill/>
        </p:spPr>
        <p:txBody>
          <a:bodyPr wrap="none" rtlCol="0">
            <a:spAutoFit/>
          </a:bodyPr>
          <a:lstStyle/>
          <a:p>
            <a:pPr algn="ctr"/>
            <a:r>
              <a:rPr lang="en-US" dirty="0" err="1">
                <a:solidFill>
                  <a:srgbClr val="193441"/>
                </a:solidFill>
                <a:latin typeface="Gill Sans MT" panose="020B0502020104020203" pitchFamily="34" charset="0"/>
              </a:rPr>
              <a:t>Rencana</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Komprehensif</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dan</a:t>
            </a:r>
            <a:r>
              <a:rPr lang="en-US" dirty="0">
                <a:solidFill>
                  <a:srgbClr val="193441"/>
                </a:solidFill>
                <a:latin typeface="Gill Sans MT" panose="020B0502020104020203" pitchFamily="34" charset="0"/>
              </a:rPr>
              <a:t>/</a:t>
            </a:r>
            <a:r>
              <a:rPr lang="en-US" dirty="0" err="1">
                <a:solidFill>
                  <a:srgbClr val="193441"/>
                </a:solidFill>
                <a:latin typeface="Gill Sans MT" panose="020B0502020104020203" pitchFamily="34" charset="0"/>
              </a:rPr>
              <a:t>atau</a:t>
            </a:r>
            <a:endParaRPr lang="en-US" dirty="0">
              <a:solidFill>
                <a:srgbClr val="193441"/>
              </a:solidFill>
              <a:latin typeface="Gill Sans MT" panose="020B0502020104020203" pitchFamily="34" charset="0"/>
            </a:endParaRPr>
          </a:p>
          <a:p>
            <a:pPr algn="ctr"/>
            <a:r>
              <a:rPr lang="en-US" dirty="0" err="1">
                <a:solidFill>
                  <a:srgbClr val="193441"/>
                </a:solidFill>
                <a:latin typeface="Gill Sans MT" panose="020B0502020104020203" pitchFamily="34" charset="0"/>
              </a:rPr>
              <a:t>Rencana</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Tahunan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dan</a:t>
            </a:r>
            <a:r>
              <a:rPr lang="en-US" dirty="0">
                <a:solidFill>
                  <a:srgbClr val="193441"/>
                </a:solidFill>
                <a:latin typeface="Gill Sans MT" panose="020B0502020104020203" pitchFamily="34" charset="0"/>
              </a:rPr>
              <a:t>/</a:t>
            </a:r>
            <a:r>
              <a:rPr lang="en-US" dirty="0" err="1">
                <a:solidFill>
                  <a:srgbClr val="193441"/>
                </a:solidFill>
                <a:latin typeface="Gill Sans MT" panose="020B0502020104020203" pitchFamily="34" charset="0"/>
              </a:rPr>
              <a:t>atau</a:t>
            </a:r>
            <a:r>
              <a:rPr lang="en-US" dirty="0">
                <a:solidFill>
                  <a:srgbClr val="193441"/>
                </a:solidFill>
                <a:latin typeface="Gill Sans MT" panose="020B0502020104020203" pitchFamily="34" charset="0"/>
              </a:rPr>
              <a:t> RKA</a:t>
            </a:r>
          </a:p>
        </p:txBody>
      </p:sp>
      <p:sp>
        <p:nvSpPr>
          <p:cNvPr id="47" name="TextBox 46"/>
          <p:cNvSpPr txBox="1"/>
          <p:nvPr/>
        </p:nvSpPr>
        <p:spPr>
          <a:xfrm>
            <a:off x="6785833" y="2311399"/>
            <a:ext cx="1503938" cy="369332"/>
          </a:xfrm>
          <a:prstGeom prst="rect">
            <a:avLst/>
          </a:prstGeom>
          <a:noFill/>
        </p:spPr>
        <p:txBody>
          <a:bodyPr wrap="none" rtlCol="0">
            <a:spAutoFit/>
          </a:bodyPr>
          <a:lstStyle/>
          <a:p>
            <a:pPr algn="ctr"/>
            <a:r>
              <a:rPr lang="en-US" dirty="0">
                <a:solidFill>
                  <a:srgbClr val="193441"/>
                </a:solidFill>
                <a:latin typeface="Gill Sans MT" panose="020B0502020104020203" pitchFamily="34" charset="0"/>
              </a:rPr>
              <a:t>PHD dan PPH</a:t>
            </a:r>
          </a:p>
        </p:txBody>
      </p:sp>
      <p:sp>
        <p:nvSpPr>
          <p:cNvPr id="48" name="TextBox 47"/>
          <p:cNvSpPr txBox="1"/>
          <p:nvPr/>
        </p:nvSpPr>
        <p:spPr>
          <a:xfrm>
            <a:off x="9283248" y="6125175"/>
            <a:ext cx="1151277" cy="369332"/>
          </a:xfrm>
          <a:prstGeom prst="rect">
            <a:avLst/>
          </a:prstGeom>
          <a:noFill/>
        </p:spPr>
        <p:txBody>
          <a:bodyPr wrap="none" rtlCol="0">
            <a:spAutoFit/>
          </a:bodyPr>
          <a:lstStyle/>
          <a:p>
            <a:pPr algn="ctr"/>
            <a:r>
              <a:rPr lang="en-US" dirty="0">
                <a:solidFill>
                  <a:srgbClr val="193441"/>
                </a:solidFill>
                <a:latin typeface="Gill Sans MT" panose="020B0502020104020203" pitchFamily="34" charset="0"/>
              </a:rPr>
              <a:t>RDP BUN</a:t>
            </a:r>
          </a:p>
        </p:txBody>
      </p:sp>
      <p:sp>
        <p:nvSpPr>
          <p:cNvPr id="49" name="TextBox 48"/>
          <p:cNvSpPr txBox="1"/>
          <p:nvPr/>
        </p:nvSpPr>
        <p:spPr>
          <a:xfrm>
            <a:off x="9270860" y="2097842"/>
            <a:ext cx="2107308" cy="646331"/>
          </a:xfrm>
          <a:prstGeom prst="rect">
            <a:avLst/>
          </a:prstGeom>
          <a:noFill/>
        </p:spPr>
        <p:txBody>
          <a:bodyPr wrap="none" rtlCol="0">
            <a:spAutoFit/>
          </a:bodyPr>
          <a:lstStyle/>
          <a:p>
            <a:pPr algn="ctr"/>
            <a:r>
              <a:rPr lang="en-US" dirty="0" err="1">
                <a:solidFill>
                  <a:srgbClr val="193441"/>
                </a:solidFill>
                <a:latin typeface="Gill Sans MT" panose="020B0502020104020203" pitchFamily="34" charset="0"/>
              </a:rPr>
              <a:t>Penganggaran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Hibah</a:t>
            </a:r>
            <a:r>
              <a:rPr lang="en-US" dirty="0">
                <a:solidFill>
                  <a:srgbClr val="193441"/>
                </a:solidFill>
                <a:latin typeface="Gill Sans MT" panose="020B0502020104020203" pitchFamily="34" charset="0"/>
              </a:rPr>
              <a:t> </a:t>
            </a:r>
          </a:p>
          <a:p>
            <a:pPr algn="ctr"/>
            <a:r>
              <a:rPr lang="en-US" dirty="0" err="1">
                <a:solidFill>
                  <a:srgbClr val="193441"/>
                </a:solidFill>
                <a:latin typeface="Gill Sans MT" panose="020B0502020104020203" pitchFamily="34" charset="0"/>
              </a:rPr>
              <a:t>dalam</a:t>
            </a:r>
            <a:r>
              <a:rPr lang="en-US" dirty="0">
                <a:solidFill>
                  <a:srgbClr val="193441"/>
                </a:solidFill>
                <a:latin typeface="Gill Sans MT" panose="020B0502020104020203" pitchFamily="34" charset="0"/>
              </a:rPr>
              <a:t> APBD</a:t>
            </a:r>
          </a:p>
        </p:txBody>
      </p:sp>
      <p:sp>
        <p:nvSpPr>
          <p:cNvPr id="5" name="Slide Number Placeholder 4"/>
          <p:cNvSpPr>
            <a:spLocks noGrp="1"/>
          </p:cNvSpPr>
          <p:nvPr>
            <p:ph type="sldNum" sz="quarter" idx="4294967295"/>
          </p:nvPr>
        </p:nvSpPr>
        <p:spPr>
          <a:xfrm>
            <a:off x="8610600" y="6347804"/>
            <a:ext cx="2743200" cy="365125"/>
          </a:xfrm>
          <a:prstGeom prst="rect">
            <a:avLst/>
          </a:prstGeom>
        </p:spPr>
        <p:txBody>
          <a:bodyPr/>
          <a:lstStyle/>
          <a:p>
            <a:fld id="{103990E4-8F49-4D33-B8FA-5FEA170BB56E}" type="slidenum">
              <a:rPr lang="en-US" smtClean="0"/>
              <a:t>11</a:t>
            </a:fld>
            <a:endParaRPr lang="en-US"/>
          </a:p>
        </p:txBody>
      </p:sp>
      <p:cxnSp>
        <p:nvCxnSpPr>
          <p:cNvPr id="50" name="Elbow Connector 49"/>
          <p:cNvCxnSpPr>
            <a:stCxn id="21" idx="1"/>
            <a:endCxn id="44" idx="0"/>
          </p:cNvCxnSpPr>
          <p:nvPr/>
        </p:nvCxnSpPr>
        <p:spPr>
          <a:xfrm rot="10800000" flipV="1">
            <a:off x="2464326" y="5166700"/>
            <a:ext cx="426543" cy="926544"/>
          </a:xfrm>
          <a:prstGeom prst="bentConnector2">
            <a:avLst/>
          </a:prstGeom>
          <a:ln w="28575">
            <a:solidFill>
              <a:srgbClr val="19344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50"/>
          <p:cNvCxnSpPr/>
          <p:nvPr/>
        </p:nvCxnSpPr>
        <p:spPr>
          <a:xfrm rot="10800000" flipH="1" flipV="1">
            <a:off x="9426528" y="5165696"/>
            <a:ext cx="426543" cy="926544"/>
          </a:xfrm>
          <a:prstGeom prst="bentConnector2">
            <a:avLst/>
          </a:prstGeom>
          <a:ln w="28575">
            <a:solidFill>
              <a:srgbClr val="19344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1101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8808"/>
            <a:ext cx="10515600" cy="1325563"/>
          </a:xfrm>
        </p:spPr>
        <p:txBody>
          <a:bodyPr/>
          <a:lstStyle/>
          <a:p>
            <a:pPr algn="ctr"/>
            <a:r>
              <a:rPr lang="en-US" dirty="0" err="1"/>
              <a:t>Penyusunan</a:t>
            </a:r>
            <a:r>
              <a:rPr lang="en-US" dirty="0"/>
              <a:t> </a:t>
            </a:r>
            <a:r>
              <a:rPr lang="en-US" dirty="0" err="1"/>
              <a:t>Indikasi</a:t>
            </a:r>
            <a:r>
              <a:rPr lang="en-US" dirty="0"/>
              <a:t> </a:t>
            </a:r>
            <a:br>
              <a:rPr lang="en-US" dirty="0"/>
            </a:br>
            <a:r>
              <a:rPr lang="en-US" dirty="0" err="1"/>
              <a:t>Kebutuhan</a:t>
            </a:r>
            <a:r>
              <a:rPr lang="en-US" dirty="0"/>
              <a:t> Dana </a:t>
            </a:r>
            <a:r>
              <a:rPr lang="en-US" dirty="0" err="1"/>
              <a:t>Hibah</a:t>
            </a:r>
            <a:endParaRPr lang="en-US" dirty="0"/>
          </a:p>
        </p:txBody>
      </p:sp>
      <p:graphicFrame>
        <p:nvGraphicFramePr>
          <p:cNvPr id="3" name="Diagram 2"/>
          <p:cNvGraphicFramePr/>
          <p:nvPr>
            <p:extLst>
              <p:ext uri="{D42A27DB-BD31-4B8C-83A1-F6EECF244321}">
                <p14:modId xmlns:p14="http://schemas.microsoft.com/office/powerpoint/2010/main" val="1346482852"/>
              </p:ext>
            </p:extLst>
          </p:nvPr>
        </p:nvGraphicFramePr>
        <p:xfrm>
          <a:off x="1073988" y="1200909"/>
          <a:ext cx="10044023" cy="44561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3"/>
          <p:cNvGrpSpPr/>
          <p:nvPr/>
        </p:nvGrpSpPr>
        <p:grpSpPr>
          <a:xfrm>
            <a:off x="4620110" y="4453970"/>
            <a:ext cx="2951780" cy="900293"/>
            <a:chOff x="3546121" y="1777943"/>
            <a:chExt cx="2951780" cy="900293"/>
          </a:xfrm>
          <a:scene3d>
            <a:camera prst="orthographicFront"/>
            <a:lightRig rig="threePt" dir="t"/>
          </a:scene3d>
        </p:grpSpPr>
        <p:sp>
          <p:nvSpPr>
            <p:cNvPr id="5" name="Rectangle 4"/>
            <p:cNvSpPr/>
            <p:nvPr/>
          </p:nvSpPr>
          <p:spPr>
            <a:xfrm>
              <a:off x="3546121" y="1777943"/>
              <a:ext cx="2951780" cy="900293"/>
            </a:xfrm>
            <a:prstGeom prst="rect">
              <a:avLst/>
            </a:prstGeom>
            <a:ln>
              <a:noFill/>
            </a:ln>
            <a:effectLst>
              <a:outerShdw blurRad="76200" dir="13500000" sy="23000" kx="1200000" algn="br" rotWithShape="0">
                <a:prstClr val="black">
                  <a:alpha val="20000"/>
                </a:prstClr>
              </a:outerShdw>
            </a:effectLst>
            <a:sp3d>
              <a:bevelT/>
            </a:sp3d>
          </p:spPr>
          <p:style>
            <a:lnRef idx="2">
              <a:scrgbClr r="0" g="0" b="0"/>
            </a:lnRef>
            <a:fillRef idx="1">
              <a:schemeClr val="accent1">
                <a:hueOff val="0"/>
                <a:satOff val="0"/>
                <a:lumOff val="0"/>
                <a:alphaOff val="0"/>
              </a:schemeClr>
            </a:fillRef>
            <a:effectRef idx="0">
              <a:scrgbClr r="0" g="0" b="0"/>
            </a:effectRef>
            <a:fontRef idx="minor">
              <a:schemeClr val="lt1"/>
            </a:fontRef>
          </p:style>
        </p:sp>
        <p:sp>
          <p:nvSpPr>
            <p:cNvPr id="6" name="TextBox 5"/>
            <p:cNvSpPr txBox="1"/>
            <p:nvPr/>
          </p:nvSpPr>
          <p:spPr>
            <a:xfrm>
              <a:off x="3546121" y="1777943"/>
              <a:ext cx="2951780" cy="90029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err="1">
                  <a:solidFill>
                    <a:srgbClr val="193441"/>
                  </a:solidFill>
                  <a:latin typeface="Gill Sans MT" panose="020B0502020104020203" pitchFamily="34" charset="0"/>
                </a:rPr>
                <a:t>Disampaikan</a:t>
              </a:r>
              <a:r>
                <a:rPr lang="en-US" sz="2000" kern="1200" dirty="0">
                  <a:solidFill>
                    <a:srgbClr val="193441"/>
                  </a:solidFill>
                  <a:latin typeface="Gill Sans MT" panose="020B0502020104020203" pitchFamily="34" charset="0"/>
                </a:rPr>
                <a:t> </a:t>
              </a:r>
              <a:r>
                <a:rPr lang="en-US" sz="2000" kern="1200" dirty="0" err="1">
                  <a:solidFill>
                    <a:srgbClr val="193441"/>
                  </a:solidFill>
                  <a:latin typeface="Gill Sans MT" panose="020B0502020104020203" pitchFamily="34" charset="0"/>
                </a:rPr>
                <a:t>kepada</a:t>
              </a:r>
              <a:r>
                <a:rPr lang="en-US" sz="2000" kern="1200" dirty="0">
                  <a:solidFill>
                    <a:srgbClr val="193441"/>
                  </a:solidFill>
                  <a:latin typeface="Gill Sans MT" panose="020B0502020104020203" pitchFamily="34" charset="0"/>
                </a:rPr>
                <a:t> DJA</a:t>
              </a:r>
            </a:p>
            <a:p>
              <a:pPr lvl="0" algn="ctr" defTabSz="889000">
                <a:lnSpc>
                  <a:spcPct val="90000"/>
                </a:lnSpc>
                <a:spcBef>
                  <a:spcPct val="0"/>
                </a:spcBef>
                <a:spcAft>
                  <a:spcPct val="35000"/>
                </a:spcAft>
              </a:pPr>
              <a:r>
                <a:rPr lang="en-US" sz="2000" dirty="0">
                  <a:solidFill>
                    <a:srgbClr val="193441"/>
                  </a:solidFill>
                  <a:latin typeface="Gill Sans MT" panose="020B0502020104020203" pitchFamily="34" charset="0"/>
                </a:rPr>
                <a:t>Paling </a:t>
              </a:r>
              <a:r>
                <a:rPr lang="en-US" sz="2000" dirty="0" err="1">
                  <a:solidFill>
                    <a:srgbClr val="193441"/>
                  </a:solidFill>
                  <a:latin typeface="Gill Sans MT" panose="020B0502020104020203" pitchFamily="34" charset="0"/>
                </a:rPr>
                <a:t>lambat</a:t>
              </a:r>
              <a:r>
                <a:rPr lang="en-US" sz="2000" dirty="0">
                  <a:solidFill>
                    <a:srgbClr val="193441"/>
                  </a:solidFill>
                  <a:latin typeface="Gill Sans MT" panose="020B0502020104020203" pitchFamily="34" charset="0"/>
                </a:rPr>
                <a:t> </a:t>
              </a:r>
              <a:r>
                <a:rPr lang="en-US" sz="2000" dirty="0" err="1">
                  <a:solidFill>
                    <a:srgbClr val="193441"/>
                  </a:solidFill>
                  <a:latin typeface="Gill Sans MT" panose="020B0502020104020203" pitchFamily="34" charset="0"/>
                </a:rPr>
                <a:t>Februari</a:t>
              </a:r>
              <a:endParaRPr lang="en-US" sz="2000" kern="1200" dirty="0">
                <a:solidFill>
                  <a:srgbClr val="193441"/>
                </a:solidFill>
                <a:latin typeface="Gill Sans MT" panose="020B0502020104020203" pitchFamily="34" charset="0"/>
              </a:endParaRPr>
            </a:p>
          </p:txBody>
        </p:sp>
      </p:grpSp>
      <p:cxnSp>
        <p:nvCxnSpPr>
          <p:cNvPr id="8" name="Straight Arrow Connector 7"/>
          <p:cNvCxnSpPr/>
          <p:nvPr/>
        </p:nvCxnSpPr>
        <p:spPr>
          <a:xfrm flipH="1">
            <a:off x="6095999" y="3873260"/>
            <a:ext cx="1" cy="580710"/>
          </a:xfrm>
          <a:prstGeom prst="straightConnector1">
            <a:avLst/>
          </a:prstGeom>
          <a:ln w="57150">
            <a:solidFill>
              <a:srgbClr val="91AA9D"/>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858664" y="3244333"/>
            <a:ext cx="784189" cy="307777"/>
          </a:xfrm>
          <a:prstGeom prst="rect">
            <a:avLst/>
          </a:prstGeom>
          <a:noFill/>
        </p:spPr>
        <p:txBody>
          <a:bodyPr wrap="none" rtlCol="0">
            <a:spAutoFit/>
          </a:bodyPr>
          <a:lstStyle/>
          <a:p>
            <a:r>
              <a:rPr lang="en-US" sz="1400" dirty="0" err="1">
                <a:latin typeface="+mj-lt"/>
              </a:rPr>
              <a:t>Sumber</a:t>
            </a:r>
            <a:endParaRPr lang="en-US" sz="1400" dirty="0">
              <a:latin typeface="+mj-lt"/>
            </a:endParaRPr>
          </a:p>
        </p:txBody>
      </p:sp>
      <p:sp>
        <p:nvSpPr>
          <p:cNvPr id="10" name="TextBox 9"/>
          <p:cNvSpPr txBox="1"/>
          <p:nvPr/>
        </p:nvSpPr>
        <p:spPr>
          <a:xfrm>
            <a:off x="3819412" y="2651038"/>
            <a:ext cx="992579" cy="307777"/>
          </a:xfrm>
          <a:prstGeom prst="rect">
            <a:avLst/>
          </a:prstGeom>
          <a:noFill/>
        </p:spPr>
        <p:txBody>
          <a:bodyPr wrap="none" rtlCol="0">
            <a:spAutoFit/>
          </a:bodyPr>
          <a:lstStyle/>
          <a:p>
            <a:r>
              <a:rPr lang="en-US" sz="1400" dirty="0" err="1">
                <a:latin typeface="+mj-lt"/>
              </a:rPr>
              <a:t>Menyusun</a:t>
            </a:r>
            <a:endParaRPr lang="en-US" sz="1400" dirty="0">
              <a:latin typeface="+mj-lt"/>
            </a:endParaRPr>
          </a:p>
        </p:txBody>
      </p:sp>
      <p:sp>
        <p:nvSpPr>
          <p:cNvPr id="11" name="Flowchart: Connector 10"/>
          <p:cNvSpPr/>
          <p:nvPr/>
        </p:nvSpPr>
        <p:spPr>
          <a:xfrm>
            <a:off x="3019504" y="6062188"/>
            <a:ext cx="96252" cy="96252"/>
          </a:xfrm>
          <a:prstGeom prst="flowChartConnec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Elbow Connector 12"/>
          <p:cNvCxnSpPr>
            <a:endCxn id="20" idx="1"/>
          </p:cNvCxnSpPr>
          <p:nvPr/>
        </p:nvCxnSpPr>
        <p:spPr>
          <a:xfrm rot="10800000" flipV="1">
            <a:off x="3135001" y="4163612"/>
            <a:ext cx="2158907" cy="1986623"/>
          </a:xfrm>
          <a:prstGeom prst="bentConnector3">
            <a:avLst>
              <a:gd name="adj1" fmla="val 110589"/>
            </a:avLst>
          </a:prstGeom>
          <a:ln w="28575">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5293895" y="3873260"/>
            <a:ext cx="9625" cy="29035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135000" y="5965570"/>
            <a:ext cx="7246984" cy="369332"/>
          </a:xfrm>
          <a:prstGeom prst="rect">
            <a:avLst/>
          </a:prstGeom>
          <a:noFill/>
        </p:spPr>
        <p:txBody>
          <a:bodyPr wrap="none" rtlCol="0">
            <a:spAutoFit/>
          </a:bodyPr>
          <a:lstStyle/>
          <a:p>
            <a:r>
              <a:rPr lang="en-US" dirty="0" err="1">
                <a:latin typeface="Gill Sans MT" panose="020B0502020104020203" pitchFamily="34" charset="0"/>
              </a:rPr>
              <a:t>Sebagai</a:t>
            </a:r>
            <a:r>
              <a:rPr lang="en-US" dirty="0">
                <a:latin typeface="Gill Sans MT" panose="020B0502020104020203" pitchFamily="34" charset="0"/>
              </a:rPr>
              <a:t> </a:t>
            </a:r>
            <a:r>
              <a:rPr lang="en-US" dirty="0" err="1">
                <a:latin typeface="Gill Sans MT" panose="020B0502020104020203" pitchFamily="34" charset="0"/>
              </a:rPr>
              <a:t>dasar</a:t>
            </a:r>
            <a:r>
              <a:rPr lang="en-US" dirty="0">
                <a:latin typeface="Gill Sans MT" panose="020B0502020104020203" pitchFamily="34" charset="0"/>
              </a:rPr>
              <a:t> </a:t>
            </a:r>
            <a:r>
              <a:rPr lang="en-US" dirty="0" err="1">
                <a:latin typeface="Gill Sans MT" panose="020B0502020104020203" pitchFamily="34" charset="0"/>
              </a:rPr>
              <a:t>alokasi</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Nota </a:t>
            </a:r>
            <a:r>
              <a:rPr lang="en-US" dirty="0" err="1">
                <a:latin typeface="Gill Sans MT" panose="020B0502020104020203" pitchFamily="34" charset="0"/>
              </a:rPr>
              <a:t>Keuangan</a:t>
            </a:r>
            <a:r>
              <a:rPr lang="en-US" dirty="0">
                <a:latin typeface="Gill Sans MT" panose="020B0502020104020203" pitchFamily="34" charset="0"/>
              </a:rPr>
              <a:t> dan RUU </a:t>
            </a:r>
            <a:r>
              <a:rPr lang="en-US" dirty="0" err="1">
                <a:latin typeface="Gill Sans MT" panose="020B0502020104020203" pitchFamily="34" charset="0"/>
              </a:rPr>
              <a:t>mengenai</a:t>
            </a:r>
            <a:r>
              <a:rPr lang="en-US" dirty="0">
                <a:latin typeface="Gill Sans MT" panose="020B0502020104020203" pitchFamily="34" charset="0"/>
              </a:rPr>
              <a:t> APBN</a:t>
            </a:r>
          </a:p>
        </p:txBody>
      </p:sp>
      <p:sp>
        <p:nvSpPr>
          <p:cNvPr id="23" name="Round Same Side Corner Rectangle 22"/>
          <p:cNvSpPr/>
          <p:nvPr/>
        </p:nvSpPr>
        <p:spPr>
          <a:xfrm rot="5400000">
            <a:off x="10145851" y="322407"/>
            <a:ext cx="391003" cy="2024893"/>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 Same Side Corner Rectangle 23"/>
          <p:cNvSpPr/>
          <p:nvPr/>
        </p:nvSpPr>
        <p:spPr>
          <a:xfrm rot="16200000" flipH="1">
            <a:off x="1655144" y="322408"/>
            <a:ext cx="391003" cy="2024893"/>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6536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1219200"/>
            <a:ext cx="12192000" cy="10587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082450"/>
            <a:ext cx="10515600" cy="1325563"/>
          </a:xfrm>
        </p:spPr>
        <p:txBody>
          <a:bodyPr/>
          <a:lstStyle/>
          <a:p>
            <a:pPr algn="ctr"/>
            <a:r>
              <a:rPr lang="en-US" dirty="0" err="1"/>
              <a:t>Pengalokasian</a:t>
            </a:r>
            <a:r>
              <a:rPr lang="en-US" dirty="0"/>
              <a:t> </a:t>
            </a:r>
            <a:r>
              <a:rPr lang="en-US" dirty="0" err="1"/>
              <a:t>Hibah</a:t>
            </a:r>
            <a:endParaRPr lang="en-US" dirty="0"/>
          </a:p>
        </p:txBody>
      </p:sp>
      <p:sp>
        <p:nvSpPr>
          <p:cNvPr id="3" name="Oval 2"/>
          <p:cNvSpPr/>
          <p:nvPr/>
        </p:nvSpPr>
        <p:spPr>
          <a:xfrm>
            <a:off x="10997930" y="2515080"/>
            <a:ext cx="751730" cy="849440"/>
          </a:xfrm>
          <a:prstGeom prst="ellipse">
            <a:avLst/>
          </a:prstGeom>
          <a:solidFill>
            <a:schemeClr val="accent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Oval 3"/>
          <p:cNvSpPr/>
          <p:nvPr/>
        </p:nvSpPr>
        <p:spPr>
          <a:xfrm>
            <a:off x="1971451" y="2515080"/>
            <a:ext cx="751730" cy="84944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Oval 4"/>
          <p:cNvSpPr/>
          <p:nvPr/>
        </p:nvSpPr>
        <p:spPr>
          <a:xfrm>
            <a:off x="4863895" y="2515080"/>
            <a:ext cx="751730" cy="849440"/>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 name="Oval 5"/>
          <p:cNvSpPr/>
          <p:nvPr/>
        </p:nvSpPr>
        <p:spPr>
          <a:xfrm>
            <a:off x="7756339" y="2515081"/>
            <a:ext cx="751730" cy="849440"/>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 name="Arrow: Notched Right 27"/>
          <p:cNvSpPr/>
          <p:nvPr/>
        </p:nvSpPr>
        <p:spPr>
          <a:xfrm>
            <a:off x="15688" y="3241229"/>
            <a:ext cx="3120527" cy="1898688"/>
          </a:xfrm>
          <a:prstGeom prst="notchedRightArrow">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8" name="Arrow: Notched Right 28"/>
          <p:cNvSpPr/>
          <p:nvPr/>
        </p:nvSpPr>
        <p:spPr>
          <a:xfrm>
            <a:off x="2916251" y="3241229"/>
            <a:ext cx="3120527" cy="1898688"/>
          </a:xfrm>
          <a:prstGeom prst="notchedRightArrow">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Arrow: Notched Right 29"/>
          <p:cNvSpPr/>
          <p:nvPr/>
        </p:nvSpPr>
        <p:spPr>
          <a:xfrm>
            <a:off x="5816814" y="3241229"/>
            <a:ext cx="3120527" cy="1898688"/>
          </a:xfrm>
          <a:prstGeom prst="notchedRightArrow">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Arrow: Notched Right 30"/>
          <p:cNvSpPr/>
          <p:nvPr/>
        </p:nvSpPr>
        <p:spPr>
          <a:xfrm>
            <a:off x="8725357" y="3241229"/>
            <a:ext cx="3450955" cy="1898688"/>
          </a:xfrm>
          <a:prstGeom prst="notchedRightArrow">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TextBox 10"/>
          <p:cNvSpPr txBox="1"/>
          <p:nvPr/>
        </p:nvSpPr>
        <p:spPr>
          <a:xfrm>
            <a:off x="2085031" y="2627086"/>
            <a:ext cx="526106" cy="523220"/>
          </a:xfrm>
          <a:prstGeom prst="rect">
            <a:avLst/>
          </a:prstGeom>
          <a:noFill/>
        </p:spPr>
        <p:txBody>
          <a:bodyPr wrap="none" rtlCol="0">
            <a:spAutoFit/>
          </a:bodyPr>
          <a:lstStyle/>
          <a:p>
            <a:pPr algn="ctr"/>
            <a:r>
              <a:rPr lang="en-US" sz="2800" b="1" dirty="0">
                <a:solidFill>
                  <a:schemeClr val="bg1"/>
                </a:solidFill>
                <a:latin typeface="+mj-lt"/>
              </a:rPr>
              <a:t>01</a:t>
            </a:r>
          </a:p>
        </p:txBody>
      </p:sp>
      <p:sp>
        <p:nvSpPr>
          <p:cNvPr id="12" name="TextBox 11"/>
          <p:cNvSpPr txBox="1"/>
          <p:nvPr/>
        </p:nvSpPr>
        <p:spPr>
          <a:xfrm>
            <a:off x="4917992" y="2627086"/>
            <a:ext cx="596638" cy="523220"/>
          </a:xfrm>
          <a:prstGeom prst="rect">
            <a:avLst/>
          </a:prstGeom>
          <a:noFill/>
        </p:spPr>
        <p:txBody>
          <a:bodyPr wrap="none" rtlCol="0">
            <a:spAutoFit/>
          </a:bodyPr>
          <a:lstStyle/>
          <a:p>
            <a:pPr algn="ctr"/>
            <a:r>
              <a:rPr lang="en-US" sz="2800" b="1" dirty="0">
                <a:solidFill>
                  <a:schemeClr val="bg1"/>
                </a:solidFill>
                <a:latin typeface="+mj-lt"/>
              </a:rPr>
              <a:t>02</a:t>
            </a:r>
          </a:p>
        </p:txBody>
      </p:sp>
      <p:sp>
        <p:nvSpPr>
          <p:cNvPr id="13" name="TextBox 12"/>
          <p:cNvSpPr txBox="1"/>
          <p:nvPr/>
        </p:nvSpPr>
        <p:spPr>
          <a:xfrm>
            <a:off x="7812777" y="2627086"/>
            <a:ext cx="585417" cy="523220"/>
          </a:xfrm>
          <a:prstGeom prst="rect">
            <a:avLst/>
          </a:prstGeom>
          <a:noFill/>
        </p:spPr>
        <p:txBody>
          <a:bodyPr wrap="none" rtlCol="0">
            <a:spAutoFit/>
          </a:bodyPr>
          <a:lstStyle/>
          <a:p>
            <a:pPr algn="ctr"/>
            <a:r>
              <a:rPr lang="en-US" sz="2800" b="1" dirty="0">
                <a:solidFill>
                  <a:schemeClr val="bg1"/>
                </a:solidFill>
                <a:latin typeface="+mj-lt"/>
              </a:rPr>
              <a:t>03</a:t>
            </a:r>
          </a:p>
        </p:txBody>
      </p:sp>
      <p:sp>
        <p:nvSpPr>
          <p:cNvPr id="14" name="TextBox 13"/>
          <p:cNvSpPr txBox="1"/>
          <p:nvPr/>
        </p:nvSpPr>
        <p:spPr>
          <a:xfrm>
            <a:off x="11039076" y="2627086"/>
            <a:ext cx="609462" cy="523220"/>
          </a:xfrm>
          <a:prstGeom prst="rect">
            <a:avLst/>
          </a:prstGeom>
          <a:noFill/>
        </p:spPr>
        <p:txBody>
          <a:bodyPr wrap="none" rtlCol="0">
            <a:spAutoFit/>
          </a:bodyPr>
          <a:lstStyle/>
          <a:p>
            <a:pPr algn="ctr"/>
            <a:r>
              <a:rPr lang="en-US" sz="2800" b="1" dirty="0">
                <a:solidFill>
                  <a:schemeClr val="bg1"/>
                </a:solidFill>
                <a:latin typeface="+mj-lt"/>
              </a:rPr>
              <a:t>04</a:t>
            </a:r>
          </a:p>
        </p:txBody>
      </p:sp>
      <p:sp>
        <p:nvSpPr>
          <p:cNvPr id="15" name="TextBox 14"/>
          <p:cNvSpPr txBox="1"/>
          <p:nvPr/>
        </p:nvSpPr>
        <p:spPr>
          <a:xfrm>
            <a:off x="465794" y="3819550"/>
            <a:ext cx="2259684" cy="584775"/>
          </a:xfrm>
          <a:prstGeom prst="rect">
            <a:avLst/>
          </a:prstGeom>
          <a:noFill/>
        </p:spPr>
        <p:txBody>
          <a:bodyPr wrap="square" rtlCol="0">
            <a:spAutoFit/>
          </a:bodyPr>
          <a:lstStyle/>
          <a:p>
            <a:pPr algn="ctr"/>
            <a:r>
              <a:rPr lang="en-US" sz="1600" dirty="0" err="1">
                <a:solidFill>
                  <a:schemeClr val="bg1"/>
                </a:solidFill>
                <a:latin typeface="Gill Sans MT" panose="020B0502020104020203" pitchFamily="34" charset="0"/>
              </a:rPr>
              <a:t>Pembahasan</a:t>
            </a:r>
            <a:r>
              <a:rPr lang="en-US" sz="1600" dirty="0">
                <a:solidFill>
                  <a:schemeClr val="bg1"/>
                </a:solidFill>
                <a:latin typeface="Gill Sans MT" panose="020B0502020104020203" pitchFamily="34" charset="0"/>
              </a:rPr>
              <a:t> RUU </a:t>
            </a:r>
            <a:r>
              <a:rPr lang="en-US" sz="1600" dirty="0" err="1">
                <a:solidFill>
                  <a:schemeClr val="bg1"/>
                </a:solidFill>
                <a:latin typeface="Gill Sans MT" panose="020B0502020104020203" pitchFamily="34" charset="0"/>
              </a:rPr>
              <a:t>mengenai</a:t>
            </a:r>
            <a:r>
              <a:rPr lang="en-US" sz="1600" dirty="0">
                <a:solidFill>
                  <a:schemeClr val="bg1"/>
                </a:solidFill>
                <a:latin typeface="Gill Sans MT" panose="020B0502020104020203" pitchFamily="34" charset="0"/>
              </a:rPr>
              <a:t> APBN</a:t>
            </a:r>
          </a:p>
        </p:txBody>
      </p:sp>
      <p:sp>
        <p:nvSpPr>
          <p:cNvPr id="16" name="TextBox 15"/>
          <p:cNvSpPr txBox="1"/>
          <p:nvPr/>
        </p:nvSpPr>
        <p:spPr>
          <a:xfrm>
            <a:off x="3346672" y="3851946"/>
            <a:ext cx="2259684" cy="584775"/>
          </a:xfrm>
          <a:prstGeom prst="rect">
            <a:avLst/>
          </a:prstGeom>
          <a:noFill/>
        </p:spPr>
        <p:txBody>
          <a:bodyPr wrap="square" rtlCol="0">
            <a:spAutoFit/>
          </a:bodyPr>
          <a:lstStyle/>
          <a:p>
            <a:pPr algn="ctr"/>
            <a:r>
              <a:rPr lang="en-US" sz="1600" dirty="0" err="1">
                <a:solidFill>
                  <a:schemeClr val="bg1"/>
                </a:solidFill>
                <a:latin typeface="Gill Sans MT" panose="020B0502020104020203" pitchFamily="34" charset="0"/>
              </a:rPr>
              <a:t>Kesimpulan</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Rapat</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Kerja</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Pembahasan</a:t>
            </a:r>
            <a:endParaRPr lang="en-US" sz="1600" dirty="0">
              <a:solidFill>
                <a:schemeClr val="bg1"/>
              </a:solidFill>
              <a:latin typeface="Gill Sans MT" panose="020B0502020104020203" pitchFamily="34" charset="0"/>
            </a:endParaRPr>
          </a:p>
        </p:txBody>
      </p:sp>
      <p:sp>
        <p:nvSpPr>
          <p:cNvPr id="17" name="TextBox 16"/>
          <p:cNvSpPr txBox="1"/>
          <p:nvPr/>
        </p:nvSpPr>
        <p:spPr>
          <a:xfrm>
            <a:off x="6266920" y="3851946"/>
            <a:ext cx="2259684" cy="584775"/>
          </a:xfrm>
          <a:prstGeom prst="rect">
            <a:avLst/>
          </a:prstGeom>
          <a:noFill/>
        </p:spPr>
        <p:txBody>
          <a:bodyPr wrap="square" rtlCol="0">
            <a:spAutoFit/>
          </a:bodyPr>
          <a:lstStyle/>
          <a:p>
            <a:pPr algn="ctr"/>
            <a:r>
              <a:rPr lang="en-US" sz="1600" dirty="0" err="1">
                <a:solidFill>
                  <a:schemeClr val="bg1"/>
                </a:solidFill>
                <a:latin typeface="Gill Sans MT" panose="020B0502020104020203" pitchFamily="34" charset="0"/>
              </a:rPr>
              <a:t>Penetapan</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Alokasi</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oleh</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Menteri</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Keuangan</a:t>
            </a:r>
            <a:endParaRPr lang="en-US" sz="1600" dirty="0">
              <a:solidFill>
                <a:schemeClr val="bg1"/>
              </a:solidFill>
              <a:latin typeface="Gill Sans MT" panose="020B0502020104020203" pitchFamily="34" charset="0"/>
            </a:endParaRPr>
          </a:p>
        </p:txBody>
      </p:sp>
      <p:sp>
        <p:nvSpPr>
          <p:cNvPr id="18" name="TextBox 17"/>
          <p:cNvSpPr txBox="1"/>
          <p:nvPr/>
        </p:nvSpPr>
        <p:spPr>
          <a:xfrm>
            <a:off x="9140828" y="3804001"/>
            <a:ext cx="2477112" cy="584775"/>
          </a:xfrm>
          <a:prstGeom prst="rect">
            <a:avLst/>
          </a:prstGeom>
          <a:noFill/>
        </p:spPr>
        <p:txBody>
          <a:bodyPr wrap="square" rtlCol="0">
            <a:spAutoFit/>
          </a:bodyPr>
          <a:lstStyle/>
          <a:p>
            <a:pPr algn="ctr"/>
            <a:r>
              <a:rPr lang="en-US" sz="1600" dirty="0">
                <a:solidFill>
                  <a:schemeClr val="bg1"/>
                </a:solidFill>
                <a:latin typeface="Gill Sans MT" panose="020B0502020104020203" pitchFamily="34" charset="0"/>
              </a:rPr>
              <a:t>DJPK </a:t>
            </a:r>
            <a:r>
              <a:rPr lang="en-US" sz="1600" dirty="0" err="1">
                <a:solidFill>
                  <a:schemeClr val="bg1"/>
                </a:solidFill>
                <a:latin typeface="Gill Sans MT" panose="020B0502020104020203" pitchFamily="34" charset="0"/>
              </a:rPr>
              <a:t>menyampaikan</a:t>
            </a:r>
            <a:r>
              <a:rPr lang="en-US" sz="1600" dirty="0">
                <a:solidFill>
                  <a:schemeClr val="bg1"/>
                </a:solidFill>
                <a:latin typeface="Gill Sans MT" panose="020B0502020104020203" pitchFamily="34" charset="0"/>
              </a:rPr>
              <a:t> </a:t>
            </a:r>
            <a:r>
              <a:rPr lang="en-US" sz="1600" dirty="0" err="1">
                <a:solidFill>
                  <a:schemeClr val="bg1"/>
                </a:solidFill>
                <a:latin typeface="Gill Sans MT" panose="020B0502020104020203" pitchFamily="34" charset="0"/>
              </a:rPr>
              <a:t>kepada</a:t>
            </a:r>
            <a:r>
              <a:rPr lang="en-US" sz="1600" dirty="0">
                <a:solidFill>
                  <a:schemeClr val="bg1"/>
                </a:solidFill>
                <a:latin typeface="Gill Sans MT" panose="020B0502020104020203" pitchFamily="34" charset="0"/>
              </a:rPr>
              <a:t> Executing Agency</a:t>
            </a:r>
          </a:p>
        </p:txBody>
      </p:sp>
      <p:sp>
        <p:nvSpPr>
          <p:cNvPr id="21" name="TextBox 20"/>
          <p:cNvSpPr txBox="1"/>
          <p:nvPr/>
        </p:nvSpPr>
        <p:spPr>
          <a:xfrm>
            <a:off x="447258" y="5139917"/>
            <a:ext cx="2257387" cy="1077217"/>
          </a:xfrm>
          <a:prstGeom prst="rect">
            <a:avLst/>
          </a:prstGeom>
          <a:noFill/>
        </p:spPr>
        <p:txBody>
          <a:bodyPr wrap="square" rtlCol="0">
            <a:spAutoFit/>
          </a:bodyPr>
          <a:lstStyle/>
          <a:p>
            <a:pPr algn="ctr"/>
            <a:r>
              <a:rPr lang="en-US" sz="1600" dirty="0" err="1">
                <a:latin typeface="Gill Sans MT" panose="020B0502020104020203" pitchFamily="34" charset="0"/>
              </a:rPr>
              <a:t>Rapat</a:t>
            </a:r>
            <a:r>
              <a:rPr lang="en-US" sz="1600" dirty="0">
                <a:latin typeface="Gill Sans MT" panose="020B0502020104020203" pitchFamily="34" charset="0"/>
              </a:rPr>
              <a:t> </a:t>
            </a:r>
            <a:r>
              <a:rPr lang="en-US" sz="1600" dirty="0" err="1">
                <a:latin typeface="Gill Sans MT" panose="020B0502020104020203" pitchFamily="34" charset="0"/>
              </a:rPr>
              <a:t>Kerja</a:t>
            </a:r>
            <a:r>
              <a:rPr lang="en-US" sz="1600" dirty="0">
                <a:latin typeface="Gill Sans MT" panose="020B0502020104020203" pitchFamily="34" charset="0"/>
              </a:rPr>
              <a:t> </a:t>
            </a:r>
            <a:r>
              <a:rPr lang="en-US" sz="1600" dirty="0" err="1">
                <a:latin typeface="Gill Sans MT" panose="020B0502020104020203" pitchFamily="34" charset="0"/>
              </a:rPr>
              <a:t>antara</a:t>
            </a:r>
            <a:r>
              <a:rPr lang="en-US" sz="1600" dirty="0">
                <a:latin typeface="Gill Sans MT" panose="020B0502020104020203" pitchFamily="34" charset="0"/>
              </a:rPr>
              <a:t> </a:t>
            </a:r>
            <a:r>
              <a:rPr lang="en-US" sz="1600" dirty="0" err="1">
                <a:latin typeface="Gill Sans MT" panose="020B0502020104020203" pitchFamily="34" charset="0"/>
              </a:rPr>
              <a:t>Pemerintah</a:t>
            </a:r>
            <a:r>
              <a:rPr lang="en-US" sz="1600" dirty="0">
                <a:latin typeface="Gill Sans MT" panose="020B0502020104020203" pitchFamily="34" charset="0"/>
              </a:rPr>
              <a:t> </a:t>
            </a:r>
            <a:r>
              <a:rPr lang="en-US" sz="1600" dirty="0" err="1">
                <a:latin typeface="Gill Sans MT" panose="020B0502020104020203" pitchFamily="34" charset="0"/>
              </a:rPr>
              <a:t>dengan</a:t>
            </a:r>
            <a:r>
              <a:rPr lang="en-US" sz="1600" dirty="0">
                <a:latin typeface="Gill Sans MT" panose="020B0502020104020203" pitchFamily="34" charset="0"/>
              </a:rPr>
              <a:t> </a:t>
            </a:r>
            <a:r>
              <a:rPr lang="en-US" sz="1600" dirty="0" err="1">
                <a:latin typeface="Gill Sans MT" panose="020B0502020104020203" pitchFamily="34" charset="0"/>
              </a:rPr>
              <a:t>Dewan</a:t>
            </a:r>
            <a:r>
              <a:rPr lang="en-US" sz="1600" dirty="0">
                <a:latin typeface="Gill Sans MT" panose="020B0502020104020203" pitchFamily="34" charset="0"/>
              </a:rPr>
              <a:t> </a:t>
            </a:r>
            <a:r>
              <a:rPr lang="en-US" sz="1600" dirty="0" err="1">
                <a:latin typeface="Gill Sans MT" panose="020B0502020104020203" pitchFamily="34" charset="0"/>
              </a:rPr>
              <a:t>Perwakilan</a:t>
            </a:r>
            <a:r>
              <a:rPr lang="en-US" sz="1600" dirty="0">
                <a:latin typeface="Gill Sans MT" panose="020B0502020104020203" pitchFamily="34" charset="0"/>
              </a:rPr>
              <a:t> Rakyat</a:t>
            </a:r>
          </a:p>
        </p:txBody>
      </p:sp>
      <p:sp>
        <p:nvSpPr>
          <p:cNvPr id="22" name="TextBox 21"/>
          <p:cNvSpPr txBox="1"/>
          <p:nvPr/>
        </p:nvSpPr>
        <p:spPr>
          <a:xfrm>
            <a:off x="6354770" y="5139916"/>
            <a:ext cx="2257387" cy="1314672"/>
          </a:xfrm>
          <a:prstGeom prst="rect">
            <a:avLst/>
          </a:prstGeom>
          <a:noFill/>
        </p:spPr>
        <p:txBody>
          <a:bodyPr wrap="square" rtlCol="0">
            <a:spAutoFit/>
          </a:bodyPr>
          <a:lstStyle/>
          <a:p>
            <a:pPr algn="ctr"/>
            <a:r>
              <a:rPr lang="en-US" sz="1600" dirty="0" err="1">
                <a:latin typeface="Gill Sans MT" panose="020B0502020104020203" pitchFamily="34" charset="0"/>
              </a:rPr>
              <a:t>Menteri</a:t>
            </a:r>
            <a:r>
              <a:rPr lang="en-US" sz="1600" dirty="0">
                <a:latin typeface="Gill Sans MT" panose="020B0502020104020203" pitchFamily="34" charset="0"/>
              </a:rPr>
              <a:t> </a:t>
            </a:r>
            <a:r>
              <a:rPr lang="en-US" sz="1600" dirty="0" err="1">
                <a:latin typeface="Gill Sans MT" panose="020B0502020104020203" pitchFamily="34" charset="0"/>
              </a:rPr>
              <a:t>Keuangan</a:t>
            </a:r>
            <a:r>
              <a:rPr lang="en-US" sz="1600" dirty="0">
                <a:latin typeface="Gill Sans MT" panose="020B0502020104020203" pitchFamily="34" charset="0"/>
              </a:rPr>
              <a:t> </a:t>
            </a:r>
            <a:r>
              <a:rPr lang="en-US" sz="1600" dirty="0" err="1">
                <a:latin typeface="Gill Sans MT" panose="020B0502020104020203" pitchFamily="34" charset="0"/>
              </a:rPr>
              <a:t>menetapkan</a:t>
            </a:r>
            <a:r>
              <a:rPr lang="en-US" sz="1600" dirty="0">
                <a:latin typeface="Gill Sans MT" panose="020B0502020104020203" pitchFamily="34" charset="0"/>
              </a:rPr>
              <a:t> </a:t>
            </a:r>
            <a:r>
              <a:rPr lang="en-US" sz="1600" dirty="0" err="1">
                <a:latin typeface="Gill Sans MT" panose="020B0502020104020203" pitchFamily="34" charset="0"/>
              </a:rPr>
              <a:t>alokasi</a:t>
            </a:r>
            <a:r>
              <a:rPr lang="en-US" sz="1600" dirty="0">
                <a:latin typeface="Gill Sans MT" panose="020B0502020104020203" pitchFamily="34" charset="0"/>
              </a:rPr>
              <a:t> </a:t>
            </a:r>
            <a:r>
              <a:rPr lang="en-US" sz="1600" dirty="0" err="1">
                <a:latin typeface="Gill Sans MT" panose="020B0502020104020203" pitchFamily="34" charset="0"/>
              </a:rPr>
              <a:t>anggaran</a:t>
            </a:r>
            <a:r>
              <a:rPr lang="en-US" sz="1600" dirty="0">
                <a:latin typeface="Gill Sans MT" panose="020B0502020104020203" pitchFamily="34" charset="0"/>
              </a:rPr>
              <a:t> </a:t>
            </a:r>
            <a:r>
              <a:rPr lang="en-US" sz="1600" dirty="0" err="1">
                <a:latin typeface="Gill Sans MT" panose="020B0502020104020203" pitchFamily="34" charset="0"/>
              </a:rPr>
              <a:t>Hibah</a:t>
            </a:r>
            <a:r>
              <a:rPr lang="en-US" sz="1600" dirty="0">
                <a:latin typeface="Gill Sans MT" panose="020B0502020104020203" pitchFamily="34" charset="0"/>
              </a:rPr>
              <a:t> </a:t>
            </a:r>
            <a:r>
              <a:rPr lang="en-US" sz="1600" dirty="0" err="1">
                <a:latin typeface="Gill Sans MT" panose="020B0502020104020203" pitchFamily="34" charset="0"/>
              </a:rPr>
              <a:t>setelah</a:t>
            </a:r>
            <a:r>
              <a:rPr lang="en-US" sz="1600" dirty="0">
                <a:latin typeface="Gill Sans MT" panose="020B0502020104020203" pitchFamily="34" charset="0"/>
              </a:rPr>
              <a:t> </a:t>
            </a:r>
            <a:r>
              <a:rPr lang="en-US" sz="1600" dirty="0" err="1">
                <a:latin typeface="Gill Sans MT" panose="020B0502020104020203" pitchFamily="34" charset="0"/>
              </a:rPr>
              <a:t>diperoleh</a:t>
            </a:r>
            <a:r>
              <a:rPr lang="en-US" sz="1600" dirty="0">
                <a:latin typeface="Gill Sans MT" panose="020B0502020104020203" pitchFamily="34" charset="0"/>
              </a:rPr>
              <a:t> </a:t>
            </a:r>
            <a:r>
              <a:rPr lang="en-US" sz="1600" dirty="0" err="1">
                <a:latin typeface="Gill Sans MT" panose="020B0502020104020203" pitchFamily="34" charset="0"/>
              </a:rPr>
              <a:t>kesimpulan</a:t>
            </a:r>
            <a:r>
              <a:rPr lang="en-US" sz="1600" dirty="0">
                <a:latin typeface="Gill Sans MT" panose="020B0502020104020203" pitchFamily="34" charset="0"/>
              </a:rPr>
              <a:t> </a:t>
            </a:r>
            <a:r>
              <a:rPr lang="en-US" sz="1600" dirty="0" err="1">
                <a:latin typeface="Gill Sans MT" panose="020B0502020104020203" pitchFamily="34" charset="0"/>
              </a:rPr>
              <a:t>pembahasan</a:t>
            </a:r>
            <a:r>
              <a:rPr lang="en-US" sz="1600" dirty="0">
                <a:latin typeface="Gill Sans MT" panose="020B0502020104020203" pitchFamily="34" charset="0"/>
              </a:rPr>
              <a:t> </a:t>
            </a:r>
            <a:r>
              <a:rPr lang="en-US" sz="1600" dirty="0" err="1">
                <a:latin typeface="Gill Sans MT" panose="020B0502020104020203" pitchFamily="34" charset="0"/>
              </a:rPr>
              <a:t>rapat</a:t>
            </a:r>
            <a:r>
              <a:rPr lang="en-US" sz="1600" dirty="0">
                <a:latin typeface="Gill Sans MT" panose="020B0502020104020203" pitchFamily="34" charset="0"/>
              </a:rPr>
              <a:t> </a:t>
            </a:r>
            <a:r>
              <a:rPr lang="en-US" sz="1600" dirty="0" err="1">
                <a:latin typeface="Gill Sans MT" panose="020B0502020104020203" pitchFamily="34" charset="0"/>
              </a:rPr>
              <a:t>kerja</a:t>
            </a:r>
            <a:endParaRPr lang="en-US" sz="1600" dirty="0">
              <a:latin typeface="Gill Sans MT" panose="020B0502020104020203" pitchFamily="34" charset="0"/>
            </a:endParaRPr>
          </a:p>
        </p:txBody>
      </p:sp>
      <p:sp>
        <p:nvSpPr>
          <p:cNvPr id="23" name="TextBox 22"/>
          <p:cNvSpPr txBox="1"/>
          <p:nvPr/>
        </p:nvSpPr>
        <p:spPr>
          <a:xfrm>
            <a:off x="9250690" y="5139917"/>
            <a:ext cx="2257387" cy="836610"/>
          </a:xfrm>
          <a:prstGeom prst="rect">
            <a:avLst/>
          </a:prstGeom>
          <a:noFill/>
        </p:spPr>
        <p:txBody>
          <a:bodyPr wrap="square" rtlCol="0">
            <a:spAutoFit/>
          </a:bodyPr>
          <a:lstStyle/>
          <a:p>
            <a:pPr algn="ctr"/>
            <a:r>
              <a:rPr lang="en-US" sz="1600" dirty="0">
                <a:latin typeface="Gill Sans MT" panose="020B0502020104020203" pitchFamily="34" charset="0"/>
              </a:rPr>
              <a:t>DJPK </a:t>
            </a:r>
            <a:r>
              <a:rPr lang="en-US" sz="1600" dirty="0" err="1">
                <a:latin typeface="Gill Sans MT" panose="020B0502020104020203" pitchFamily="34" charset="0"/>
              </a:rPr>
              <a:t>menyampaikan</a:t>
            </a:r>
            <a:r>
              <a:rPr lang="en-US" sz="1600" dirty="0">
                <a:latin typeface="Gill Sans MT" panose="020B0502020104020203" pitchFamily="34" charset="0"/>
              </a:rPr>
              <a:t> </a:t>
            </a:r>
            <a:r>
              <a:rPr lang="en-US" sz="1600" dirty="0" err="1">
                <a:latin typeface="Gill Sans MT" panose="020B0502020104020203" pitchFamily="34" charset="0"/>
              </a:rPr>
              <a:t>surat</a:t>
            </a:r>
            <a:r>
              <a:rPr lang="en-US" sz="1600" dirty="0">
                <a:latin typeface="Gill Sans MT" panose="020B0502020104020203" pitchFamily="34" charset="0"/>
              </a:rPr>
              <a:t> </a:t>
            </a:r>
            <a:r>
              <a:rPr lang="en-US" sz="1600" dirty="0" err="1">
                <a:latin typeface="Gill Sans MT" panose="020B0502020104020203" pitchFamily="34" charset="0"/>
              </a:rPr>
              <a:t>pemberitahuan</a:t>
            </a:r>
            <a:r>
              <a:rPr lang="en-US" sz="1600" dirty="0">
                <a:latin typeface="Gill Sans MT" panose="020B0502020104020203" pitchFamily="34" charset="0"/>
              </a:rPr>
              <a:t> </a:t>
            </a:r>
            <a:r>
              <a:rPr lang="en-US" sz="1600" dirty="0" err="1">
                <a:latin typeface="Gill Sans MT" panose="020B0502020104020203" pitchFamily="34" charset="0"/>
              </a:rPr>
              <a:t>alokasi</a:t>
            </a:r>
            <a:r>
              <a:rPr lang="en-US" sz="1600" dirty="0">
                <a:latin typeface="Gill Sans MT" panose="020B0502020104020203" pitchFamily="34" charset="0"/>
              </a:rPr>
              <a:t> </a:t>
            </a:r>
            <a:r>
              <a:rPr lang="en-US" sz="1600" dirty="0" err="1">
                <a:latin typeface="Gill Sans MT" panose="020B0502020104020203" pitchFamily="34" charset="0"/>
              </a:rPr>
              <a:t>anggaran</a:t>
            </a:r>
            <a:r>
              <a:rPr lang="en-US" sz="1600" dirty="0">
                <a:latin typeface="Gill Sans MT" panose="020B0502020104020203" pitchFamily="34" charset="0"/>
              </a:rPr>
              <a:t> </a:t>
            </a:r>
            <a:r>
              <a:rPr lang="en-US" sz="1600" dirty="0" err="1">
                <a:latin typeface="Gill Sans MT" panose="020B0502020104020203" pitchFamily="34" charset="0"/>
              </a:rPr>
              <a:t>Hibah</a:t>
            </a:r>
            <a:endParaRPr lang="en-US" sz="1600" dirty="0">
              <a:latin typeface="Gill Sans MT" panose="020B0502020104020203" pitchFamily="34" charset="0"/>
            </a:endParaRPr>
          </a:p>
        </p:txBody>
      </p:sp>
    </p:spTree>
    <p:extLst>
      <p:ext uri="{BB962C8B-B14F-4D97-AF65-F5344CB8AC3E}">
        <p14:creationId xmlns:p14="http://schemas.microsoft.com/office/powerpoint/2010/main" val="262788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32"/>
          <p:cNvSpPr>
            <a:spLocks/>
          </p:cNvSpPr>
          <p:nvPr/>
        </p:nvSpPr>
        <p:spPr bwMode="auto">
          <a:xfrm rot="5400000">
            <a:off x="1314996" y="3294624"/>
            <a:ext cx="77253" cy="233917"/>
          </a:xfrm>
          <a:custGeom>
            <a:avLst/>
            <a:gdLst>
              <a:gd name="T0" fmla="*/ 109 w 218"/>
              <a:gd name="T1" fmla="*/ 0 h 3542"/>
              <a:gd name="T2" fmla="*/ 218 w 218"/>
              <a:gd name="T3" fmla="*/ 89 h 3542"/>
              <a:gd name="T4" fmla="*/ 218 w 218"/>
              <a:gd name="T5" fmla="*/ 3542 h 3542"/>
              <a:gd name="T6" fmla="*/ 0 w 218"/>
              <a:gd name="T7" fmla="*/ 3542 h 3542"/>
              <a:gd name="T8" fmla="*/ 0 w 218"/>
              <a:gd name="T9" fmla="*/ 89 h 3542"/>
              <a:gd name="T10" fmla="*/ 109 w 218"/>
              <a:gd name="T11" fmla="*/ 0 h 3542"/>
            </a:gdLst>
            <a:ahLst/>
            <a:cxnLst>
              <a:cxn ang="0">
                <a:pos x="T0" y="T1"/>
              </a:cxn>
              <a:cxn ang="0">
                <a:pos x="T2" y="T3"/>
              </a:cxn>
              <a:cxn ang="0">
                <a:pos x="T4" y="T5"/>
              </a:cxn>
              <a:cxn ang="0">
                <a:pos x="T6" y="T7"/>
              </a:cxn>
              <a:cxn ang="0">
                <a:pos x="T8" y="T9"/>
              </a:cxn>
              <a:cxn ang="0">
                <a:pos x="T10" y="T11"/>
              </a:cxn>
            </a:cxnLst>
            <a:rect l="0" t="0" r="r" b="b"/>
            <a:pathLst>
              <a:path w="218" h="3542">
                <a:moveTo>
                  <a:pt x="109" y="0"/>
                </a:moveTo>
                <a:lnTo>
                  <a:pt x="218" y="89"/>
                </a:lnTo>
                <a:lnTo>
                  <a:pt x="218" y="3542"/>
                </a:lnTo>
                <a:lnTo>
                  <a:pt x="0" y="3542"/>
                </a:lnTo>
                <a:lnTo>
                  <a:pt x="0" y="89"/>
                </a:lnTo>
                <a:lnTo>
                  <a:pt x="109"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7"/>
          <p:cNvSpPr>
            <a:spLocks/>
          </p:cNvSpPr>
          <p:nvPr/>
        </p:nvSpPr>
        <p:spPr bwMode="auto">
          <a:xfrm rot="5400000">
            <a:off x="1471107" y="3949199"/>
            <a:ext cx="76490" cy="545376"/>
          </a:xfrm>
          <a:custGeom>
            <a:avLst/>
            <a:gdLst>
              <a:gd name="T0" fmla="*/ 104 w 206"/>
              <a:gd name="T1" fmla="*/ 0 h 3542"/>
              <a:gd name="T2" fmla="*/ 206 w 206"/>
              <a:gd name="T3" fmla="*/ 89 h 3542"/>
              <a:gd name="T4" fmla="*/ 206 w 206"/>
              <a:gd name="T5" fmla="*/ 3542 h 3542"/>
              <a:gd name="T6" fmla="*/ 0 w 206"/>
              <a:gd name="T7" fmla="*/ 3542 h 3542"/>
              <a:gd name="T8" fmla="*/ 0 w 206"/>
              <a:gd name="T9" fmla="*/ 89 h 3542"/>
              <a:gd name="T10" fmla="*/ 104 w 206"/>
              <a:gd name="T11" fmla="*/ 0 h 3542"/>
            </a:gdLst>
            <a:ahLst/>
            <a:cxnLst>
              <a:cxn ang="0">
                <a:pos x="T0" y="T1"/>
              </a:cxn>
              <a:cxn ang="0">
                <a:pos x="T2" y="T3"/>
              </a:cxn>
              <a:cxn ang="0">
                <a:pos x="T4" y="T5"/>
              </a:cxn>
              <a:cxn ang="0">
                <a:pos x="T6" y="T7"/>
              </a:cxn>
              <a:cxn ang="0">
                <a:pos x="T8" y="T9"/>
              </a:cxn>
              <a:cxn ang="0">
                <a:pos x="T10" y="T11"/>
              </a:cxn>
            </a:cxnLst>
            <a:rect l="0" t="0" r="r" b="b"/>
            <a:pathLst>
              <a:path w="206" h="3542">
                <a:moveTo>
                  <a:pt x="104" y="0"/>
                </a:moveTo>
                <a:lnTo>
                  <a:pt x="206" y="89"/>
                </a:lnTo>
                <a:lnTo>
                  <a:pt x="206" y="3542"/>
                </a:lnTo>
                <a:lnTo>
                  <a:pt x="0" y="3542"/>
                </a:lnTo>
                <a:lnTo>
                  <a:pt x="0" y="89"/>
                </a:lnTo>
                <a:lnTo>
                  <a:pt x="104"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8"/>
          <p:cNvSpPr>
            <a:spLocks/>
          </p:cNvSpPr>
          <p:nvPr/>
        </p:nvSpPr>
        <p:spPr bwMode="auto">
          <a:xfrm rot="5400000">
            <a:off x="1471157" y="5240682"/>
            <a:ext cx="76391" cy="545375"/>
          </a:xfrm>
          <a:custGeom>
            <a:avLst/>
            <a:gdLst>
              <a:gd name="T0" fmla="*/ 103 w 205"/>
              <a:gd name="T1" fmla="*/ 0 h 3542"/>
              <a:gd name="T2" fmla="*/ 205 w 205"/>
              <a:gd name="T3" fmla="*/ 89 h 3542"/>
              <a:gd name="T4" fmla="*/ 205 w 205"/>
              <a:gd name="T5" fmla="*/ 3542 h 3542"/>
              <a:gd name="T6" fmla="*/ 0 w 205"/>
              <a:gd name="T7" fmla="*/ 3542 h 3542"/>
              <a:gd name="T8" fmla="*/ 0 w 205"/>
              <a:gd name="T9" fmla="*/ 89 h 3542"/>
              <a:gd name="T10" fmla="*/ 103 w 205"/>
              <a:gd name="T11" fmla="*/ 0 h 3542"/>
            </a:gdLst>
            <a:ahLst/>
            <a:cxnLst>
              <a:cxn ang="0">
                <a:pos x="T0" y="T1"/>
              </a:cxn>
              <a:cxn ang="0">
                <a:pos x="T2" y="T3"/>
              </a:cxn>
              <a:cxn ang="0">
                <a:pos x="T4" y="T5"/>
              </a:cxn>
              <a:cxn ang="0">
                <a:pos x="T6" y="T7"/>
              </a:cxn>
              <a:cxn ang="0">
                <a:pos x="T8" y="T9"/>
              </a:cxn>
              <a:cxn ang="0">
                <a:pos x="T10" y="T11"/>
              </a:cxn>
            </a:cxnLst>
            <a:rect l="0" t="0" r="r" b="b"/>
            <a:pathLst>
              <a:path w="205" h="3542">
                <a:moveTo>
                  <a:pt x="103" y="0"/>
                </a:moveTo>
                <a:lnTo>
                  <a:pt x="205" y="89"/>
                </a:lnTo>
                <a:lnTo>
                  <a:pt x="205" y="3542"/>
                </a:lnTo>
                <a:lnTo>
                  <a:pt x="0" y="3542"/>
                </a:lnTo>
                <a:lnTo>
                  <a:pt x="0" y="89"/>
                </a:lnTo>
                <a:lnTo>
                  <a:pt x="103"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0"/>
          <p:cNvSpPr>
            <a:spLocks/>
          </p:cNvSpPr>
          <p:nvPr/>
        </p:nvSpPr>
        <p:spPr bwMode="auto">
          <a:xfrm rot="5400000">
            <a:off x="173116" y="2389158"/>
            <a:ext cx="1693863" cy="446246"/>
          </a:xfrm>
          <a:custGeom>
            <a:avLst/>
            <a:gdLst>
              <a:gd name="T0" fmla="*/ 849 w 1067"/>
              <a:gd name="T1" fmla="*/ 0 h 277"/>
              <a:gd name="T2" fmla="*/ 1067 w 1067"/>
              <a:gd name="T3" fmla="*/ 0 h 277"/>
              <a:gd name="T4" fmla="*/ 530 w 1067"/>
              <a:gd name="T5" fmla="*/ 277 h 277"/>
              <a:gd name="T6" fmla="*/ 0 w 1067"/>
              <a:gd name="T7" fmla="*/ 277 h 277"/>
              <a:gd name="T8" fmla="*/ 849 w 1067"/>
              <a:gd name="T9" fmla="*/ 0 h 277"/>
              <a:gd name="connsiteX0" fmla="*/ 9384 w 10000"/>
              <a:gd name="connsiteY0" fmla="*/ 0 h 10074"/>
              <a:gd name="connsiteX1" fmla="*/ 10000 w 10000"/>
              <a:gd name="connsiteY1" fmla="*/ 74 h 10074"/>
              <a:gd name="connsiteX2" fmla="*/ 4967 w 10000"/>
              <a:gd name="connsiteY2" fmla="*/ 10074 h 10074"/>
              <a:gd name="connsiteX3" fmla="*/ 0 w 10000"/>
              <a:gd name="connsiteY3" fmla="*/ 10074 h 10074"/>
              <a:gd name="connsiteX4" fmla="*/ 9384 w 10000"/>
              <a:gd name="connsiteY4" fmla="*/ 0 h 10074"/>
              <a:gd name="connsiteX0" fmla="*/ 9500 w 10000"/>
              <a:gd name="connsiteY0" fmla="*/ 0 h 10148"/>
              <a:gd name="connsiteX1" fmla="*/ 10000 w 10000"/>
              <a:gd name="connsiteY1" fmla="*/ 148 h 10148"/>
              <a:gd name="connsiteX2" fmla="*/ 4967 w 10000"/>
              <a:gd name="connsiteY2" fmla="*/ 10148 h 10148"/>
              <a:gd name="connsiteX3" fmla="*/ 0 w 10000"/>
              <a:gd name="connsiteY3" fmla="*/ 10148 h 10148"/>
              <a:gd name="connsiteX4" fmla="*/ 9500 w 10000"/>
              <a:gd name="connsiteY4" fmla="*/ 0 h 1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48">
                <a:moveTo>
                  <a:pt x="9500" y="0"/>
                </a:moveTo>
                <a:lnTo>
                  <a:pt x="10000" y="148"/>
                </a:lnTo>
                <a:lnTo>
                  <a:pt x="4967" y="10148"/>
                </a:lnTo>
                <a:lnTo>
                  <a:pt x="0" y="10148"/>
                </a:lnTo>
                <a:lnTo>
                  <a:pt x="9500" y="0"/>
                </a:ln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1"/>
          <p:cNvSpPr>
            <a:spLocks/>
          </p:cNvSpPr>
          <p:nvPr/>
        </p:nvSpPr>
        <p:spPr bwMode="auto">
          <a:xfrm rot="5400000">
            <a:off x="539749" y="3566312"/>
            <a:ext cx="954088" cy="439738"/>
          </a:xfrm>
          <a:custGeom>
            <a:avLst/>
            <a:gdLst>
              <a:gd name="T0" fmla="*/ 395 w 601"/>
              <a:gd name="T1" fmla="*/ 0 h 277"/>
              <a:gd name="T2" fmla="*/ 601 w 601"/>
              <a:gd name="T3" fmla="*/ 0 h 277"/>
              <a:gd name="T4" fmla="*/ 530 w 601"/>
              <a:gd name="T5" fmla="*/ 277 h 277"/>
              <a:gd name="T6" fmla="*/ 0 w 601"/>
              <a:gd name="T7" fmla="*/ 277 h 277"/>
              <a:gd name="T8" fmla="*/ 395 w 601"/>
              <a:gd name="T9" fmla="*/ 0 h 277"/>
              <a:gd name="connsiteX0" fmla="*/ 9116 w 10000"/>
              <a:gd name="connsiteY0" fmla="*/ 0 h 10000"/>
              <a:gd name="connsiteX1" fmla="*/ 10000 w 10000"/>
              <a:gd name="connsiteY1" fmla="*/ 0 h 10000"/>
              <a:gd name="connsiteX2" fmla="*/ 8819 w 10000"/>
              <a:gd name="connsiteY2" fmla="*/ 10000 h 10000"/>
              <a:gd name="connsiteX3" fmla="*/ 0 w 10000"/>
              <a:gd name="connsiteY3" fmla="*/ 10000 h 10000"/>
              <a:gd name="connsiteX4" fmla="*/ 9116 w 10000"/>
              <a:gd name="connsiteY4" fmla="*/ 0 h 10000"/>
              <a:gd name="connsiteX0" fmla="*/ 9207 w 10000"/>
              <a:gd name="connsiteY0" fmla="*/ 0 h 10000"/>
              <a:gd name="connsiteX1" fmla="*/ 10000 w 10000"/>
              <a:gd name="connsiteY1" fmla="*/ 0 h 10000"/>
              <a:gd name="connsiteX2" fmla="*/ 8819 w 10000"/>
              <a:gd name="connsiteY2" fmla="*/ 10000 h 10000"/>
              <a:gd name="connsiteX3" fmla="*/ 0 w 10000"/>
              <a:gd name="connsiteY3" fmla="*/ 10000 h 10000"/>
              <a:gd name="connsiteX4" fmla="*/ 9207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207" y="0"/>
                </a:moveTo>
                <a:lnTo>
                  <a:pt x="10000" y="0"/>
                </a:lnTo>
                <a:lnTo>
                  <a:pt x="8819" y="10000"/>
                </a:lnTo>
                <a:lnTo>
                  <a:pt x="0" y="10000"/>
                </a:lnTo>
                <a:lnTo>
                  <a:pt x="9207" y="0"/>
                </a:lnTo>
                <a:close/>
              </a:path>
            </a:pathLst>
          </a:cu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54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12"/>
          <p:cNvSpPr>
            <a:spLocks/>
          </p:cNvSpPr>
          <p:nvPr/>
        </p:nvSpPr>
        <p:spPr bwMode="auto">
          <a:xfrm rot="5400000">
            <a:off x="595325" y="5541964"/>
            <a:ext cx="842937" cy="439738"/>
          </a:xfrm>
          <a:custGeom>
            <a:avLst/>
            <a:gdLst>
              <a:gd name="T0" fmla="*/ 0 w 601"/>
              <a:gd name="T1" fmla="*/ 0 h 277"/>
              <a:gd name="T2" fmla="*/ 205 w 601"/>
              <a:gd name="T3" fmla="*/ 0 h 277"/>
              <a:gd name="T4" fmla="*/ 601 w 601"/>
              <a:gd name="T5" fmla="*/ 277 h 277"/>
              <a:gd name="T6" fmla="*/ 70 w 601"/>
              <a:gd name="T7" fmla="*/ 277 h 277"/>
              <a:gd name="T8" fmla="*/ 0 w 601"/>
              <a:gd name="T9" fmla="*/ 0 h 277"/>
              <a:gd name="connsiteX0" fmla="*/ 1560 w 8835"/>
              <a:gd name="connsiteY0" fmla="*/ 0 h 10000"/>
              <a:gd name="connsiteX1" fmla="*/ 2246 w 8835"/>
              <a:gd name="connsiteY1" fmla="*/ 0 h 10000"/>
              <a:gd name="connsiteX2" fmla="*/ 8835 w 8835"/>
              <a:gd name="connsiteY2" fmla="*/ 10000 h 10000"/>
              <a:gd name="connsiteX3" fmla="*/ 0 w 8835"/>
              <a:gd name="connsiteY3" fmla="*/ 10000 h 10000"/>
              <a:gd name="connsiteX4" fmla="*/ 1560 w 8835"/>
              <a:gd name="connsiteY4" fmla="*/ 0 h 10000"/>
              <a:gd name="connsiteX0" fmla="*/ 1612 w 10000"/>
              <a:gd name="connsiteY0" fmla="*/ 0 h 10000"/>
              <a:gd name="connsiteX1" fmla="*/ 2542 w 10000"/>
              <a:gd name="connsiteY1" fmla="*/ 0 h 10000"/>
              <a:gd name="connsiteX2" fmla="*/ 10000 w 10000"/>
              <a:gd name="connsiteY2" fmla="*/ 10000 h 10000"/>
              <a:gd name="connsiteX3" fmla="*/ 0 w 10000"/>
              <a:gd name="connsiteY3" fmla="*/ 10000 h 10000"/>
              <a:gd name="connsiteX4" fmla="*/ 1612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612" y="0"/>
                </a:moveTo>
                <a:lnTo>
                  <a:pt x="2542" y="0"/>
                </a:lnTo>
                <a:lnTo>
                  <a:pt x="10000" y="10000"/>
                </a:lnTo>
                <a:lnTo>
                  <a:pt x="0" y="10000"/>
                </a:lnTo>
                <a:lnTo>
                  <a:pt x="1612" y="0"/>
                </a:lnTo>
                <a:close/>
              </a:path>
            </a:pathLst>
          </a:cu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Rectangle 14"/>
          <p:cNvSpPr>
            <a:spLocks noChangeArrowheads="1"/>
          </p:cNvSpPr>
          <p:nvPr/>
        </p:nvSpPr>
        <p:spPr bwMode="auto">
          <a:xfrm rot="5400000">
            <a:off x="-22225" y="1787575"/>
            <a:ext cx="841375" cy="796925"/>
          </a:xfrm>
          <a:prstGeom prst="rect">
            <a:avLst/>
          </a:prstGeom>
          <a:solidFill>
            <a:schemeClr val="accent2"/>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 name="Rectangle 15"/>
          <p:cNvSpPr>
            <a:spLocks noChangeArrowheads="1"/>
          </p:cNvSpPr>
          <p:nvPr/>
        </p:nvSpPr>
        <p:spPr bwMode="auto">
          <a:xfrm rot="5400000">
            <a:off x="-22225" y="3331362"/>
            <a:ext cx="841375" cy="796925"/>
          </a:xfrm>
          <a:prstGeom prst="rect">
            <a:avLst/>
          </a:prstGeom>
          <a:solidFill>
            <a:schemeClr val="accent4"/>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Rectangle 16"/>
          <p:cNvSpPr>
            <a:spLocks noChangeArrowheads="1"/>
          </p:cNvSpPr>
          <p:nvPr/>
        </p:nvSpPr>
        <p:spPr bwMode="auto">
          <a:xfrm rot="5400000">
            <a:off x="-23019" y="5363357"/>
            <a:ext cx="842963" cy="796925"/>
          </a:xfrm>
          <a:prstGeom prst="rect">
            <a:avLst/>
          </a:prstGeom>
          <a:solidFill>
            <a:schemeClr val="accent5"/>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cxnSp>
        <p:nvCxnSpPr>
          <p:cNvPr id="5" name="Straight Connector 4"/>
          <p:cNvCxnSpPr>
            <a:cxnSpLocks/>
          </p:cNvCxnSpPr>
          <p:nvPr/>
        </p:nvCxnSpPr>
        <p:spPr>
          <a:xfrm flipV="1">
            <a:off x="1451523" y="1822621"/>
            <a:ext cx="785460" cy="1600005"/>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cxnSpLocks/>
            <a:endCxn id="73" idx="3"/>
          </p:cNvCxnSpPr>
          <p:nvPr/>
        </p:nvCxnSpPr>
        <p:spPr>
          <a:xfrm flipV="1">
            <a:off x="1727131" y="2607716"/>
            <a:ext cx="1176801" cy="1625955"/>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cxnSpLocks/>
            <a:endCxn id="50" idx="3"/>
          </p:cNvCxnSpPr>
          <p:nvPr/>
        </p:nvCxnSpPr>
        <p:spPr>
          <a:xfrm flipV="1">
            <a:off x="1740464" y="4110165"/>
            <a:ext cx="1375122" cy="1401113"/>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3009212" y="3490173"/>
            <a:ext cx="726366" cy="72636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2797558" y="1987724"/>
            <a:ext cx="726366" cy="7263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p:cNvSpPr/>
          <p:nvPr/>
        </p:nvSpPr>
        <p:spPr>
          <a:xfrm>
            <a:off x="1915594" y="1198721"/>
            <a:ext cx="726366" cy="7263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p:cNvSpPr txBox="1"/>
          <p:nvPr/>
        </p:nvSpPr>
        <p:spPr>
          <a:xfrm>
            <a:off x="1978053" y="1194107"/>
            <a:ext cx="601447" cy="584775"/>
          </a:xfrm>
          <a:prstGeom prst="rect">
            <a:avLst/>
          </a:prstGeom>
          <a:noFill/>
        </p:spPr>
        <p:txBody>
          <a:bodyPr wrap="none" rtlCol="0">
            <a:spAutoFit/>
          </a:bodyPr>
          <a:lstStyle/>
          <a:p>
            <a:pPr algn="ctr"/>
            <a:r>
              <a:rPr lang="en-US" sz="3200" b="1" dirty="0">
                <a:solidFill>
                  <a:schemeClr val="bg1"/>
                </a:solidFill>
              </a:rPr>
              <a:t>01</a:t>
            </a:r>
          </a:p>
        </p:txBody>
      </p:sp>
      <p:sp>
        <p:nvSpPr>
          <p:cNvPr id="106" name="TextBox 105"/>
          <p:cNvSpPr txBox="1"/>
          <p:nvPr/>
        </p:nvSpPr>
        <p:spPr>
          <a:xfrm>
            <a:off x="2860017" y="2052028"/>
            <a:ext cx="601447" cy="584775"/>
          </a:xfrm>
          <a:prstGeom prst="rect">
            <a:avLst/>
          </a:prstGeom>
          <a:noFill/>
        </p:spPr>
        <p:txBody>
          <a:bodyPr wrap="none" rtlCol="0">
            <a:spAutoFit/>
          </a:bodyPr>
          <a:lstStyle/>
          <a:p>
            <a:pPr algn="ctr"/>
            <a:r>
              <a:rPr lang="en-US" sz="3200" b="1" dirty="0">
                <a:solidFill>
                  <a:schemeClr val="bg1"/>
                </a:solidFill>
              </a:rPr>
              <a:t>02</a:t>
            </a:r>
          </a:p>
        </p:txBody>
      </p:sp>
      <p:sp>
        <p:nvSpPr>
          <p:cNvPr id="107" name="TextBox 106"/>
          <p:cNvSpPr txBox="1"/>
          <p:nvPr/>
        </p:nvSpPr>
        <p:spPr>
          <a:xfrm>
            <a:off x="3093675" y="3508502"/>
            <a:ext cx="601447" cy="584775"/>
          </a:xfrm>
          <a:prstGeom prst="rect">
            <a:avLst/>
          </a:prstGeom>
          <a:noFill/>
        </p:spPr>
        <p:txBody>
          <a:bodyPr wrap="none" rtlCol="0">
            <a:spAutoFit/>
          </a:bodyPr>
          <a:lstStyle/>
          <a:p>
            <a:pPr algn="ctr"/>
            <a:r>
              <a:rPr lang="en-US" sz="3200" b="1" dirty="0">
                <a:solidFill>
                  <a:schemeClr val="bg1"/>
                </a:solidFill>
              </a:rPr>
              <a:t>03</a:t>
            </a:r>
          </a:p>
        </p:txBody>
      </p:sp>
      <p:sp>
        <p:nvSpPr>
          <p:cNvPr id="108" name="TextBox 107"/>
          <p:cNvSpPr txBox="1"/>
          <p:nvPr/>
        </p:nvSpPr>
        <p:spPr>
          <a:xfrm>
            <a:off x="175987" y="6153060"/>
            <a:ext cx="450764" cy="584775"/>
          </a:xfrm>
          <a:prstGeom prst="rect">
            <a:avLst/>
          </a:prstGeom>
          <a:noFill/>
        </p:spPr>
        <p:txBody>
          <a:bodyPr wrap="none" rtlCol="0">
            <a:spAutoFit/>
          </a:bodyPr>
          <a:lstStyle/>
          <a:p>
            <a:pPr algn="ctr"/>
            <a:r>
              <a:rPr lang="en-US" sz="3200" b="1" dirty="0">
                <a:solidFill>
                  <a:schemeClr val="bg1"/>
                </a:solidFill>
              </a:rPr>
              <a:t>0</a:t>
            </a:r>
          </a:p>
        </p:txBody>
      </p:sp>
      <p:sp>
        <p:nvSpPr>
          <p:cNvPr id="2" name="Title 1"/>
          <p:cNvSpPr>
            <a:spLocks noGrp="1"/>
          </p:cNvSpPr>
          <p:nvPr>
            <p:ph type="title"/>
          </p:nvPr>
        </p:nvSpPr>
        <p:spPr>
          <a:xfrm>
            <a:off x="838200" y="138071"/>
            <a:ext cx="10515600" cy="1325563"/>
          </a:xfrm>
        </p:spPr>
        <p:txBody>
          <a:bodyPr/>
          <a:lstStyle/>
          <a:p>
            <a:pPr algn="ctr"/>
            <a:r>
              <a:rPr lang="en-US" dirty="0"/>
              <a:t>SPPH/</a:t>
            </a:r>
            <a:r>
              <a:rPr lang="en-US" dirty="0" err="1"/>
              <a:t>SPPh</a:t>
            </a:r>
            <a:endParaRPr lang="en-US" dirty="0"/>
          </a:p>
        </p:txBody>
      </p:sp>
      <p:sp>
        <p:nvSpPr>
          <p:cNvPr id="3" name="TextBox 2"/>
          <p:cNvSpPr txBox="1"/>
          <p:nvPr/>
        </p:nvSpPr>
        <p:spPr>
          <a:xfrm>
            <a:off x="2663421" y="1219995"/>
            <a:ext cx="5918608" cy="584775"/>
          </a:xfrm>
          <a:prstGeom prst="rect">
            <a:avLst/>
          </a:prstGeom>
          <a:noFill/>
        </p:spPr>
        <p:txBody>
          <a:bodyPr wrap="none" rtlCol="0">
            <a:spAutoFit/>
          </a:bodyPr>
          <a:lstStyle/>
          <a:p>
            <a:r>
              <a:rPr lang="en-US" sz="1600" dirty="0">
                <a:latin typeface="Gill Sans MT" panose="020B0502020104020203" pitchFamily="34" charset="0"/>
              </a:rPr>
              <a:t>EA </a:t>
            </a:r>
            <a:r>
              <a:rPr lang="en-US" sz="1600" dirty="0" err="1">
                <a:latin typeface="Gill Sans MT" panose="020B0502020104020203" pitchFamily="34" charset="0"/>
              </a:rPr>
              <a:t>menyampaikan</a:t>
            </a:r>
            <a:r>
              <a:rPr lang="en-US" sz="1600" dirty="0">
                <a:latin typeface="Gill Sans MT" panose="020B0502020104020203" pitchFamily="34" charset="0"/>
              </a:rPr>
              <a:t> </a:t>
            </a:r>
            <a:r>
              <a:rPr lang="en-US" sz="1600" dirty="0" err="1">
                <a:latin typeface="Gill Sans MT" panose="020B0502020104020203" pitchFamily="34" charset="0"/>
              </a:rPr>
              <a:t>usulan</a:t>
            </a:r>
            <a:r>
              <a:rPr lang="en-US" sz="1600" dirty="0">
                <a:latin typeface="Gill Sans MT" panose="020B0502020104020203" pitchFamily="34" charset="0"/>
              </a:rPr>
              <a:t> </a:t>
            </a:r>
            <a:r>
              <a:rPr lang="en-US" sz="1600" dirty="0" err="1">
                <a:latin typeface="Gill Sans MT" panose="020B0502020104020203" pitchFamily="34" charset="0"/>
              </a:rPr>
              <a:t>besaran</a:t>
            </a:r>
            <a:r>
              <a:rPr lang="en-US" sz="1600" dirty="0">
                <a:latin typeface="Gill Sans MT" panose="020B0502020104020203" pitchFamily="34" charset="0"/>
              </a:rPr>
              <a:t> </a:t>
            </a:r>
            <a:r>
              <a:rPr lang="en-US" sz="1600" dirty="0" err="1">
                <a:latin typeface="Gill Sans MT" panose="020B0502020104020203" pitchFamily="34" charset="0"/>
              </a:rPr>
              <a:t>hibah</a:t>
            </a:r>
            <a:r>
              <a:rPr lang="en-US" sz="1600" dirty="0">
                <a:latin typeface="Gill Sans MT" panose="020B0502020104020203" pitchFamily="34" charset="0"/>
              </a:rPr>
              <a:t> </a:t>
            </a:r>
            <a:r>
              <a:rPr lang="en-US" sz="1600" dirty="0" err="1">
                <a:latin typeface="Gill Sans MT" panose="020B0502020104020203" pitchFamily="34" charset="0"/>
              </a:rPr>
              <a:t>dan</a:t>
            </a:r>
            <a:r>
              <a:rPr lang="en-US" sz="1600" dirty="0">
                <a:latin typeface="Gill Sans MT" panose="020B0502020104020203" pitchFamily="34" charset="0"/>
              </a:rPr>
              <a:t> </a:t>
            </a:r>
          </a:p>
          <a:p>
            <a:r>
              <a:rPr lang="en-US" sz="1600" dirty="0" err="1">
                <a:latin typeface="Gill Sans MT" panose="020B0502020104020203" pitchFamily="34" charset="0"/>
              </a:rPr>
              <a:t>daftar</a:t>
            </a:r>
            <a:r>
              <a:rPr lang="en-US" sz="1600" dirty="0">
                <a:latin typeface="Gill Sans MT" panose="020B0502020104020203" pitchFamily="34" charset="0"/>
              </a:rPr>
              <a:t> </a:t>
            </a:r>
            <a:r>
              <a:rPr lang="en-US" sz="1600" dirty="0" err="1">
                <a:latin typeface="Gill Sans MT" panose="020B0502020104020203" pitchFamily="34" charset="0"/>
              </a:rPr>
              <a:t>nama</a:t>
            </a:r>
            <a:r>
              <a:rPr lang="en-US" sz="1600" dirty="0">
                <a:latin typeface="Gill Sans MT" panose="020B0502020104020203" pitchFamily="34" charset="0"/>
              </a:rPr>
              <a:t> </a:t>
            </a:r>
            <a:r>
              <a:rPr lang="en-US" sz="1600" dirty="0" err="1">
                <a:latin typeface="Gill Sans MT" panose="020B0502020104020203" pitchFamily="34" charset="0"/>
              </a:rPr>
              <a:t>Pemda</a:t>
            </a:r>
            <a:r>
              <a:rPr lang="en-US" sz="1600" dirty="0">
                <a:latin typeface="Gill Sans MT" panose="020B0502020104020203" pitchFamily="34" charset="0"/>
              </a:rPr>
              <a:t> </a:t>
            </a:r>
            <a:r>
              <a:rPr lang="en-US" sz="1600" dirty="0" err="1">
                <a:latin typeface="Gill Sans MT" panose="020B0502020104020203" pitchFamily="34" charset="0"/>
              </a:rPr>
              <a:t>calon</a:t>
            </a:r>
            <a:r>
              <a:rPr lang="en-US" sz="1600" dirty="0">
                <a:latin typeface="Gill Sans MT" panose="020B0502020104020203" pitchFamily="34" charset="0"/>
              </a:rPr>
              <a:t> </a:t>
            </a:r>
            <a:r>
              <a:rPr lang="en-US" sz="1600" dirty="0" err="1">
                <a:latin typeface="Gill Sans MT" panose="020B0502020104020203" pitchFamily="34" charset="0"/>
              </a:rPr>
              <a:t>penerima</a:t>
            </a:r>
            <a:r>
              <a:rPr lang="en-US" sz="1600" dirty="0">
                <a:latin typeface="Gill Sans MT" panose="020B0502020104020203" pitchFamily="34" charset="0"/>
              </a:rPr>
              <a:t> </a:t>
            </a:r>
            <a:r>
              <a:rPr lang="en-US" sz="1600" dirty="0" err="1">
                <a:latin typeface="Gill Sans MT" panose="020B0502020104020203" pitchFamily="34" charset="0"/>
              </a:rPr>
              <a:t>hibah</a:t>
            </a:r>
            <a:r>
              <a:rPr lang="en-US" sz="1600" dirty="0">
                <a:latin typeface="Gill Sans MT" panose="020B0502020104020203" pitchFamily="34" charset="0"/>
              </a:rPr>
              <a:t> </a:t>
            </a:r>
            <a:r>
              <a:rPr lang="en-US" sz="1600" dirty="0" err="1">
                <a:latin typeface="Gill Sans MT" panose="020B0502020104020203" pitchFamily="34" charset="0"/>
              </a:rPr>
              <a:t>kepada</a:t>
            </a:r>
            <a:r>
              <a:rPr lang="en-US" sz="1600" dirty="0">
                <a:latin typeface="Gill Sans MT" panose="020B0502020104020203" pitchFamily="34" charset="0"/>
              </a:rPr>
              <a:t> DJPK</a:t>
            </a:r>
          </a:p>
        </p:txBody>
      </p:sp>
      <p:sp>
        <p:nvSpPr>
          <p:cNvPr id="109" name="TextBox 108"/>
          <p:cNvSpPr txBox="1"/>
          <p:nvPr/>
        </p:nvSpPr>
        <p:spPr>
          <a:xfrm>
            <a:off x="3683352" y="1956603"/>
            <a:ext cx="7542449" cy="338554"/>
          </a:xfrm>
          <a:prstGeom prst="rect">
            <a:avLst/>
          </a:prstGeom>
          <a:noFill/>
        </p:spPr>
        <p:txBody>
          <a:bodyPr wrap="none" rtlCol="0">
            <a:spAutoFit/>
          </a:bodyPr>
          <a:lstStyle/>
          <a:p>
            <a:r>
              <a:rPr lang="en-US" sz="1600" dirty="0">
                <a:latin typeface="Gill Sans MT" panose="020B0502020104020203" pitchFamily="34" charset="0"/>
              </a:rPr>
              <a:t>DJPK </a:t>
            </a:r>
            <a:r>
              <a:rPr lang="en-US" sz="1600" dirty="0" err="1">
                <a:latin typeface="Gill Sans MT" panose="020B0502020104020203" pitchFamily="34" charset="0"/>
              </a:rPr>
              <a:t>bersama</a:t>
            </a:r>
            <a:r>
              <a:rPr lang="en-US" sz="1600" dirty="0">
                <a:latin typeface="Gill Sans MT" panose="020B0502020104020203" pitchFamily="34" charset="0"/>
              </a:rPr>
              <a:t> EA </a:t>
            </a:r>
            <a:r>
              <a:rPr lang="en-US" sz="1600" dirty="0" err="1">
                <a:latin typeface="Gill Sans MT" panose="020B0502020104020203" pitchFamily="34" charset="0"/>
              </a:rPr>
              <a:t>melakukan</a:t>
            </a:r>
            <a:r>
              <a:rPr lang="en-US" sz="1600" dirty="0">
                <a:latin typeface="Gill Sans MT" panose="020B0502020104020203" pitchFamily="34" charset="0"/>
              </a:rPr>
              <a:t> </a:t>
            </a:r>
            <a:r>
              <a:rPr lang="en-US" sz="1600" dirty="0" err="1">
                <a:latin typeface="Gill Sans MT" panose="020B0502020104020203" pitchFamily="34" charset="0"/>
              </a:rPr>
              <a:t>pembahasan</a:t>
            </a:r>
            <a:r>
              <a:rPr lang="en-US" sz="1600" dirty="0">
                <a:latin typeface="Gill Sans MT" panose="020B0502020104020203" pitchFamily="34" charset="0"/>
              </a:rPr>
              <a:t> </a:t>
            </a:r>
            <a:r>
              <a:rPr lang="en-US" sz="1600" dirty="0" err="1">
                <a:latin typeface="Gill Sans MT" panose="020B0502020104020203" pitchFamily="34" charset="0"/>
              </a:rPr>
              <a:t>dengan</a:t>
            </a:r>
            <a:r>
              <a:rPr lang="en-US" sz="1600" dirty="0">
                <a:latin typeface="Gill Sans MT" panose="020B0502020104020203" pitchFamily="34" charset="0"/>
              </a:rPr>
              <a:t> </a:t>
            </a:r>
            <a:r>
              <a:rPr lang="en-US" sz="1600" dirty="0" err="1">
                <a:latin typeface="Gill Sans MT" panose="020B0502020104020203" pitchFamily="34" charset="0"/>
              </a:rPr>
              <a:t>mempertimbangkan</a:t>
            </a:r>
            <a:r>
              <a:rPr lang="en-US" sz="1600" dirty="0">
                <a:latin typeface="Gill Sans MT" panose="020B0502020104020203" pitchFamily="34" charset="0"/>
              </a:rPr>
              <a:t>:</a:t>
            </a:r>
          </a:p>
        </p:txBody>
      </p:sp>
      <p:sp>
        <p:nvSpPr>
          <p:cNvPr id="110" name="TextBox 109"/>
          <p:cNvSpPr txBox="1"/>
          <p:nvPr/>
        </p:nvSpPr>
        <p:spPr>
          <a:xfrm>
            <a:off x="3721279" y="2229975"/>
            <a:ext cx="8315097" cy="1077218"/>
          </a:xfrm>
          <a:prstGeom prst="rect">
            <a:avLst/>
          </a:prstGeom>
          <a:noFill/>
        </p:spPr>
        <p:txBody>
          <a:bodyPr wrap="none" rtlCol="0">
            <a:spAutoFit/>
          </a:bodyPr>
          <a:lstStyle/>
          <a:p>
            <a:pPr marL="342900" indent="-342900">
              <a:buAutoNum type="alphaLcPeriod"/>
            </a:pPr>
            <a:r>
              <a:rPr lang="en-US" sz="1600" dirty="0" err="1">
                <a:latin typeface="Gill Sans MT" panose="020B0502020104020203" pitchFamily="34" charset="0"/>
              </a:rPr>
              <a:t>Kontribusi</a:t>
            </a:r>
            <a:r>
              <a:rPr lang="en-US" sz="1600" dirty="0">
                <a:latin typeface="Gill Sans MT" panose="020B0502020104020203" pitchFamily="34" charset="0"/>
              </a:rPr>
              <a:t> </a:t>
            </a:r>
            <a:r>
              <a:rPr lang="en-US" sz="1600" dirty="0" err="1">
                <a:latin typeface="Gill Sans MT" panose="020B0502020104020203" pitchFamily="34" charset="0"/>
              </a:rPr>
              <a:t>daerah</a:t>
            </a:r>
            <a:r>
              <a:rPr lang="en-US" sz="1600" dirty="0">
                <a:latin typeface="Gill Sans MT" panose="020B0502020104020203" pitchFamily="34" charset="0"/>
              </a:rPr>
              <a:t> </a:t>
            </a:r>
            <a:r>
              <a:rPr lang="en-US" sz="1600" dirty="0" err="1">
                <a:latin typeface="Gill Sans MT" panose="020B0502020104020203" pitchFamily="34" charset="0"/>
              </a:rPr>
              <a:t>dalam</a:t>
            </a:r>
            <a:r>
              <a:rPr lang="en-US" sz="1600" dirty="0">
                <a:latin typeface="Gill Sans MT" panose="020B0502020104020203" pitchFamily="34" charset="0"/>
              </a:rPr>
              <a:t> </a:t>
            </a:r>
            <a:r>
              <a:rPr lang="en-US" sz="1600" dirty="0" err="1">
                <a:latin typeface="Gill Sans MT" panose="020B0502020104020203" pitchFamily="34" charset="0"/>
              </a:rPr>
              <a:t>pencapaian</a:t>
            </a:r>
            <a:r>
              <a:rPr lang="en-US" sz="1600" dirty="0">
                <a:latin typeface="Gill Sans MT" panose="020B0502020104020203" pitchFamily="34" charset="0"/>
              </a:rPr>
              <a:t> program </a:t>
            </a:r>
            <a:r>
              <a:rPr lang="en-US" sz="1600" dirty="0" err="1">
                <a:latin typeface="Gill Sans MT" panose="020B0502020104020203" pitchFamily="34" charset="0"/>
              </a:rPr>
              <a:t>prioritas</a:t>
            </a:r>
            <a:r>
              <a:rPr lang="en-US" sz="1600" dirty="0">
                <a:latin typeface="Gill Sans MT" panose="020B0502020104020203" pitchFamily="34" charset="0"/>
              </a:rPr>
              <a:t> </a:t>
            </a:r>
            <a:r>
              <a:rPr lang="en-US" sz="1600" dirty="0" err="1">
                <a:latin typeface="Gill Sans MT" panose="020B0502020104020203" pitchFamily="34" charset="0"/>
              </a:rPr>
              <a:t>nasional</a:t>
            </a:r>
            <a:endParaRPr lang="en-US" sz="1600" dirty="0">
              <a:latin typeface="Gill Sans MT" panose="020B0502020104020203" pitchFamily="34" charset="0"/>
            </a:endParaRPr>
          </a:p>
          <a:p>
            <a:pPr marL="342900" indent="-342900">
              <a:buAutoNum type="alphaLcPeriod"/>
            </a:pPr>
            <a:r>
              <a:rPr lang="en-US" sz="1600" dirty="0" err="1">
                <a:latin typeface="Gill Sans MT" panose="020B0502020104020203" pitchFamily="34" charset="0"/>
              </a:rPr>
              <a:t>Sinkronisasi</a:t>
            </a:r>
            <a:r>
              <a:rPr lang="en-US" sz="1600" dirty="0">
                <a:latin typeface="Gill Sans MT" panose="020B0502020104020203" pitchFamily="34" charset="0"/>
              </a:rPr>
              <a:t> program/</a:t>
            </a:r>
            <a:r>
              <a:rPr lang="en-US" sz="1600" dirty="0" err="1">
                <a:latin typeface="Gill Sans MT" panose="020B0502020104020203" pitchFamily="34" charset="0"/>
              </a:rPr>
              <a:t>kegiatan</a:t>
            </a:r>
            <a:r>
              <a:rPr lang="en-US" sz="1600" dirty="0">
                <a:latin typeface="Gill Sans MT" panose="020B0502020104020203" pitchFamily="34" charset="0"/>
              </a:rPr>
              <a:t> </a:t>
            </a:r>
            <a:r>
              <a:rPr lang="en-US" sz="1600" dirty="0" err="1">
                <a:latin typeface="Gill Sans MT" panose="020B0502020104020203" pitchFamily="34" charset="0"/>
              </a:rPr>
              <a:t>hibah</a:t>
            </a:r>
            <a:r>
              <a:rPr lang="en-US" sz="1600" dirty="0">
                <a:latin typeface="Gill Sans MT" panose="020B0502020104020203" pitchFamily="34" charset="0"/>
              </a:rPr>
              <a:t> </a:t>
            </a:r>
            <a:r>
              <a:rPr lang="en-US" sz="1600" dirty="0" err="1">
                <a:latin typeface="Gill Sans MT" panose="020B0502020104020203" pitchFamily="34" charset="0"/>
              </a:rPr>
              <a:t>dengan</a:t>
            </a:r>
            <a:r>
              <a:rPr lang="en-US" sz="1600" dirty="0">
                <a:latin typeface="Gill Sans MT" panose="020B0502020104020203" pitchFamily="34" charset="0"/>
              </a:rPr>
              <a:t> </a:t>
            </a:r>
            <a:r>
              <a:rPr lang="en-US" sz="1600" dirty="0" err="1">
                <a:latin typeface="Gill Sans MT" panose="020B0502020104020203" pitchFamily="34" charset="0"/>
              </a:rPr>
              <a:t>sumber</a:t>
            </a:r>
            <a:r>
              <a:rPr lang="en-US" sz="1600" dirty="0">
                <a:latin typeface="Gill Sans MT" panose="020B0502020104020203" pitchFamily="34" charset="0"/>
              </a:rPr>
              <a:t> </a:t>
            </a:r>
            <a:r>
              <a:rPr lang="en-US" sz="1600" dirty="0" err="1">
                <a:latin typeface="Gill Sans MT" panose="020B0502020104020203" pitchFamily="34" charset="0"/>
              </a:rPr>
              <a:t>pendanaan</a:t>
            </a:r>
            <a:r>
              <a:rPr lang="en-US" sz="1600" dirty="0">
                <a:latin typeface="Gill Sans MT" panose="020B0502020104020203" pitchFamily="34" charset="0"/>
              </a:rPr>
              <a:t> </a:t>
            </a:r>
            <a:r>
              <a:rPr lang="en-US" sz="1600" dirty="0" err="1">
                <a:latin typeface="Gill Sans MT" panose="020B0502020104020203" pitchFamily="34" charset="0"/>
              </a:rPr>
              <a:t>lainnya</a:t>
            </a:r>
            <a:endParaRPr lang="en-US" sz="1600" dirty="0">
              <a:latin typeface="Gill Sans MT" panose="020B0502020104020203" pitchFamily="34" charset="0"/>
            </a:endParaRPr>
          </a:p>
          <a:p>
            <a:pPr marL="342900" indent="-342900">
              <a:buAutoNum type="alphaLcPeriod"/>
            </a:pPr>
            <a:r>
              <a:rPr lang="en-US" sz="1600" dirty="0" err="1">
                <a:latin typeface="Gill Sans MT" panose="020B0502020104020203" pitchFamily="34" charset="0"/>
              </a:rPr>
              <a:t>Kinerja</a:t>
            </a:r>
            <a:r>
              <a:rPr lang="en-US" sz="1600" dirty="0">
                <a:latin typeface="Gill Sans MT" panose="020B0502020104020203" pitchFamily="34" charset="0"/>
              </a:rPr>
              <a:t> dan </a:t>
            </a:r>
            <a:r>
              <a:rPr lang="en-US" sz="1600" dirty="0" err="1">
                <a:latin typeface="Gill Sans MT" panose="020B0502020104020203" pitchFamily="34" charset="0"/>
              </a:rPr>
              <a:t>kesiapan</a:t>
            </a:r>
            <a:r>
              <a:rPr lang="en-US" sz="1600" dirty="0">
                <a:latin typeface="Gill Sans MT" panose="020B0502020104020203" pitchFamily="34" charset="0"/>
              </a:rPr>
              <a:t> </a:t>
            </a:r>
            <a:r>
              <a:rPr lang="en-US" sz="1600" dirty="0" err="1">
                <a:latin typeface="Gill Sans MT" panose="020B0502020104020203" pitchFamily="34" charset="0"/>
              </a:rPr>
              <a:t>daerah</a:t>
            </a:r>
            <a:endParaRPr lang="en-US" sz="1600" dirty="0">
              <a:latin typeface="Gill Sans MT" panose="020B0502020104020203" pitchFamily="34" charset="0"/>
            </a:endParaRPr>
          </a:p>
          <a:p>
            <a:pPr marL="342900" indent="-342900">
              <a:buAutoNum type="alphaLcPeriod"/>
            </a:pPr>
            <a:r>
              <a:rPr lang="en-US" sz="1600" dirty="0" err="1">
                <a:latin typeface="Gill Sans MT" panose="020B0502020104020203" pitchFamily="34" charset="0"/>
              </a:rPr>
              <a:t>Pertimbangan</a:t>
            </a:r>
            <a:r>
              <a:rPr lang="en-US" sz="1600" dirty="0">
                <a:latin typeface="Gill Sans MT" panose="020B0502020104020203" pitchFamily="34" charset="0"/>
              </a:rPr>
              <a:t> lain </a:t>
            </a:r>
            <a:r>
              <a:rPr lang="en-US" sz="1600" dirty="0" err="1">
                <a:latin typeface="Gill Sans MT" panose="020B0502020104020203" pitchFamily="34" charset="0"/>
              </a:rPr>
              <a:t>sesuai</a:t>
            </a:r>
            <a:r>
              <a:rPr lang="en-US" sz="1600" dirty="0">
                <a:latin typeface="Gill Sans MT" panose="020B0502020104020203" pitchFamily="34" charset="0"/>
              </a:rPr>
              <a:t> </a:t>
            </a:r>
            <a:r>
              <a:rPr lang="en-US" sz="1600" dirty="0" err="1">
                <a:latin typeface="Gill Sans MT" panose="020B0502020104020203" pitchFamily="34" charset="0"/>
              </a:rPr>
              <a:t>dengan</a:t>
            </a:r>
            <a:r>
              <a:rPr lang="en-US" sz="1600" dirty="0">
                <a:latin typeface="Gill Sans MT" panose="020B0502020104020203" pitchFamily="34" charset="0"/>
              </a:rPr>
              <a:t> </a:t>
            </a:r>
            <a:r>
              <a:rPr lang="en-US" sz="1600" dirty="0" err="1">
                <a:latin typeface="Gill Sans MT" panose="020B0502020104020203" pitchFamily="34" charset="0"/>
              </a:rPr>
              <a:t>ketentuan</a:t>
            </a:r>
            <a:r>
              <a:rPr lang="en-US" sz="1600" dirty="0">
                <a:latin typeface="Gill Sans MT" panose="020B0502020104020203" pitchFamily="34" charset="0"/>
              </a:rPr>
              <a:t> </a:t>
            </a:r>
            <a:r>
              <a:rPr lang="en-US" sz="1600" dirty="0" err="1">
                <a:latin typeface="Gill Sans MT" panose="020B0502020104020203" pitchFamily="34" charset="0"/>
              </a:rPr>
              <a:t>peraturan</a:t>
            </a:r>
            <a:r>
              <a:rPr lang="en-US" sz="1600" dirty="0">
                <a:latin typeface="Gill Sans MT" panose="020B0502020104020203" pitchFamily="34" charset="0"/>
              </a:rPr>
              <a:t> </a:t>
            </a:r>
            <a:r>
              <a:rPr lang="en-US" sz="1600" dirty="0" err="1">
                <a:latin typeface="Gill Sans MT" panose="020B0502020104020203" pitchFamily="34" charset="0"/>
              </a:rPr>
              <a:t>perundang-undangan</a:t>
            </a:r>
            <a:endParaRPr lang="en-US" sz="1600" dirty="0">
              <a:latin typeface="Gill Sans MT" panose="020B0502020104020203" pitchFamily="34" charset="0"/>
            </a:endParaRPr>
          </a:p>
        </p:txBody>
      </p:sp>
      <p:sp>
        <p:nvSpPr>
          <p:cNvPr id="111" name="TextBox 110"/>
          <p:cNvSpPr txBox="1"/>
          <p:nvPr/>
        </p:nvSpPr>
        <p:spPr>
          <a:xfrm>
            <a:off x="3905199" y="3563578"/>
            <a:ext cx="8393644" cy="338554"/>
          </a:xfrm>
          <a:prstGeom prst="rect">
            <a:avLst/>
          </a:prstGeom>
          <a:noFill/>
        </p:spPr>
        <p:txBody>
          <a:bodyPr wrap="none" rtlCol="0">
            <a:spAutoFit/>
          </a:bodyPr>
          <a:lstStyle/>
          <a:p>
            <a:r>
              <a:rPr lang="en-US" sz="1600" dirty="0">
                <a:latin typeface="Gill Sans MT" panose="020B0502020104020203" pitchFamily="34" charset="0"/>
              </a:rPr>
              <a:t>DJPK </a:t>
            </a:r>
            <a:r>
              <a:rPr lang="en-US" sz="1600" dirty="0" err="1">
                <a:latin typeface="Gill Sans MT" panose="020B0502020104020203" pitchFamily="34" charset="0"/>
              </a:rPr>
              <a:t>menerbitkan</a:t>
            </a:r>
            <a:r>
              <a:rPr lang="en-US" sz="1600" dirty="0">
                <a:latin typeface="Gill Sans MT" panose="020B0502020104020203" pitchFamily="34" charset="0"/>
              </a:rPr>
              <a:t> </a:t>
            </a:r>
            <a:r>
              <a:rPr lang="en-US" sz="1600" dirty="0" err="1">
                <a:latin typeface="Gill Sans MT" panose="020B0502020104020203" pitchFamily="34" charset="0"/>
              </a:rPr>
              <a:t>dan</a:t>
            </a:r>
            <a:r>
              <a:rPr lang="en-US" sz="1600" dirty="0">
                <a:latin typeface="Gill Sans MT" panose="020B0502020104020203" pitchFamily="34" charset="0"/>
              </a:rPr>
              <a:t> </a:t>
            </a:r>
            <a:r>
              <a:rPr lang="en-US" sz="1600" dirty="0" err="1">
                <a:latin typeface="Gill Sans MT" panose="020B0502020104020203" pitchFamily="34" charset="0"/>
              </a:rPr>
              <a:t>menyampaikan</a:t>
            </a:r>
            <a:r>
              <a:rPr lang="en-US" sz="1600" dirty="0">
                <a:latin typeface="Gill Sans MT" panose="020B0502020104020203" pitchFamily="34" charset="0"/>
              </a:rPr>
              <a:t> SPPH/</a:t>
            </a:r>
            <a:r>
              <a:rPr lang="en-US" sz="1600" dirty="0" err="1">
                <a:latin typeface="Gill Sans MT" panose="020B0502020104020203" pitchFamily="34" charset="0"/>
              </a:rPr>
              <a:t>SPPh</a:t>
            </a:r>
            <a:r>
              <a:rPr lang="en-US" sz="1600" dirty="0">
                <a:latin typeface="Gill Sans MT" panose="020B0502020104020203" pitchFamily="34" charset="0"/>
              </a:rPr>
              <a:t> </a:t>
            </a:r>
            <a:r>
              <a:rPr lang="en-US" sz="1600" dirty="0" err="1">
                <a:latin typeface="Gill Sans MT" panose="020B0502020104020203" pitchFamily="34" charset="0"/>
              </a:rPr>
              <a:t>kepada</a:t>
            </a:r>
            <a:r>
              <a:rPr lang="en-US" sz="1600" dirty="0">
                <a:latin typeface="Gill Sans MT" panose="020B0502020104020203" pitchFamily="34" charset="0"/>
              </a:rPr>
              <a:t> </a:t>
            </a:r>
            <a:r>
              <a:rPr lang="en-US" sz="1600" dirty="0" err="1">
                <a:latin typeface="Gill Sans MT" panose="020B0502020104020203" pitchFamily="34" charset="0"/>
              </a:rPr>
              <a:t>masing-masing</a:t>
            </a:r>
            <a:r>
              <a:rPr lang="en-US" sz="1600" dirty="0">
                <a:latin typeface="Gill Sans MT" panose="020B0502020104020203" pitchFamily="34" charset="0"/>
              </a:rPr>
              <a:t> </a:t>
            </a:r>
            <a:r>
              <a:rPr lang="en-US" sz="1600" dirty="0" err="1">
                <a:latin typeface="Gill Sans MT" panose="020B0502020104020203" pitchFamily="34" charset="0"/>
              </a:rPr>
              <a:t>Pemda</a:t>
            </a:r>
            <a:endParaRPr lang="en-US" sz="1600" dirty="0">
              <a:latin typeface="Gill Sans MT" panose="020B0502020104020203" pitchFamily="34" charset="0"/>
            </a:endParaRPr>
          </a:p>
        </p:txBody>
      </p:sp>
      <p:sp>
        <p:nvSpPr>
          <p:cNvPr id="112" name="TextBox 111"/>
          <p:cNvSpPr txBox="1"/>
          <p:nvPr/>
        </p:nvSpPr>
        <p:spPr>
          <a:xfrm>
            <a:off x="6031815" y="3914909"/>
            <a:ext cx="2433680" cy="338554"/>
          </a:xfrm>
          <a:prstGeom prst="rect">
            <a:avLst/>
          </a:prstGeom>
          <a:noFill/>
        </p:spPr>
        <p:txBody>
          <a:bodyPr wrap="none" rtlCol="0">
            <a:spAutoFit/>
          </a:bodyPr>
          <a:lstStyle/>
          <a:p>
            <a:r>
              <a:rPr lang="en-US" sz="1600" dirty="0" err="1">
                <a:latin typeface="Gill Sans MT" panose="020B0502020104020203" pitchFamily="34" charset="0"/>
              </a:rPr>
              <a:t>Penerbitan</a:t>
            </a:r>
            <a:r>
              <a:rPr lang="en-US" sz="1600" dirty="0">
                <a:latin typeface="Gill Sans MT" panose="020B0502020104020203" pitchFamily="34" charset="0"/>
              </a:rPr>
              <a:t> SPPH/</a:t>
            </a:r>
            <a:r>
              <a:rPr lang="en-US" sz="1600" dirty="0" err="1">
                <a:latin typeface="Gill Sans MT" panose="020B0502020104020203" pitchFamily="34" charset="0"/>
              </a:rPr>
              <a:t>SPPh</a:t>
            </a:r>
            <a:r>
              <a:rPr lang="en-US" sz="1600" dirty="0">
                <a:latin typeface="Gill Sans MT" panose="020B0502020104020203" pitchFamily="34" charset="0"/>
              </a:rPr>
              <a:t>:</a:t>
            </a:r>
          </a:p>
        </p:txBody>
      </p:sp>
      <p:graphicFrame>
        <p:nvGraphicFramePr>
          <p:cNvPr id="22" name="Diagram 21"/>
          <p:cNvGraphicFramePr/>
          <p:nvPr>
            <p:extLst>
              <p:ext uri="{D42A27DB-BD31-4B8C-83A1-F6EECF244321}">
                <p14:modId xmlns:p14="http://schemas.microsoft.com/office/powerpoint/2010/main" val="57133"/>
              </p:ext>
            </p:extLst>
          </p:nvPr>
        </p:nvGraphicFramePr>
        <p:xfrm>
          <a:off x="3554221" y="4233671"/>
          <a:ext cx="7399725" cy="23839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3" name="Round Same Side Corner Rectangle 112"/>
          <p:cNvSpPr/>
          <p:nvPr/>
        </p:nvSpPr>
        <p:spPr>
          <a:xfrm rot="5400000">
            <a:off x="8545592" y="-211595"/>
            <a:ext cx="391003" cy="2024893"/>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ound Same Side Corner Rectangle 113"/>
          <p:cNvSpPr/>
          <p:nvPr/>
        </p:nvSpPr>
        <p:spPr>
          <a:xfrm rot="16200000" flipH="1">
            <a:off x="3192352" y="-212637"/>
            <a:ext cx="391003" cy="2024893"/>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076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91189"/>
            <a:ext cx="10515600" cy="1325563"/>
          </a:xfrm>
        </p:spPr>
        <p:txBody>
          <a:bodyPr/>
          <a:lstStyle/>
          <a:p>
            <a:pPr algn="ctr"/>
            <a:r>
              <a:rPr lang="en-US" dirty="0" err="1"/>
              <a:t>Rencana</a:t>
            </a:r>
            <a:r>
              <a:rPr lang="en-US" dirty="0"/>
              <a:t> </a:t>
            </a:r>
            <a:r>
              <a:rPr lang="en-US" dirty="0" err="1"/>
              <a:t>Komprehensif</a:t>
            </a:r>
            <a:r>
              <a:rPr lang="en-US" dirty="0"/>
              <a:t> </a:t>
            </a:r>
            <a:r>
              <a:rPr lang="en-US" dirty="0" err="1"/>
              <a:t>dan</a:t>
            </a:r>
            <a:r>
              <a:rPr lang="en-US" dirty="0"/>
              <a:t>/</a:t>
            </a:r>
            <a:r>
              <a:rPr lang="en-US" dirty="0" err="1"/>
              <a:t>atau</a:t>
            </a:r>
            <a:r>
              <a:rPr lang="en-US" dirty="0"/>
              <a:t> </a:t>
            </a:r>
            <a:r>
              <a:rPr lang="en-US" u="sng" dirty="0" err="1"/>
              <a:t>Rencana</a:t>
            </a:r>
            <a:r>
              <a:rPr lang="en-US" u="sng" dirty="0"/>
              <a:t> </a:t>
            </a:r>
            <a:r>
              <a:rPr lang="en-US" u="sng" dirty="0" err="1"/>
              <a:t>Tahunan</a:t>
            </a:r>
            <a:r>
              <a:rPr lang="en-US" u="sng" dirty="0"/>
              <a:t> </a:t>
            </a:r>
            <a:r>
              <a:rPr lang="en-US" u="sng" dirty="0" err="1"/>
              <a:t>dan</a:t>
            </a:r>
            <a:r>
              <a:rPr lang="en-US" u="sng" dirty="0"/>
              <a:t>/</a:t>
            </a:r>
            <a:r>
              <a:rPr lang="en-US" u="sng" dirty="0" err="1"/>
              <a:t>atau</a:t>
            </a:r>
            <a:r>
              <a:rPr lang="en-US" u="sng" dirty="0"/>
              <a:t> RKA</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5473" y="2748464"/>
            <a:ext cx="2117648" cy="3260110"/>
          </a:xfrm>
          <a:prstGeom prst="rect">
            <a:avLst/>
          </a:prstGeom>
        </p:spPr>
      </p:pic>
      <p:sp>
        <p:nvSpPr>
          <p:cNvPr id="5" name="Round Single Corner Rectangle 4"/>
          <p:cNvSpPr/>
          <p:nvPr/>
        </p:nvSpPr>
        <p:spPr>
          <a:xfrm>
            <a:off x="3984328" y="2436549"/>
            <a:ext cx="6191375" cy="902909"/>
          </a:xfrm>
          <a:prstGeom prst="round1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Flowchart: Connector 3"/>
          <p:cNvSpPr/>
          <p:nvPr/>
        </p:nvSpPr>
        <p:spPr>
          <a:xfrm>
            <a:off x="3532875" y="2436549"/>
            <a:ext cx="902909" cy="902909"/>
          </a:xfrm>
          <a:prstGeom prst="flowChartConnector">
            <a:avLst/>
          </a:prstGeom>
          <a:solidFill>
            <a:srgbClr val="FCFFF5"/>
          </a:solidFill>
          <a:ln w="38100">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3E606F"/>
                </a:solidFill>
              </a:rPr>
              <a:t>01</a:t>
            </a:r>
          </a:p>
        </p:txBody>
      </p:sp>
      <p:sp>
        <p:nvSpPr>
          <p:cNvPr id="6" name="TextBox 5"/>
          <p:cNvSpPr txBox="1"/>
          <p:nvPr/>
        </p:nvSpPr>
        <p:spPr>
          <a:xfrm>
            <a:off x="4435784" y="2491551"/>
            <a:ext cx="5739920" cy="923330"/>
          </a:xfrm>
          <a:prstGeom prst="rect">
            <a:avLst/>
          </a:prstGeom>
          <a:noFill/>
        </p:spPr>
        <p:txBody>
          <a:bodyPr wrap="square" rtlCol="0">
            <a:spAutoFit/>
          </a:bodyPr>
          <a:lstStyle/>
          <a:p>
            <a:r>
              <a:rPr lang="en-US" dirty="0" err="1">
                <a:solidFill>
                  <a:srgbClr val="FCFFF5"/>
                </a:solidFill>
                <a:latin typeface="Gill Sans MT" panose="020B0502020104020203" pitchFamily="34" charset="0"/>
              </a:rPr>
              <a:t>Penyusunan</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Rencana</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Komprehensif</a:t>
            </a:r>
            <a:r>
              <a:rPr lang="en-US" dirty="0">
                <a:solidFill>
                  <a:srgbClr val="FCFFF5"/>
                </a:solidFill>
                <a:latin typeface="Gill Sans MT" panose="020B0502020104020203" pitchFamily="34" charset="0"/>
              </a:rPr>
              <a:t> dan/</a:t>
            </a:r>
            <a:r>
              <a:rPr lang="en-US" dirty="0" err="1">
                <a:solidFill>
                  <a:srgbClr val="FCFFF5"/>
                </a:solidFill>
                <a:latin typeface="Gill Sans MT" panose="020B0502020104020203" pitchFamily="34" charset="0"/>
              </a:rPr>
              <a:t>atau</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Rencana</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Tahunan</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dan</a:t>
            </a:r>
            <a:r>
              <a:rPr lang="en-US" dirty="0">
                <a:solidFill>
                  <a:srgbClr val="FCFFF5"/>
                </a:solidFill>
                <a:latin typeface="Gill Sans MT" panose="020B0502020104020203" pitchFamily="34" charset="0"/>
              </a:rPr>
              <a:t>/</a:t>
            </a:r>
            <a:r>
              <a:rPr lang="en-US" dirty="0" err="1">
                <a:solidFill>
                  <a:srgbClr val="FCFFF5"/>
                </a:solidFill>
                <a:latin typeface="Gill Sans MT" panose="020B0502020104020203" pitchFamily="34" charset="0"/>
              </a:rPr>
              <a:t>atau</a:t>
            </a:r>
            <a:r>
              <a:rPr lang="en-US" dirty="0">
                <a:solidFill>
                  <a:srgbClr val="FCFFF5"/>
                </a:solidFill>
                <a:latin typeface="Gill Sans MT" panose="020B0502020104020203" pitchFamily="34" charset="0"/>
              </a:rPr>
              <a:t> RKA </a:t>
            </a:r>
            <a:r>
              <a:rPr lang="en-US" dirty="0" err="1">
                <a:solidFill>
                  <a:srgbClr val="FCFFF5"/>
                </a:solidFill>
                <a:latin typeface="Gill Sans MT" panose="020B0502020104020203" pitchFamily="34" charset="0"/>
              </a:rPr>
              <a:t>berdasarkan</a:t>
            </a:r>
            <a:r>
              <a:rPr lang="en-US" dirty="0">
                <a:solidFill>
                  <a:srgbClr val="FCFFF5"/>
                </a:solidFill>
                <a:latin typeface="Gill Sans MT" panose="020B0502020104020203" pitchFamily="34" charset="0"/>
              </a:rPr>
              <a:t> SPPH/</a:t>
            </a:r>
            <a:r>
              <a:rPr lang="en-US" dirty="0" err="1">
                <a:solidFill>
                  <a:srgbClr val="FCFFF5"/>
                </a:solidFill>
                <a:latin typeface="Gill Sans MT" panose="020B0502020104020203" pitchFamily="34" charset="0"/>
              </a:rPr>
              <a:t>SPPh</a:t>
            </a:r>
            <a:r>
              <a:rPr lang="en-US" dirty="0">
                <a:solidFill>
                  <a:srgbClr val="FCFFF5"/>
                </a:solidFill>
                <a:latin typeface="Gill Sans MT" panose="020B0502020104020203" pitchFamily="34" charset="0"/>
              </a:rPr>
              <a:t> </a:t>
            </a:r>
          </a:p>
        </p:txBody>
      </p:sp>
      <p:sp>
        <p:nvSpPr>
          <p:cNvPr id="7" name="TextBox 6"/>
          <p:cNvSpPr txBox="1"/>
          <p:nvPr/>
        </p:nvSpPr>
        <p:spPr>
          <a:xfrm>
            <a:off x="4435785" y="3423988"/>
            <a:ext cx="6527588" cy="677108"/>
          </a:xfrm>
          <a:prstGeom prst="rect">
            <a:avLst/>
          </a:prstGeom>
          <a:noFill/>
        </p:spPr>
        <p:txBody>
          <a:bodyPr wrap="square" rtlCol="0">
            <a:spAutoFit/>
          </a:bodyPr>
          <a:lstStyle/>
          <a:p>
            <a:r>
              <a:rPr lang="en-US" dirty="0" err="1">
                <a:latin typeface="Gill Sans MT" panose="020B0502020104020203" pitchFamily="34" charset="0"/>
              </a:rPr>
              <a:t>Kepala</a:t>
            </a:r>
            <a:r>
              <a:rPr lang="en-US" dirty="0">
                <a:latin typeface="Gill Sans MT" panose="020B0502020104020203" pitchFamily="34" charset="0"/>
              </a:rPr>
              <a:t> Daerah </a:t>
            </a:r>
            <a:r>
              <a:rPr lang="en-US" sz="2000" dirty="0" err="1">
                <a:latin typeface="Gill Sans MT" panose="020B0502020104020203" pitchFamily="34" charset="0"/>
              </a:rPr>
              <a:t>berkoordinasi</a:t>
            </a:r>
            <a:r>
              <a:rPr lang="en-US" dirty="0">
                <a:latin typeface="Gill Sans MT" panose="020B0502020104020203" pitchFamily="34" charset="0"/>
              </a:rPr>
              <a:t> </a:t>
            </a:r>
            <a:r>
              <a:rPr lang="en-US" dirty="0" err="1">
                <a:latin typeface="Gill Sans MT" panose="020B0502020104020203" pitchFamily="34" charset="0"/>
              </a:rPr>
              <a:t>dengan</a:t>
            </a:r>
            <a:r>
              <a:rPr lang="en-US" dirty="0">
                <a:latin typeface="Gill Sans MT" panose="020B0502020104020203" pitchFamily="34" charset="0"/>
              </a:rPr>
              <a:t> EA dan </a:t>
            </a:r>
            <a:r>
              <a:rPr lang="en-US" dirty="0" err="1">
                <a:latin typeface="Gill Sans MT" panose="020B0502020104020203" pitchFamily="34" charset="0"/>
              </a:rPr>
              <a:t>dituangkan</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berita</a:t>
            </a:r>
            <a:r>
              <a:rPr lang="en-US" dirty="0">
                <a:latin typeface="Gill Sans MT" panose="020B0502020104020203" pitchFamily="34" charset="0"/>
              </a:rPr>
              <a:t> acara </a:t>
            </a:r>
            <a:r>
              <a:rPr lang="en-US" dirty="0" err="1">
                <a:latin typeface="Gill Sans MT" panose="020B0502020104020203" pitchFamily="34" charset="0"/>
              </a:rPr>
              <a:t>koordinasi</a:t>
            </a:r>
            <a:endParaRPr lang="en-US" dirty="0">
              <a:latin typeface="Gill Sans MT" panose="020B0502020104020203" pitchFamily="34" charset="0"/>
            </a:endParaRPr>
          </a:p>
        </p:txBody>
      </p:sp>
      <p:sp>
        <p:nvSpPr>
          <p:cNvPr id="8" name="Round Single Corner Rectangle 7"/>
          <p:cNvSpPr/>
          <p:nvPr/>
        </p:nvSpPr>
        <p:spPr>
          <a:xfrm>
            <a:off x="3984328" y="4175591"/>
            <a:ext cx="6191375" cy="902909"/>
          </a:xfrm>
          <a:prstGeom prst="round1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Flowchart: Connector 8"/>
          <p:cNvSpPr/>
          <p:nvPr/>
        </p:nvSpPr>
        <p:spPr>
          <a:xfrm>
            <a:off x="3532875" y="4175591"/>
            <a:ext cx="902909" cy="902909"/>
          </a:xfrm>
          <a:prstGeom prst="flowChartConnector">
            <a:avLst/>
          </a:prstGeom>
          <a:solidFill>
            <a:srgbClr val="FCFFF5"/>
          </a:solidFill>
          <a:ln w="38100">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3E606F"/>
                </a:solidFill>
              </a:rPr>
              <a:t>02</a:t>
            </a:r>
          </a:p>
        </p:txBody>
      </p:sp>
      <p:sp>
        <p:nvSpPr>
          <p:cNvPr id="10" name="TextBox 9"/>
          <p:cNvSpPr txBox="1"/>
          <p:nvPr/>
        </p:nvSpPr>
        <p:spPr>
          <a:xfrm>
            <a:off x="4435785" y="4230593"/>
            <a:ext cx="5120784" cy="646331"/>
          </a:xfrm>
          <a:prstGeom prst="rect">
            <a:avLst/>
          </a:prstGeom>
          <a:noFill/>
        </p:spPr>
        <p:txBody>
          <a:bodyPr wrap="square" rtlCol="0">
            <a:spAutoFit/>
          </a:bodyPr>
          <a:lstStyle/>
          <a:p>
            <a:r>
              <a:rPr lang="en-US" dirty="0" err="1">
                <a:solidFill>
                  <a:srgbClr val="FCFFF5"/>
                </a:solidFill>
                <a:latin typeface="Gill Sans MT" panose="020B0502020104020203" pitchFamily="34" charset="0"/>
              </a:rPr>
              <a:t>Dapat</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melakukan</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perubahan</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sepanjang</a:t>
            </a:r>
            <a:r>
              <a:rPr lang="en-US" dirty="0">
                <a:solidFill>
                  <a:srgbClr val="FCFFF5"/>
                </a:solidFill>
                <a:latin typeface="Gill Sans MT" panose="020B0502020104020203" pitchFamily="34" charset="0"/>
              </a:rPr>
              <a:t> </a:t>
            </a:r>
          </a:p>
          <a:p>
            <a:r>
              <a:rPr lang="en-US" dirty="0" err="1">
                <a:solidFill>
                  <a:srgbClr val="FCFFF5"/>
                </a:solidFill>
                <a:latin typeface="Gill Sans MT" panose="020B0502020104020203" pitchFamily="34" charset="0"/>
              </a:rPr>
              <a:t>tidak</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bertentangan</a:t>
            </a:r>
            <a:r>
              <a:rPr lang="en-US" dirty="0">
                <a:solidFill>
                  <a:srgbClr val="FCFFF5"/>
                </a:solidFill>
                <a:latin typeface="Gill Sans MT" panose="020B0502020104020203" pitchFamily="34" charset="0"/>
              </a:rPr>
              <a:t> </a:t>
            </a:r>
            <a:r>
              <a:rPr lang="en-US" dirty="0" err="1">
                <a:solidFill>
                  <a:srgbClr val="FCFFF5"/>
                </a:solidFill>
                <a:latin typeface="Gill Sans MT" panose="020B0502020104020203" pitchFamily="34" charset="0"/>
              </a:rPr>
              <a:t>dengan</a:t>
            </a:r>
            <a:r>
              <a:rPr lang="en-US" dirty="0">
                <a:solidFill>
                  <a:srgbClr val="FCFFF5"/>
                </a:solidFill>
                <a:latin typeface="Gill Sans MT" panose="020B0502020104020203" pitchFamily="34" charset="0"/>
              </a:rPr>
              <a:t> PHLN</a:t>
            </a:r>
          </a:p>
        </p:txBody>
      </p:sp>
      <p:sp>
        <p:nvSpPr>
          <p:cNvPr id="11" name="TextBox 10"/>
          <p:cNvSpPr txBox="1"/>
          <p:nvPr/>
        </p:nvSpPr>
        <p:spPr>
          <a:xfrm>
            <a:off x="4451826" y="5163030"/>
            <a:ext cx="7175362" cy="1477328"/>
          </a:xfrm>
          <a:prstGeom prst="rect">
            <a:avLst/>
          </a:prstGeom>
          <a:noFill/>
        </p:spPr>
        <p:txBody>
          <a:bodyPr wrap="none" rtlCol="0">
            <a:spAutoFit/>
          </a:bodyPr>
          <a:lstStyle/>
          <a:p>
            <a:r>
              <a:rPr lang="en-US" dirty="0" err="1">
                <a:latin typeface="Gill Sans MT" panose="020B0502020104020203" pitchFamily="34" charset="0"/>
              </a:rPr>
              <a:t>Perubahan</a:t>
            </a:r>
            <a:r>
              <a:rPr lang="en-US" dirty="0">
                <a:latin typeface="Gill Sans MT" panose="020B0502020104020203" pitchFamily="34" charset="0"/>
              </a:rPr>
              <a:t> </a:t>
            </a:r>
            <a:r>
              <a:rPr lang="en-US" dirty="0" err="1">
                <a:latin typeface="Gill Sans MT" panose="020B0502020104020203" pitchFamily="34" charset="0"/>
              </a:rPr>
              <a:t>dimaksud</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hal</a:t>
            </a:r>
            <a:r>
              <a:rPr lang="en-US" dirty="0">
                <a:latin typeface="Gill Sans MT" panose="020B0502020104020203" pitchFamily="34" charset="0"/>
              </a:rPr>
              <a:t>:</a:t>
            </a:r>
          </a:p>
          <a:p>
            <a:pPr marL="342900" indent="-342900">
              <a:buAutoNum type="alphaLcPeriod"/>
            </a:pPr>
            <a:r>
              <a:rPr lang="en-US" dirty="0" err="1">
                <a:latin typeface="Gill Sans MT" panose="020B0502020104020203" pitchFamily="34" charset="0"/>
              </a:rPr>
              <a:t>Terdapat</a:t>
            </a:r>
            <a:r>
              <a:rPr lang="en-US" dirty="0">
                <a:latin typeface="Gill Sans MT" panose="020B0502020104020203" pitchFamily="34" charset="0"/>
              </a:rPr>
              <a:t> </a:t>
            </a:r>
            <a:r>
              <a:rPr lang="en-US" dirty="0" err="1">
                <a:latin typeface="Gill Sans MT" panose="020B0502020104020203" pitchFamily="34" charset="0"/>
              </a:rPr>
              <a:t>perubahan</a:t>
            </a:r>
            <a:r>
              <a:rPr lang="en-US" dirty="0">
                <a:latin typeface="Gill Sans MT" panose="020B0502020104020203" pitchFamily="34" charset="0"/>
              </a:rPr>
              <a:t> </a:t>
            </a:r>
            <a:r>
              <a:rPr lang="en-US" dirty="0" err="1">
                <a:latin typeface="Gill Sans MT" panose="020B0502020104020203" pitchFamily="34" charset="0"/>
              </a:rPr>
              <a:t>lingkup</a:t>
            </a:r>
            <a:r>
              <a:rPr lang="en-US" dirty="0">
                <a:latin typeface="Gill Sans MT" panose="020B0502020104020203" pitchFamily="34" charset="0"/>
              </a:rPr>
              <a:t> </a:t>
            </a:r>
            <a:r>
              <a:rPr lang="en-US" dirty="0" err="1">
                <a:latin typeface="Gill Sans MT" panose="020B0502020104020203" pitchFamily="34" charset="0"/>
              </a:rPr>
              <a:t>kegiatan</a:t>
            </a:r>
            <a:r>
              <a:rPr lang="en-US" dirty="0">
                <a:latin typeface="Gill Sans MT" panose="020B0502020104020203" pitchFamily="34" charset="0"/>
              </a:rPr>
              <a:t>;</a:t>
            </a:r>
          </a:p>
          <a:p>
            <a:pPr marL="342900" indent="-342900">
              <a:buAutoNum type="alphaLcPeriod"/>
            </a:pPr>
            <a:r>
              <a:rPr lang="en-US" dirty="0" err="1">
                <a:latin typeface="Gill Sans MT" panose="020B0502020104020203" pitchFamily="34" charset="0"/>
              </a:rPr>
              <a:t>Terdapat</a:t>
            </a:r>
            <a:r>
              <a:rPr lang="en-US" dirty="0">
                <a:latin typeface="Gill Sans MT" panose="020B0502020104020203" pitchFamily="34" charset="0"/>
              </a:rPr>
              <a:t> </a:t>
            </a:r>
            <a:r>
              <a:rPr lang="en-US" dirty="0" err="1">
                <a:latin typeface="Gill Sans MT" panose="020B0502020104020203" pitchFamily="34" charset="0"/>
              </a:rPr>
              <a:t>perubahan</a:t>
            </a:r>
            <a:r>
              <a:rPr lang="en-US" dirty="0">
                <a:latin typeface="Gill Sans MT" panose="020B0502020104020203" pitchFamily="34" charset="0"/>
              </a:rPr>
              <a:t> </a:t>
            </a:r>
            <a:r>
              <a:rPr lang="en-US" dirty="0" err="1">
                <a:latin typeface="Gill Sans MT" panose="020B0502020104020203" pitchFamily="34" charset="0"/>
              </a:rPr>
              <a:t>rencana</a:t>
            </a:r>
            <a:r>
              <a:rPr lang="en-US" dirty="0">
                <a:latin typeface="Gill Sans MT" panose="020B0502020104020203" pitchFamily="34" charset="0"/>
              </a:rPr>
              <a:t> </a:t>
            </a:r>
            <a:r>
              <a:rPr lang="en-US" dirty="0" err="1">
                <a:latin typeface="Gill Sans MT" panose="020B0502020104020203" pitchFamily="34" charset="0"/>
              </a:rPr>
              <a:t>penarikan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pada</a:t>
            </a:r>
            <a:r>
              <a:rPr lang="en-US" dirty="0">
                <a:latin typeface="Gill Sans MT" panose="020B0502020104020203" pitchFamily="34" charset="0"/>
              </a:rPr>
              <a:t> </a:t>
            </a:r>
            <a:br>
              <a:rPr lang="en-US" dirty="0">
                <a:latin typeface="Gill Sans MT" panose="020B0502020104020203" pitchFamily="34" charset="0"/>
              </a:rPr>
            </a:br>
            <a:r>
              <a:rPr lang="en-US" dirty="0" err="1">
                <a:latin typeface="Gill Sans MT" panose="020B0502020104020203" pitchFamily="34" charset="0"/>
              </a:rPr>
              <a:t>tahun</a:t>
            </a:r>
            <a:r>
              <a:rPr lang="en-US" dirty="0">
                <a:latin typeface="Gill Sans MT" panose="020B0502020104020203" pitchFamily="34" charset="0"/>
              </a:rPr>
              <a:t> </a:t>
            </a:r>
            <a:r>
              <a:rPr lang="en-US" dirty="0" err="1">
                <a:latin typeface="Gill Sans MT" panose="020B0502020104020203" pitchFamily="34" charset="0"/>
              </a:rPr>
              <a:t>berjalan</a:t>
            </a:r>
            <a:r>
              <a:rPr lang="en-US" dirty="0">
                <a:latin typeface="Gill Sans MT" panose="020B0502020104020203" pitchFamily="34" charset="0"/>
              </a:rPr>
              <a:t>; dan/</a:t>
            </a:r>
            <a:r>
              <a:rPr lang="en-US" dirty="0" err="1">
                <a:latin typeface="Gill Sans MT" panose="020B0502020104020203" pitchFamily="34" charset="0"/>
              </a:rPr>
              <a:t>atau</a:t>
            </a:r>
            <a:endParaRPr lang="en-US" dirty="0">
              <a:latin typeface="Gill Sans MT" panose="020B0502020104020203" pitchFamily="34" charset="0"/>
            </a:endParaRPr>
          </a:p>
          <a:p>
            <a:pPr marL="342900" indent="-342900">
              <a:buAutoNum type="alphaLcPeriod"/>
            </a:pPr>
            <a:r>
              <a:rPr lang="en-US" dirty="0" err="1">
                <a:latin typeface="Gill Sans MT" panose="020B0502020104020203" pitchFamily="34" charset="0"/>
              </a:rPr>
              <a:t>Terdapat</a:t>
            </a:r>
            <a:r>
              <a:rPr lang="en-US" dirty="0">
                <a:latin typeface="Gill Sans MT" panose="020B0502020104020203" pitchFamily="34" charset="0"/>
              </a:rPr>
              <a:t> </a:t>
            </a:r>
            <a:r>
              <a:rPr lang="en-US" dirty="0" err="1">
                <a:latin typeface="Gill Sans MT" panose="020B0502020104020203" pitchFamily="34" charset="0"/>
              </a:rPr>
              <a:t>luncuran</a:t>
            </a:r>
            <a:r>
              <a:rPr lang="en-US" dirty="0">
                <a:latin typeface="Gill Sans MT" panose="020B0502020104020203" pitchFamily="34" charset="0"/>
              </a:rPr>
              <a:t> </a:t>
            </a:r>
            <a:r>
              <a:rPr lang="en-US" dirty="0" err="1">
                <a:latin typeface="Gill Sans MT" panose="020B0502020104020203" pitchFamily="34" charset="0"/>
              </a:rPr>
              <a:t>dari</a:t>
            </a:r>
            <a:r>
              <a:rPr lang="en-US" dirty="0">
                <a:latin typeface="Gill Sans MT" panose="020B0502020104020203" pitchFamily="34" charset="0"/>
              </a:rPr>
              <a:t> </a:t>
            </a:r>
            <a:r>
              <a:rPr lang="en-US" dirty="0" err="1">
                <a:latin typeface="Gill Sans MT" panose="020B0502020104020203" pitchFamily="34" charset="0"/>
              </a:rPr>
              <a:t>sisa</a:t>
            </a:r>
            <a:r>
              <a:rPr lang="en-US" dirty="0">
                <a:latin typeface="Gill Sans MT" panose="020B0502020104020203" pitchFamily="34" charset="0"/>
              </a:rPr>
              <a:t> dana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tahun</a:t>
            </a:r>
            <a:r>
              <a:rPr lang="en-US" dirty="0">
                <a:latin typeface="Gill Sans MT" panose="020B0502020104020203" pitchFamily="34" charset="0"/>
              </a:rPr>
              <a:t> </a:t>
            </a:r>
            <a:r>
              <a:rPr lang="en-US" dirty="0" err="1">
                <a:latin typeface="Gill Sans MT" panose="020B0502020104020203" pitchFamily="34" charset="0"/>
              </a:rPr>
              <a:t>sebelumnya</a:t>
            </a:r>
            <a:r>
              <a:rPr lang="en-US" dirty="0">
                <a:latin typeface="Gill Sans MT" panose="020B0502020104020203" pitchFamily="34" charset="0"/>
              </a:rPr>
              <a:t>.</a:t>
            </a:r>
          </a:p>
        </p:txBody>
      </p:sp>
    </p:spTree>
    <p:extLst>
      <p:ext uri="{BB962C8B-B14F-4D97-AF65-F5344CB8AC3E}">
        <p14:creationId xmlns:p14="http://schemas.microsoft.com/office/powerpoint/2010/main" val="571208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3251"/>
            <a:ext cx="10515600" cy="1325563"/>
          </a:xfrm>
        </p:spPr>
        <p:txBody>
          <a:bodyPr/>
          <a:lstStyle/>
          <a:p>
            <a:pPr algn="ctr"/>
            <a:r>
              <a:rPr lang="en-US" dirty="0"/>
              <a:t>PHD dan PPH</a:t>
            </a:r>
          </a:p>
        </p:txBody>
      </p:sp>
      <p:sp>
        <p:nvSpPr>
          <p:cNvPr id="3" name="Folded Corner 2"/>
          <p:cNvSpPr/>
          <p:nvPr/>
        </p:nvSpPr>
        <p:spPr>
          <a:xfrm>
            <a:off x="882316" y="2525455"/>
            <a:ext cx="1546412" cy="1922928"/>
          </a:xfrm>
          <a:prstGeom prst="foldedCorner">
            <a:avLst>
              <a:gd name="adj" fmla="val 30580"/>
            </a:avLst>
          </a:prstGeom>
          <a:solidFill>
            <a:srgbClr val="D1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193441"/>
                </a:solidFill>
                <a:latin typeface="+mj-lt"/>
              </a:rPr>
              <a:t>Surat Kesediaan /</a:t>
            </a:r>
          </a:p>
          <a:p>
            <a:pPr algn="ctr"/>
            <a:r>
              <a:rPr lang="en-US" sz="2000">
                <a:solidFill>
                  <a:srgbClr val="193441"/>
                </a:solidFill>
                <a:latin typeface="+mj-lt"/>
              </a:rPr>
              <a:t>Penolakan</a:t>
            </a:r>
          </a:p>
        </p:txBody>
      </p:sp>
      <p:sp>
        <p:nvSpPr>
          <p:cNvPr id="5" name="TextBox 4"/>
          <p:cNvSpPr txBox="1"/>
          <p:nvPr/>
        </p:nvSpPr>
        <p:spPr>
          <a:xfrm>
            <a:off x="318844" y="4615839"/>
            <a:ext cx="2673355" cy="1815882"/>
          </a:xfrm>
          <a:prstGeom prst="rect">
            <a:avLst/>
          </a:prstGeom>
          <a:noFill/>
        </p:spPr>
        <p:txBody>
          <a:bodyPr wrap="square" rtlCol="0">
            <a:spAutoFit/>
          </a:bodyPr>
          <a:lstStyle/>
          <a:p>
            <a:pPr algn="ctr"/>
            <a:r>
              <a:rPr lang="en-US" sz="1600" dirty="0" err="1">
                <a:latin typeface="Gill Sans MT" panose="020B0502020104020203" pitchFamily="34" charset="0"/>
              </a:rPr>
              <a:t>Pemerintah</a:t>
            </a:r>
            <a:r>
              <a:rPr lang="en-US" sz="1600" dirty="0">
                <a:latin typeface="Gill Sans MT" panose="020B0502020104020203" pitchFamily="34" charset="0"/>
              </a:rPr>
              <a:t> Daerah </a:t>
            </a:r>
            <a:r>
              <a:rPr lang="en-US" sz="1600" dirty="0" err="1">
                <a:latin typeface="Gill Sans MT" panose="020B0502020104020203" pitchFamily="34" charset="0"/>
              </a:rPr>
              <a:t>calon</a:t>
            </a:r>
            <a:r>
              <a:rPr lang="en-US" sz="1600" dirty="0">
                <a:latin typeface="Gill Sans MT" panose="020B0502020104020203" pitchFamily="34" charset="0"/>
              </a:rPr>
              <a:t> </a:t>
            </a:r>
            <a:r>
              <a:rPr lang="en-US" sz="1600" dirty="0" err="1">
                <a:latin typeface="Gill Sans MT" panose="020B0502020104020203" pitchFamily="34" charset="0"/>
              </a:rPr>
              <a:t>penerima</a:t>
            </a:r>
            <a:r>
              <a:rPr lang="en-US" sz="1600" dirty="0">
                <a:latin typeface="Gill Sans MT" panose="020B0502020104020203" pitchFamily="34" charset="0"/>
              </a:rPr>
              <a:t> </a:t>
            </a:r>
            <a:r>
              <a:rPr lang="en-US" sz="1600" dirty="0" err="1">
                <a:latin typeface="Gill Sans MT" panose="020B0502020104020203" pitchFamily="34" charset="0"/>
              </a:rPr>
              <a:t>menyampaikan</a:t>
            </a:r>
            <a:r>
              <a:rPr lang="en-US" sz="1600" dirty="0">
                <a:latin typeface="Gill Sans MT" panose="020B0502020104020203" pitchFamily="34" charset="0"/>
              </a:rPr>
              <a:t> </a:t>
            </a:r>
            <a:r>
              <a:rPr lang="en-US" sz="1600" dirty="0" err="1">
                <a:latin typeface="Gill Sans MT" panose="020B0502020104020203" pitchFamily="34" charset="0"/>
              </a:rPr>
              <a:t>surat</a:t>
            </a:r>
            <a:r>
              <a:rPr lang="en-US" sz="1600" dirty="0">
                <a:latin typeface="Gill Sans MT" panose="020B0502020104020203" pitchFamily="34" charset="0"/>
              </a:rPr>
              <a:t> </a:t>
            </a:r>
            <a:r>
              <a:rPr lang="en-US" sz="1600" dirty="0" err="1">
                <a:latin typeface="Gill Sans MT" panose="020B0502020104020203" pitchFamily="34" charset="0"/>
              </a:rPr>
              <a:t>kesediaan</a:t>
            </a:r>
            <a:r>
              <a:rPr lang="en-US" sz="1600" dirty="0">
                <a:latin typeface="Gill Sans MT" panose="020B0502020104020203" pitchFamily="34" charset="0"/>
              </a:rPr>
              <a:t>/</a:t>
            </a:r>
            <a:r>
              <a:rPr lang="en-US" sz="1600" dirty="0" err="1">
                <a:latin typeface="Gill Sans MT" panose="020B0502020104020203" pitchFamily="34" charset="0"/>
              </a:rPr>
              <a:t>penolakan</a:t>
            </a:r>
            <a:r>
              <a:rPr lang="en-US" sz="1600" dirty="0">
                <a:latin typeface="Gill Sans MT" panose="020B0502020104020203" pitchFamily="34" charset="0"/>
              </a:rPr>
              <a:t> </a:t>
            </a:r>
            <a:r>
              <a:rPr lang="en-US" sz="1600" dirty="0" err="1">
                <a:latin typeface="Gill Sans MT" panose="020B0502020104020203" pitchFamily="34" charset="0"/>
              </a:rPr>
              <a:t>mengikuti</a:t>
            </a:r>
            <a:r>
              <a:rPr lang="en-US" sz="1600" dirty="0">
                <a:latin typeface="Gill Sans MT" panose="020B0502020104020203" pitchFamily="34" charset="0"/>
              </a:rPr>
              <a:t> program </a:t>
            </a:r>
            <a:r>
              <a:rPr lang="en-US" sz="1600" dirty="0" err="1">
                <a:latin typeface="Gill Sans MT" panose="020B0502020104020203" pitchFamily="34" charset="0"/>
              </a:rPr>
              <a:t>hibah</a:t>
            </a:r>
            <a:r>
              <a:rPr lang="en-US" sz="1600" dirty="0">
                <a:latin typeface="Gill Sans MT" panose="020B0502020104020203" pitchFamily="34" charset="0"/>
              </a:rPr>
              <a:t> paling lama 30 </a:t>
            </a:r>
            <a:r>
              <a:rPr lang="en-US" sz="1600" dirty="0" err="1">
                <a:latin typeface="Gill Sans MT" panose="020B0502020104020203" pitchFamily="34" charset="0"/>
              </a:rPr>
              <a:t>hari</a:t>
            </a:r>
            <a:r>
              <a:rPr lang="en-US" sz="1600" dirty="0">
                <a:latin typeface="Gill Sans MT" panose="020B0502020104020203" pitchFamily="34" charset="0"/>
              </a:rPr>
              <a:t> </a:t>
            </a:r>
            <a:r>
              <a:rPr lang="en-US" sz="1600" dirty="0" err="1">
                <a:latin typeface="Gill Sans MT" panose="020B0502020104020203" pitchFamily="34" charset="0"/>
              </a:rPr>
              <a:t>kerja</a:t>
            </a:r>
            <a:r>
              <a:rPr lang="en-US" sz="1600" dirty="0">
                <a:latin typeface="Gill Sans MT" panose="020B0502020104020203" pitchFamily="34" charset="0"/>
              </a:rPr>
              <a:t> </a:t>
            </a:r>
            <a:r>
              <a:rPr lang="en-US" sz="1600" dirty="0" err="1">
                <a:latin typeface="Gill Sans MT" panose="020B0502020104020203" pitchFamily="34" charset="0"/>
              </a:rPr>
              <a:t>setelah</a:t>
            </a:r>
            <a:r>
              <a:rPr lang="en-US" sz="1600" dirty="0">
                <a:latin typeface="Gill Sans MT" panose="020B0502020104020203" pitchFamily="34" charset="0"/>
              </a:rPr>
              <a:t> </a:t>
            </a:r>
            <a:r>
              <a:rPr lang="en-US" sz="1600" dirty="0" err="1">
                <a:latin typeface="Gill Sans MT" panose="020B0502020104020203" pitchFamily="34" charset="0"/>
              </a:rPr>
              <a:t>tanggal</a:t>
            </a:r>
            <a:r>
              <a:rPr lang="en-US" sz="1600" dirty="0">
                <a:latin typeface="Gill Sans MT" panose="020B0502020104020203" pitchFamily="34" charset="0"/>
              </a:rPr>
              <a:t> </a:t>
            </a:r>
            <a:r>
              <a:rPr lang="en-US" sz="1600" dirty="0" err="1">
                <a:latin typeface="Gill Sans MT" panose="020B0502020104020203" pitchFamily="34" charset="0"/>
              </a:rPr>
              <a:t>penerbitan</a:t>
            </a:r>
            <a:r>
              <a:rPr lang="en-US" sz="1600" dirty="0">
                <a:latin typeface="Gill Sans MT" panose="020B0502020104020203" pitchFamily="34" charset="0"/>
              </a:rPr>
              <a:t> SPPH/</a:t>
            </a:r>
            <a:r>
              <a:rPr lang="en-US" sz="1600" dirty="0" err="1">
                <a:latin typeface="Gill Sans MT" panose="020B0502020104020203" pitchFamily="34" charset="0"/>
              </a:rPr>
              <a:t>SPPh</a:t>
            </a:r>
            <a:endParaRPr lang="en-US" sz="1600" dirty="0">
              <a:latin typeface="Gill Sans MT" panose="020B0502020104020203" pitchFamily="34" charset="0"/>
            </a:endParaRPr>
          </a:p>
        </p:txBody>
      </p:sp>
      <p:sp>
        <p:nvSpPr>
          <p:cNvPr id="6" name="Chevron 5"/>
          <p:cNvSpPr/>
          <p:nvPr/>
        </p:nvSpPr>
        <p:spPr>
          <a:xfrm>
            <a:off x="3910263" y="2054808"/>
            <a:ext cx="3292169" cy="94129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solidFill>
                  <a:schemeClr val="tx1"/>
                </a:solidFill>
                <a:latin typeface="+mj-lt"/>
              </a:rPr>
              <a:t>Penandatanganan</a:t>
            </a:r>
            <a:r>
              <a:rPr lang="en-US" sz="2000" dirty="0">
                <a:solidFill>
                  <a:schemeClr val="tx1"/>
                </a:solidFill>
                <a:latin typeface="+mj-lt"/>
              </a:rPr>
              <a:t> PHD/PPH</a:t>
            </a:r>
            <a:endParaRPr lang="en-US" dirty="0">
              <a:solidFill>
                <a:schemeClr val="tx1"/>
              </a:solidFill>
              <a:latin typeface="+mj-lt"/>
            </a:endParaRPr>
          </a:p>
        </p:txBody>
      </p:sp>
      <p:sp>
        <p:nvSpPr>
          <p:cNvPr id="7" name="Chevron 6"/>
          <p:cNvSpPr/>
          <p:nvPr/>
        </p:nvSpPr>
        <p:spPr>
          <a:xfrm>
            <a:off x="4096162" y="3808470"/>
            <a:ext cx="3106269" cy="94129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mj-lt"/>
              </a:rPr>
              <a:t>Surat </a:t>
            </a:r>
            <a:r>
              <a:rPr lang="en-US" sz="2000" dirty="0" err="1">
                <a:solidFill>
                  <a:schemeClr val="tx1"/>
                </a:solidFill>
                <a:latin typeface="+mj-lt"/>
              </a:rPr>
              <a:t>Pembatalan</a:t>
            </a:r>
            <a:endParaRPr lang="en-US" sz="2000" dirty="0">
              <a:solidFill>
                <a:schemeClr val="tx1"/>
              </a:solidFill>
              <a:latin typeface="+mj-lt"/>
            </a:endParaRPr>
          </a:p>
        </p:txBody>
      </p:sp>
      <p:cxnSp>
        <p:nvCxnSpPr>
          <p:cNvPr id="11" name="Elbow Connector 10"/>
          <p:cNvCxnSpPr>
            <a:stCxn id="3" idx="3"/>
            <a:endCxn id="6" idx="1"/>
          </p:cNvCxnSpPr>
          <p:nvPr/>
        </p:nvCxnSpPr>
        <p:spPr>
          <a:xfrm flipV="1">
            <a:off x="2428728" y="2525455"/>
            <a:ext cx="1952182" cy="961464"/>
          </a:xfrm>
          <a:prstGeom prst="bentConnector3">
            <a:avLst>
              <a:gd name="adj1" fmla="val 50000"/>
            </a:avLst>
          </a:prstGeom>
          <a:ln w="57150">
            <a:solidFill>
              <a:srgbClr val="3E606F"/>
            </a:solidFill>
            <a:tailEnd type="triangle"/>
          </a:ln>
        </p:spPr>
        <p:style>
          <a:lnRef idx="1">
            <a:schemeClr val="accent1"/>
          </a:lnRef>
          <a:fillRef idx="0">
            <a:schemeClr val="accent1"/>
          </a:fillRef>
          <a:effectRef idx="0">
            <a:schemeClr val="accent1"/>
          </a:effectRef>
          <a:fontRef idx="minor">
            <a:schemeClr val="tx1"/>
          </a:fontRef>
        </p:style>
      </p:cxnSp>
      <p:cxnSp>
        <p:nvCxnSpPr>
          <p:cNvPr id="14" name="Elbow Connector 13"/>
          <p:cNvCxnSpPr/>
          <p:nvPr/>
        </p:nvCxnSpPr>
        <p:spPr>
          <a:xfrm>
            <a:off x="2428729" y="3486919"/>
            <a:ext cx="2138081" cy="792198"/>
          </a:xfrm>
          <a:prstGeom prst="bentConnector3">
            <a:avLst>
              <a:gd name="adj1" fmla="val 26916"/>
            </a:avLst>
          </a:prstGeom>
          <a:ln w="57150">
            <a:solidFill>
              <a:srgbClr val="3E606F"/>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198137" y="2248456"/>
            <a:ext cx="716863" cy="276999"/>
          </a:xfrm>
          <a:prstGeom prst="rect">
            <a:avLst/>
          </a:prstGeom>
          <a:noFill/>
        </p:spPr>
        <p:txBody>
          <a:bodyPr wrap="none" rtlCol="0">
            <a:spAutoFit/>
          </a:bodyPr>
          <a:lstStyle/>
          <a:p>
            <a:r>
              <a:rPr lang="en-US" sz="1200">
                <a:latin typeface="Gill Sans MT" panose="020B0502020104020203" pitchFamily="34" charset="0"/>
              </a:rPr>
              <a:t>Bersedia</a:t>
            </a:r>
          </a:p>
        </p:txBody>
      </p:sp>
      <p:sp>
        <p:nvSpPr>
          <p:cNvPr id="20" name="TextBox 19"/>
          <p:cNvSpPr txBox="1"/>
          <p:nvPr/>
        </p:nvSpPr>
        <p:spPr>
          <a:xfrm>
            <a:off x="3166053" y="3999408"/>
            <a:ext cx="713657" cy="276999"/>
          </a:xfrm>
          <a:prstGeom prst="rect">
            <a:avLst/>
          </a:prstGeom>
          <a:noFill/>
        </p:spPr>
        <p:txBody>
          <a:bodyPr wrap="none" rtlCol="0">
            <a:spAutoFit/>
          </a:bodyPr>
          <a:lstStyle/>
          <a:p>
            <a:r>
              <a:rPr lang="en-US" sz="1200" dirty="0" err="1">
                <a:latin typeface="Gill Sans MT" panose="020B0502020104020203" pitchFamily="34" charset="0"/>
              </a:rPr>
              <a:t>Menolak</a:t>
            </a:r>
            <a:endParaRPr lang="en-US" sz="1200" dirty="0">
              <a:latin typeface="Gill Sans MT" panose="020B0502020104020203" pitchFamily="34" charset="0"/>
            </a:endParaRPr>
          </a:p>
        </p:txBody>
      </p:sp>
      <p:sp>
        <p:nvSpPr>
          <p:cNvPr id="21" name="TextBox 20"/>
          <p:cNvSpPr txBox="1"/>
          <p:nvPr/>
        </p:nvSpPr>
        <p:spPr>
          <a:xfrm>
            <a:off x="4096162" y="4859892"/>
            <a:ext cx="3106269" cy="1323439"/>
          </a:xfrm>
          <a:prstGeom prst="rect">
            <a:avLst/>
          </a:prstGeom>
          <a:noFill/>
        </p:spPr>
        <p:txBody>
          <a:bodyPr wrap="square" rtlCol="0">
            <a:spAutoFit/>
          </a:bodyPr>
          <a:lstStyle/>
          <a:p>
            <a:pPr algn="ctr"/>
            <a:r>
              <a:rPr lang="en-US" sz="1600" dirty="0" err="1">
                <a:latin typeface="Gill Sans MT" panose="020B0502020104020203" pitchFamily="34" charset="0"/>
              </a:rPr>
              <a:t>Direktur</a:t>
            </a:r>
            <a:r>
              <a:rPr lang="en-US" sz="1600" dirty="0">
                <a:latin typeface="Gill Sans MT" panose="020B0502020104020203" pitchFamily="34" charset="0"/>
              </a:rPr>
              <a:t> </a:t>
            </a:r>
            <a:r>
              <a:rPr lang="en-US" sz="1600" dirty="0" err="1">
                <a:latin typeface="Gill Sans MT" panose="020B0502020104020203" pitchFamily="34" charset="0"/>
              </a:rPr>
              <a:t>Jenderal</a:t>
            </a:r>
            <a:r>
              <a:rPr lang="en-US" sz="1600" dirty="0">
                <a:latin typeface="Gill Sans MT" panose="020B0502020104020203" pitchFamily="34" charset="0"/>
              </a:rPr>
              <a:t> </a:t>
            </a:r>
            <a:r>
              <a:rPr lang="en-US" sz="1600" dirty="0" err="1">
                <a:latin typeface="Gill Sans MT" panose="020B0502020104020203" pitchFamily="34" charset="0"/>
              </a:rPr>
              <a:t>Perimbangan</a:t>
            </a:r>
            <a:r>
              <a:rPr lang="en-US" sz="1600" dirty="0">
                <a:latin typeface="Gill Sans MT" panose="020B0502020104020203" pitchFamily="34" charset="0"/>
              </a:rPr>
              <a:t> </a:t>
            </a:r>
            <a:r>
              <a:rPr lang="en-US" sz="1600" dirty="0" err="1">
                <a:latin typeface="Gill Sans MT" panose="020B0502020104020203" pitchFamily="34" charset="0"/>
              </a:rPr>
              <a:t>Keuangan</a:t>
            </a:r>
            <a:r>
              <a:rPr lang="en-US" sz="1600" dirty="0">
                <a:latin typeface="Gill Sans MT" panose="020B0502020104020203" pitchFamily="34" charset="0"/>
              </a:rPr>
              <a:t> </a:t>
            </a:r>
            <a:r>
              <a:rPr lang="en-US" sz="1600" dirty="0" err="1">
                <a:latin typeface="Gill Sans MT" panose="020B0502020104020203" pitchFamily="34" charset="0"/>
              </a:rPr>
              <a:t>atas</a:t>
            </a:r>
            <a:r>
              <a:rPr lang="en-US" sz="1600" dirty="0">
                <a:latin typeface="Gill Sans MT" panose="020B0502020104020203" pitchFamily="34" charset="0"/>
              </a:rPr>
              <a:t> </a:t>
            </a:r>
            <a:r>
              <a:rPr lang="en-US" sz="1600" dirty="0" err="1">
                <a:latin typeface="Gill Sans MT" panose="020B0502020104020203" pitchFamily="34" charset="0"/>
              </a:rPr>
              <a:t>nama</a:t>
            </a:r>
            <a:r>
              <a:rPr lang="en-US" sz="1600" dirty="0">
                <a:latin typeface="Gill Sans MT" panose="020B0502020104020203" pitchFamily="34" charset="0"/>
              </a:rPr>
              <a:t> </a:t>
            </a:r>
            <a:r>
              <a:rPr lang="en-US" sz="1600" dirty="0" err="1">
                <a:latin typeface="Gill Sans MT" panose="020B0502020104020203" pitchFamily="34" charset="0"/>
              </a:rPr>
              <a:t>Menteri</a:t>
            </a:r>
            <a:r>
              <a:rPr lang="en-US" sz="1600" dirty="0">
                <a:latin typeface="Gill Sans MT" panose="020B0502020104020203" pitchFamily="34" charset="0"/>
              </a:rPr>
              <a:t> </a:t>
            </a:r>
            <a:r>
              <a:rPr lang="en-US" sz="1600" dirty="0" err="1">
                <a:latin typeface="Gill Sans MT" panose="020B0502020104020203" pitchFamily="34" charset="0"/>
              </a:rPr>
              <a:t>Keuangan</a:t>
            </a:r>
            <a:r>
              <a:rPr lang="en-US" sz="1600" dirty="0">
                <a:latin typeface="Gill Sans MT" panose="020B0502020104020203" pitchFamily="34" charset="0"/>
              </a:rPr>
              <a:t> </a:t>
            </a:r>
            <a:r>
              <a:rPr lang="en-US" sz="1600" dirty="0" err="1">
                <a:latin typeface="Gill Sans MT" panose="020B0502020104020203" pitchFamily="34" charset="0"/>
              </a:rPr>
              <a:t>menerbitkan</a:t>
            </a:r>
            <a:r>
              <a:rPr lang="en-US" sz="1600" dirty="0">
                <a:latin typeface="Gill Sans MT" panose="020B0502020104020203" pitchFamily="34" charset="0"/>
              </a:rPr>
              <a:t> </a:t>
            </a:r>
            <a:r>
              <a:rPr lang="en-US" sz="1600" dirty="0" err="1">
                <a:latin typeface="Gill Sans MT" panose="020B0502020104020203" pitchFamily="34" charset="0"/>
              </a:rPr>
              <a:t>dan</a:t>
            </a:r>
            <a:r>
              <a:rPr lang="en-US" sz="1600" dirty="0">
                <a:latin typeface="Gill Sans MT" panose="020B0502020104020203" pitchFamily="34" charset="0"/>
              </a:rPr>
              <a:t> </a:t>
            </a:r>
            <a:r>
              <a:rPr lang="en-US" sz="1600" dirty="0" err="1">
                <a:latin typeface="Gill Sans MT" panose="020B0502020104020203" pitchFamily="34" charset="0"/>
              </a:rPr>
              <a:t>menyampaikan</a:t>
            </a:r>
            <a:r>
              <a:rPr lang="en-US" sz="1600" dirty="0">
                <a:latin typeface="Gill Sans MT" panose="020B0502020104020203" pitchFamily="34" charset="0"/>
              </a:rPr>
              <a:t> </a:t>
            </a:r>
            <a:r>
              <a:rPr lang="en-US" sz="1600" dirty="0" err="1">
                <a:latin typeface="Gill Sans MT" panose="020B0502020104020203" pitchFamily="34" charset="0"/>
              </a:rPr>
              <a:t>surat</a:t>
            </a:r>
            <a:r>
              <a:rPr lang="en-US" sz="1600" dirty="0">
                <a:latin typeface="Gill Sans MT" panose="020B0502020104020203" pitchFamily="34" charset="0"/>
              </a:rPr>
              <a:t> </a:t>
            </a:r>
            <a:r>
              <a:rPr lang="en-US" sz="1600" dirty="0" err="1">
                <a:latin typeface="Gill Sans MT" panose="020B0502020104020203" pitchFamily="34" charset="0"/>
              </a:rPr>
              <a:t>pembatalan</a:t>
            </a:r>
            <a:r>
              <a:rPr lang="en-US" sz="1600" dirty="0">
                <a:latin typeface="Gill Sans MT" panose="020B0502020104020203" pitchFamily="34" charset="0"/>
              </a:rPr>
              <a:t> SPPH/</a:t>
            </a:r>
            <a:r>
              <a:rPr lang="en-US" sz="1600" dirty="0" err="1">
                <a:latin typeface="Gill Sans MT" panose="020B0502020104020203" pitchFamily="34" charset="0"/>
              </a:rPr>
              <a:t>SPPh</a:t>
            </a:r>
            <a:endParaRPr lang="en-US" sz="1600" dirty="0">
              <a:latin typeface="Gill Sans MT" panose="020B0502020104020203" pitchFamily="34" charset="0"/>
            </a:endParaRPr>
          </a:p>
        </p:txBody>
      </p:sp>
      <p:sp>
        <p:nvSpPr>
          <p:cNvPr id="22" name="TextBox 21"/>
          <p:cNvSpPr txBox="1"/>
          <p:nvPr/>
        </p:nvSpPr>
        <p:spPr>
          <a:xfrm>
            <a:off x="3016978" y="4276407"/>
            <a:ext cx="1079183" cy="461665"/>
          </a:xfrm>
          <a:prstGeom prst="rect">
            <a:avLst/>
          </a:prstGeom>
          <a:noFill/>
        </p:spPr>
        <p:txBody>
          <a:bodyPr wrap="square" rtlCol="0">
            <a:spAutoFit/>
          </a:bodyPr>
          <a:lstStyle/>
          <a:p>
            <a:pPr algn="ctr"/>
            <a:r>
              <a:rPr lang="en-US" sz="1200">
                <a:latin typeface="Gill Sans MT" panose="020B0502020104020203" pitchFamily="34" charset="0"/>
              </a:rPr>
              <a:t>Atau Melebihi Batas Waktu</a:t>
            </a:r>
          </a:p>
        </p:txBody>
      </p:sp>
      <p:sp>
        <p:nvSpPr>
          <p:cNvPr id="23" name="Rectangular Callout 22"/>
          <p:cNvSpPr/>
          <p:nvPr/>
        </p:nvSpPr>
        <p:spPr>
          <a:xfrm>
            <a:off x="7795967" y="1844665"/>
            <a:ext cx="4034673" cy="4641236"/>
          </a:xfrm>
          <a:prstGeom prst="wedgeRectCallout">
            <a:avLst>
              <a:gd name="adj1" fmla="val -62638"/>
              <a:gd name="adj2" fmla="val -36206"/>
            </a:avLst>
          </a:prstGeom>
          <a:solidFill>
            <a:srgbClr val="1934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7738586" y="1865234"/>
            <a:ext cx="4201791" cy="338554"/>
          </a:xfrm>
          <a:prstGeom prst="rect">
            <a:avLst/>
          </a:prstGeom>
          <a:noFill/>
        </p:spPr>
        <p:txBody>
          <a:bodyPr wrap="none" rtlCol="0">
            <a:spAutoFit/>
          </a:bodyPr>
          <a:lstStyle/>
          <a:p>
            <a:r>
              <a:rPr lang="en-US" sz="1600" dirty="0" err="1">
                <a:solidFill>
                  <a:srgbClr val="FCFFF5"/>
                </a:solidFill>
                <a:latin typeface="Gill Sans MT" panose="020B0502020104020203" pitchFamily="34" charset="0"/>
              </a:rPr>
              <a:t>Dapat</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Dilakukan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Perubahan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dalam</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hal</a:t>
            </a:r>
            <a:r>
              <a:rPr lang="en-US" sz="1600" dirty="0">
                <a:solidFill>
                  <a:srgbClr val="FCFFF5"/>
                </a:solidFill>
                <a:latin typeface="Gill Sans MT" panose="020B0502020104020203" pitchFamily="34" charset="0"/>
              </a:rPr>
              <a:t>:</a:t>
            </a:r>
          </a:p>
        </p:txBody>
      </p:sp>
      <p:sp>
        <p:nvSpPr>
          <p:cNvPr id="26" name="TextBox 25"/>
          <p:cNvSpPr txBox="1"/>
          <p:nvPr/>
        </p:nvSpPr>
        <p:spPr>
          <a:xfrm>
            <a:off x="7882964" y="2238583"/>
            <a:ext cx="3947674" cy="4247317"/>
          </a:xfrm>
          <a:prstGeom prst="rect">
            <a:avLst/>
          </a:prstGeom>
          <a:noFill/>
        </p:spPr>
        <p:txBody>
          <a:bodyPr wrap="square" rtlCol="0">
            <a:spAutoFit/>
          </a:bodyPr>
          <a:lstStyle/>
          <a:p>
            <a:pPr marL="228600" indent="-228600" algn="just">
              <a:buFont typeface="+mj-lt"/>
              <a:buAutoNum type="arabicPeriod"/>
            </a:pPr>
            <a:r>
              <a:rPr lang="en-US" sz="1600" dirty="0" err="1">
                <a:solidFill>
                  <a:srgbClr val="FCFFF5"/>
                </a:solidFill>
                <a:latin typeface="Gill Sans MT" panose="020B0502020104020203" pitchFamily="34" charset="0"/>
              </a:rPr>
              <a:t>Terdapat</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perubahan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besaran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Hibah</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dan</a:t>
            </a:r>
            <a:r>
              <a:rPr lang="en-US" sz="1600" dirty="0">
                <a:solidFill>
                  <a:srgbClr val="FCFFF5"/>
                </a:solidFill>
                <a:latin typeface="Gill Sans MT" panose="020B0502020104020203" pitchFamily="34" charset="0"/>
              </a:rPr>
              <a:t>/</a:t>
            </a:r>
            <a:r>
              <a:rPr lang="en-US" sz="1600" dirty="0" err="1">
                <a:solidFill>
                  <a:srgbClr val="FCFFF5"/>
                </a:solidFill>
                <a:latin typeface="Gill Sans MT" panose="020B0502020104020203" pitchFamily="34" charset="0"/>
              </a:rPr>
              <a:t>atau</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penambahan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atau</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pengurangan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jangka</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waktu</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dalam</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perjanjian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pinjaman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luar</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negeri</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perjanjian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hibah</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luar</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negeri</a:t>
            </a:r>
            <a:r>
              <a:rPr lang="en-US" sz="1600" dirty="0">
                <a:solidFill>
                  <a:srgbClr val="FCFFF5"/>
                </a:solidFill>
                <a:latin typeface="Gill Sans MT" panose="020B0502020104020203" pitchFamily="34" charset="0"/>
              </a:rPr>
              <a:t> yang </a:t>
            </a:r>
            <a:r>
              <a:rPr lang="en-US" sz="1600" dirty="0" err="1">
                <a:solidFill>
                  <a:srgbClr val="FCFFF5"/>
                </a:solidFill>
                <a:latin typeface="Gill Sans MT" panose="020B0502020104020203" pitchFamily="34" charset="0"/>
              </a:rPr>
              <a:t>mempengaruhi</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pelaksanaan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hibah</a:t>
            </a:r>
            <a:endParaRPr lang="en-US" sz="1600" dirty="0">
              <a:solidFill>
                <a:srgbClr val="FCFFF5"/>
              </a:solidFill>
              <a:latin typeface="Gill Sans MT" panose="020B0502020104020203" pitchFamily="34" charset="0"/>
            </a:endParaRPr>
          </a:p>
          <a:p>
            <a:pPr marL="228600" indent="-228600" algn="just">
              <a:buFont typeface="+mj-lt"/>
              <a:buAutoNum type="arabicPeriod"/>
            </a:pPr>
            <a:r>
              <a:rPr lang="en-US" sz="1600" dirty="0" err="1">
                <a:solidFill>
                  <a:srgbClr val="FCFFF5"/>
                </a:solidFill>
                <a:latin typeface="Gill Sans MT" panose="020B0502020104020203" pitchFamily="34" charset="0"/>
              </a:rPr>
              <a:t>Terdapat</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sisa</a:t>
            </a:r>
            <a:r>
              <a:rPr lang="en-US" sz="1600" dirty="0">
                <a:solidFill>
                  <a:srgbClr val="FCFFF5"/>
                </a:solidFill>
                <a:latin typeface="Gill Sans MT" panose="020B0502020104020203" pitchFamily="34" charset="0"/>
              </a:rPr>
              <a:t> dana </a:t>
            </a:r>
            <a:r>
              <a:rPr lang="en-US" sz="1600" dirty="0" err="1">
                <a:solidFill>
                  <a:srgbClr val="FCFFF5"/>
                </a:solidFill>
                <a:latin typeface="Gill Sans MT" panose="020B0502020104020203" pitchFamily="34" charset="0"/>
              </a:rPr>
              <a:t>Hibah</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pada</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akhir</a:t>
            </a:r>
            <a:r>
              <a:rPr lang="en-US" sz="1600" dirty="0">
                <a:solidFill>
                  <a:srgbClr val="FCFFF5"/>
                </a:solidFill>
                <a:latin typeface="Gill Sans MT" panose="020B0502020104020203" pitchFamily="34" charset="0"/>
              </a:rPr>
              <a:t> masa </a:t>
            </a:r>
            <a:r>
              <a:rPr lang="en-US" sz="1600" dirty="0" err="1">
                <a:solidFill>
                  <a:srgbClr val="FCFFF5"/>
                </a:solidFill>
                <a:latin typeface="Gill Sans MT" panose="020B0502020104020203" pitchFamily="34" charset="0"/>
              </a:rPr>
              <a:t>pelaksanaan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Hibah</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sisa</a:t>
            </a:r>
            <a:r>
              <a:rPr lang="en-US" sz="1600" dirty="0">
                <a:solidFill>
                  <a:srgbClr val="FCFFF5"/>
                </a:solidFill>
                <a:latin typeface="Gill Sans MT" panose="020B0502020104020203" pitchFamily="34" charset="0"/>
              </a:rPr>
              <a:t> dana </a:t>
            </a:r>
            <a:r>
              <a:rPr lang="en-US" sz="1600" dirty="0" err="1">
                <a:solidFill>
                  <a:srgbClr val="FCFFF5"/>
                </a:solidFill>
                <a:latin typeface="Gill Sans MT" panose="020B0502020104020203" pitchFamily="34" charset="0"/>
              </a:rPr>
              <a:t>Hibah</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tersebut</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dialokasikan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kembali</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kepada</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Pemerintah</a:t>
            </a:r>
            <a:r>
              <a:rPr lang="en-US" sz="1600" dirty="0">
                <a:solidFill>
                  <a:srgbClr val="FCFFF5"/>
                </a:solidFill>
                <a:latin typeface="Gill Sans MT" panose="020B0502020104020203" pitchFamily="34" charset="0"/>
              </a:rPr>
              <a:t> Daerah yang </a:t>
            </a:r>
            <a:r>
              <a:rPr lang="en-US" sz="1600" dirty="0" err="1">
                <a:solidFill>
                  <a:srgbClr val="FCFFF5"/>
                </a:solidFill>
                <a:latin typeface="Gill Sans MT" panose="020B0502020104020203" pitchFamily="34" charset="0"/>
              </a:rPr>
              <a:t>bersangkutan</a:t>
            </a:r>
            <a:endParaRPr lang="en-US" sz="1600" dirty="0">
              <a:solidFill>
                <a:srgbClr val="FCFFF5"/>
              </a:solidFill>
              <a:latin typeface="Gill Sans MT" panose="020B0502020104020203" pitchFamily="34" charset="0"/>
            </a:endParaRPr>
          </a:p>
          <a:p>
            <a:pPr marL="228600" indent="-228600" algn="just">
              <a:buFont typeface="+mj-lt"/>
              <a:buAutoNum type="arabicPeriod"/>
            </a:pPr>
            <a:r>
              <a:rPr lang="en-US" sz="1600" dirty="0" err="1">
                <a:solidFill>
                  <a:srgbClr val="FCFFF5"/>
                </a:solidFill>
                <a:latin typeface="Gill Sans MT" panose="020B0502020104020203" pitchFamily="34" charset="0"/>
              </a:rPr>
              <a:t>Terdapat</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usulan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perubahan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atau</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amandemen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dari</a:t>
            </a:r>
            <a:r>
              <a:rPr lang="en-US" sz="1600" dirty="0">
                <a:solidFill>
                  <a:srgbClr val="FCFFF5"/>
                </a:solidFill>
                <a:latin typeface="Gill Sans MT" panose="020B0502020104020203" pitchFamily="34" charset="0"/>
              </a:rPr>
              <a:t> EA yang </a:t>
            </a:r>
            <a:r>
              <a:rPr lang="en-US" sz="1600" dirty="0" err="1">
                <a:solidFill>
                  <a:srgbClr val="FCFFF5"/>
                </a:solidFill>
                <a:latin typeface="Gill Sans MT" panose="020B0502020104020203" pitchFamily="34" charset="0"/>
              </a:rPr>
              <a:t>disetujui</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oleh</a:t>
            </a:r>
            <a:r>
              <a:rPr lang="en-US" sz="1600" dirty="0">
                <a:solidFill>
                  <a:srgbClr val="FCFFF5"/>
                </a:solidFill>
                <a:latin typeface="Gill Sans MT" panose="020B0502020104020203" pitchFamily="34" charset="0"/>
              </a:rPr>
              <a:t> DJPK </a:t>
            </a:r>
            <a:r>
              <a:rPr lang="en-US" sz="1600" dirty="0" err="1">
                <a:solidFill>
                  <a:srgbClr val="FCFFF5"/>
                </a:solidFill>
                <a:latin typeface="Gill Sans MT" panose="020B0502020104020203" pitchFamily="34" charset="0"/>
              </a:rPr>
              <a:t>dan</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Kepala</a:t>
            </a:r>
            <a:r>
              <a:rPr lang="en-US" sz="1600" dirty="0">
                <a:solidFill>
                  <a:srgbClr val="FCFFF5"/>
                </a:solidFill>
                <a:latin typeface="Gill Sans MT" panose="020B0502020104020203" pitchFamily="34" charset="0"/>
              </a:rPr>
              <a:t> Daerah </a:t>
            </a:r>
            <a:r>
              <a:rPr lang="en-US" sz="1600" dirty="0" err="1">
                <a:solidFill>
                  <a:srgbClr val="FCFFF5"/>
                </a:solidFill>
                <a:latin typeface="Gill Sans MT" panose="020B0502020104020203" pitchFamily="34" charset="0"/>
              </a:rPr>
              <a:t>penerima</a:t>
            </a:r>
            <a:r>
              <a:rPr lang="en-US" sz="1600" dirty="0">
                <a:solidFill>
                  <a:srgbClr val="FCFFF5"/>
                </a:solidFill>
                <a:latin typeface="Gill Sans MT" panose="020B0502020104020203" pitchFamily="34" charset="0"/>
              </a:rPr>
              <a:t> </a:t>
            </a:r>
            <a:r>
              <a:rPr lang="en-US" sz="1600" dirty="0" err="1">
                <a:solidFill>
                  <a:srgbClr val="FCFFF5"/>
                </a:solidFill>
                <a:latin typeface="Gill Sans MT" panose="020B0502020104020203" pitchFamily="34" charset="0"/>
              </a:rPr>
              <a:t>Hibah</a:t>
            </a:r>
            <a:endParaRPr lang="en-US" sz="1600" dirty="0">
              <a:solidFill>
                <a:srgbClr val="FCFFF5"/>
              </a:solidFill>
              <a:latin typeface="Gill Sans MT" panose="020B0502020104020203" pitchFamily="34" charset="0"/>
            </a:endParaRPr>
          </a:p>
        </p:txBody>
      </p:sp>
      <p:sp>
        <p:nvSpPr>
          <p:cNvPr id="27" name="Rectangle 26"/>
          <p:cNvSpPr/>
          <p:nvPr/>
        </p:nvSpPr>
        <p:spPr>
          <a:xfrm>
            <a:off x="3649579" y="1410848"/>
            <a:ext cx="4892842" cy="295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p:cNvGrpSpPr/>
          <p:nvPr/>
        </p:nvGrpSpPr>
        <p:grpSpPr>
          <a:xfrm>
            <a:off x="8069179" y="835959"/>
            <a:ext cx="4122821" cy="860032"/>
            <a:chOff x="8069179" y="835959"/>
            <a:chExt cx="4122821" cy="860032"/>
          </a:xfrm>
        </p:grpSpPr>
        <p:sp>
          <p:nvSpPr>
            <p:cNvPr id="28" name="Parallelogram 27"/>
            <p:cNvSpPr/>
            <p:nvPr/>
          </p:nvSpPr>
          <p:spPr>
            <a:xfrm>
              <a:off x="8069179" y="851120"/>
              <a:ext cx="673768" cy="844871"/>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241631" y="835959"/>
              <a:ext cx="3950369" cy="242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p:cNvGrpSpPr/>
          <p:nvPr/>
        </p:nvGrpSpPr>
        <p:grpSpPr>
          <a:xfrm flipH="1">
            <a:off x="-8022" y="840663"/>
            <a:ext cx="4122821" cy="860032"/>
            <a:chOff x="8069179" y="835959"/>
            <a:chExt cx="4122821" cy="860032"/>
          </a:xfrm>
        </p:grpSpPr>
        <p:sp>
          <p:nvSpPr>
            <p:cNvPr id="32" name="Parallelogram 31"/>
            <p:cNvSpPr/>
            <p:nvPr/>
          </p:nvSpPr>
          <p:spPr>
            <a:xfrm>
              <a:off x="8069179" y="851120"/>
              <a:ext cx="673768" cy="844871"/>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241631" y="835959"/>
              <a:ext cx="3950369" cy="242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96691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03914" y="0"/>
            <a:ext cx="7674429" cy="892628"/>
          </a:xfrm>
        </p:spPr>
        <p:txBody>
          <a:bodyPr>
            <a:noAutofit/>
          </a:bodyPr>
          <a:lstStyle/>
          <a:p>
            <a:r>
              <a:rPr lang="id-ID" sz="3200" dirty="0"/>
              <a:t>Perjanjian Penerusan Hibah (PPH) Perjanjian Hibah Daerah (PHD)</a:t>
            </a:r>
          </a:p>
        </p:txBody>
      </p:sp>
      <p:sp>
        <p:nvSpPr>
          <p:cNvPr id="25" name="TextBox 24"/>
          <p:cNvSpPr txBox="1"/>
          <p:nvPr/>
        </p:nvSpPr>
        <p:spPr>
          <a:xfrm>
            <a:off x="1134692" y="1397697"/>
            <a:ext cx="4929303" cy="132343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id-ID" sz="1600" b="0" i="0" u="none" strike="noStrike" kern="0" cap="none" spc="0" normalizeH="0" baseline="0" noProof="0" dirty="0" smtClean="0">
                <a:ln>
                  <a:noFill/>
                </a:ln>
                <a:solidFill>
                  <a:prstClr val="black"/>
                </a:solidFill>
                <a:effectLst/>
                <a:uLnTx/>
                <a:uFillTx/>
                <a:latin typeface="Calibri"/>
                <a:ea typeface="+mn-ea"/>
                <a:cs typeface="+mn-cs"/>
              </a:rPr>
              <a:t>D</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itandatangani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antara</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Menteri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atau</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Pejabat</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yang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diberi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kuasa</a:t>
            </a:r>
            <a:r>
              <a:rPr kumimoji="0" lang="id-ID" sz="1600" b="0" i="0" u="none" strike="noStrike" kern="0" cap="none" spc="0" normalizeH="0" baseline="0" noProof="0" dirty="0" smtClean="0">
                <a:ln>
                  <a:noFill/>
                </a:ln>
                <a:solidFill>
                  <a:prstClr val="black"/>
                </a:solidFill>
                <a:effectLst/>
                <a:uLnTx/>
                <a:uFillTx/>
                <a:latin typeface="Calibri"/>
                <a:ea typeface="+mn-ea"/>
                <a:cs typeface="+mn-cs"/>
              </a:rPr>
              <a:t> (c.q. Direktur Pembiayaan dan Transfer Non Dana Perimbangan)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Gubernur</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atau</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Bupati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Walikota</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atau</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pejabat</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yang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diberi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kuasa</a:t>
            </a:r>
            <a:r>
              <a:rPr kumimoji="0" lang="id-ID" sz="1600" b="0" i="0" u="none" strike="noStrike" kern="0" cap="none" spc="0" normalizeH="0" baseline="0" noProof="0" dirty="0" smtClean="0">
                <a:ln>
                  <a:noFill/>
                </a:ln>
                <a:solidFill>
                  <a:prstClr val="black"/>
                </a:solidFill>
                <a:effectLst/>
                <a:uLnTx/>
                <a:uFillTx/>
                <a:latin typeface="Calibri"/>
                <a:ea typeface="+mn-ea"/>
                <a:cs typeface="+mn-cs"/>
              </a:rPr>
              <a:t>.</a:t>
            </a:r>
          </a:p>
          <a:p>
            <a:pPr marL="0" marR="0" lvl="0" indent="0" defTabSz="914400" eaLnBrk="0" fontAlgn="base" latinLnBrk="0" hangingPunct="0">
              <a:lnSpc>
                <a:spcPct val="100000"/>
              </a:lnSpc>
              <a:spcBef>
                <a:spcPct val="0"/>
              </a:spcBef>
              <a:spcAft>
                <a:spcPct val="0"/>
              </a:spcAft>
              <a:buClrTx/>
              <a:buSzTx/>
              <a:buFontTx/>
              <a:buNone/>
              <a:tabLst/>
              <a:defRPr/>
            </a:pP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4" name="TextBox 33"/>
          <p:cNvSpPr txBox="1"/>
          <p:nvPr/>
        </p:nvSpPr>
        <p:spPr>
          <a:xfrm>
            <a:off x="6446427" y="4437244"/>
            <a:ext cx="4635231" cy="584775"/>
          </a:xfrm>
          <a:prstGeom prst="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id-ID" sz="1600" b="0" i="0" u="none" strike="noStrike" kern="0" cap="none" spc="0" normalizeH="0" baseline="0" noProof="0" dirty="0" smtClean="0">
                <a:ln>
                  <a:noFill/>
                </a:ln>
                <a:solidFill>
                  <a:prstClr val="black"/>
                </a:solidFill>
                <a:effectLst/>
                <a:uLnTx/>
                <a:uFillTx/>
                <a:latin typeface="Calibri"/>
                <a:ea typeface="+mn-ea"/>
                <a:cs typeface="+mn-cs"/>
              </a:rPr>
              <a:t>Merupakan dasar untuk penyaluran hibah kepada Pemerintah Daerah.</a:t>
            </a:r>
          </a:p>
        </p:txBody>
      </p:sp>
      <p:sp>
        <p:nvSpPr>
          <p:cNvPr id="35" name="TextBox 34"/>
          <p:cNvSpPr txBox="1"/>
          <p:nvPr/>
        </p:nvSpPr>
        <p:spPr>
          <a:xfrm>
            <a:off x="1134693" y="3336688"/>
            <a:ext cx="4929302" cy="2554545"/>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P</a:t>
            </a:r>
            <a:r>
              <a:rPr kumimoji="0" lang="id-ID" sz="1600" b="0" i="0" u="none" strike="noStrike" kern="0" cap="none" spc="0" normalizeH="0" baseline="0" noProof="0" dirty="0" smtClean="0">
                <a:ln>
                  <a:noFill/>
                </a:ln>
                <a:solidFill>
                  <a:prstClr val="black"/>
                </a:solidFill>
                <a:effectLst/>
                <a:uLnTx/>
                <a:uFillTx/>
                <a:latin typeface="Calibri"/>
                <a:ea typeface="+mn-ea"/>
                <a:cs typeface="+mn-cs"/>
              </a:rPr>
              <a:t>aling sedikit memuat:</a:t>
            </a: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a.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tujuan</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b.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jumlah</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c.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sumber</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d.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penerima</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e.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Persyaratan</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f.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tatacara</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penyaluran</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g.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tatacara</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pelaporan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pemantauan</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t"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h.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hak</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kewajiban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pemberi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penerima</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a:p>
            <a:pPr marL="0" marR="0" lvl="0" indent="0" defTabSz="914400" eaLnBrk="1" fontAlgn="auto"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sanksi</a:t>
            </a:r>
            <a:endParaRPr kumimoji="0" lang="id-ID" sz="16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6" name="TextBox 35"/>
          <p:cNvSpPr txBox="1"/>
          <p:nvPr/>
        </p:nvSpPr>
        <p:spPr>
          <a:xfrm>
            <a:off x="6446427" y="2844247"/>
            <a:ext cx="4635231" cy="1077218"/>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id-ID" sz="1600" b="0" i="0" u="none" strike="noStrike" kern="0" cap="none" spc="0" normalizeH="0" baseline="0" noProof="0" dirty="0" smtClean="0">
                <a:ln>
                  <a:noFill/>
                </a:ln>
                <a:solidFill>
                  <a:prstClr val="black"/>
                </a:solidFill>
                <a:effectLst/>
                <a:uLnTx/>
                <a:uFillTx/>
                <a:latin typeface="Calibri"/>
                <a:ea typeface="+mn-ea"/>
                <a:cs typeface="+mn-cs"/>
              </a:rPr>
              <a:t>Dalam hal Perjanjian Pinjaman Luar Negeri, atau Perjanjian Hibah Luar Negeri mengalami perubahan, maka Perjanjian Hibah Daerah atau Perjanjian Penerusan Hibah harus disesuaikan.</a:t>
            </a:r>
          </a:p>
        </p:txBody>
      </p:sp>
      <p:sp>
        <p:nvSpPr>
          <p:cNvPr id="37" name="TextBox 36"/>
          <p:cNvSpPr txBox="1"/>
          <p:nvPr/>
        </p:nvSpPr>
        <p:spPr>
          <a:xfrm>
            <a:off x="6446427" y="1423555"/>
            <a:ext cx="4635231" cy="830997"/>
          </a:xfrm>
          <a:prstGeom prst="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id-ID" sz="1600" b="0" i="0" u="none" strike="noStrike" kern="0" cap="none" spc="0" normalizeH="0" baseline="0" noProof="0" dirty="0" smtClean="0">
                <a:ln>
                  <a:noFill/>
                </a:ln>
                <a:solidFill>
                  <a:prstClr val="black"/>
                </a:solidFill>
                <a:effectLst/>
                <a:uLnTx/>
                <a:uFillTx/>
                <a:latin typeface="Calibri"/>
                <a:ea typeface="+mn-ea"/>
                <a:cs typeface="+mn-cs"/>
              </a:rPr>
              <a:t>Bermeterai cukup (sesuai peraturan bea meterai) dan dibuat 2 rangkap (satu untuk Pemerintah dan satu untuk Pemerintah Daerah).</a:t>
            </a:r>
          </a:p>
        </p:txBody>
      </p:sp>
      <p:sp>
        <p:nvSpPr>
          <p:cNvPr id="38" name="TextBox 37"/>
          <p:cNvSpPr txBox="1"/>
          <p:nvPr/>
        </p:nvSpPr>
        <p:spPr>
          <a:xfrm>
            <a:off x="6446427" y="5306458"/>
            <a:ext cx="4635231" cy="584775"/>
          </a:xfrm>
          <a:prstGeom prst="rect">
            <a:avLst/>
          </a:prstGeom>
          <a:solidFill>
            <a:srgbClr val="FDFFDD"/>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a:ea typeface="+mn-ea"/>
                <a:cs typeface="+mn-cs"/>
              </a:rPr>
              <a:t>Salinan PPH/PHD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disampaikan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kepada</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K/L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terkait</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BPK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dan</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a:t>
            </a:r>
            <a:r>
              <a:rPr kumimoji="0" lang="en-US" sz="1600" b="0" i="0" u="none" strike="noStrike" kern="0" cap="none" spc="0" normalizeH="0" baseline="0" noProof="0" dirty="0" err="1" smtClean="0">
                <a:ln>
                  <a:noFill/>
                </a:ln>
                <a:solidFill>
                  <a:prstClr val="black"/>
                </a:solidFill>
                <a:effectLst/>
                <a:uLnTx/>
                <a:uFillTx/>
                <a:latin typeface="Calibri"/>
                <a:ea typeface="+mn-ea"/>
                <a:cs typeface="+mn-cs"/>
              </a:rPr>
              <a:t>Pemberi</a:t>
            </a:r>
            <a:r>
              <a:rPr kumimoji="0" lang="en-US" sz="1600" b="0" i="0" u="none" strike="noStrike" kern="0" cap="none" spc="0" normalizeH="0" baseline="0" noProof="0" dirty="0" smtClean="0">
                <a:ln>
                  <a:noFill/>
                </a:ln>
                <a:solidFill>
                  <a:prstClr val="black"/>
                </a:solidFill>
                <a:effectLst/>
                <a:uLnTx/>
                <a:uFillTx/>
                <a:latin typeface="Calibri"/>
                <a:ea typeface="+mn-ea"/>
                <a:cs typeface="+mn-cs"/>
              </a:rPr>
              <a:t> PHLN</a:t>
            </a:r>
            <a:r>
              <a:rPr kumimoji="0" lang="id-ID" sz="1600" b="0" i="0" u="none" strike="noStrike" kern="0" cap="none" spc="0" normalizeH="0" baseline="0" noProof="0" dirty="0" smtClean="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31534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25545"/>
            <a:ext cx="10515600" cy="1325563"/>
          </a:xfrm>
        </p:spPr>
        <p:txBody>
          <a:bodyPr/>
          <a:lstStyle/>
          <a:p>
            <a:pPr algn="ctr"/>
            <a:r>
              <a:rPr lang="en-US" u="sng"/>
              <a:t>Penganggaran Hibah dalam APBD</a:t>
            </a:r>
          </a:p>
        </p:txBody>
      </p:sp>
      <p:grpSp>
        <p:nvGrpSpPr>
          <p:cNvPr id="13" name="Group 12"/>
          <p:cNvGrpSpPr/>
          <p:nvPr/>
        </p:nvGrpSpPr>
        <p:grpSpPr>
          <a:xfrm>
            <a:off x="1228359" y="1994424"/>
            <a:ext cx="9735282" cy="4102275"/>
            <a:chOff x="822158" y="1994424"/>
            <a:chExt cx="9735282" cy="4102275"/>
          </a:xfrm>
        </p:grpSpPr>
        <p:sp>
          <p:nvSpPr>
            <p:cNvPr id="3" name="Parallelogram 2"/>
            <p:cNvSpPr/>
            <p:nvPr/>
          </p:nvSpPr>
          <p:spPr>
            <a:xfrm flipV="1">
              <a:off x="822158" y="2032755"/>
              <a:ext cx="4359442" cy="785113"/>
            </a:xfrm>
            <a:prstGeom prst="parallelogram">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rallelogram 3"/>
            <p:cNvSpPr/>
            <p:nvPr/>
          </p:nvSpPr>
          <p:spPr>
            <a:xfrm>
              <a:off x="1192861" y="3637617"/>
              <a:ext cx="4359442" cy="785113"/>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rallelogram 4"/>
            <p:cNvSpPr/>
            <p:nvPr/>
          </p:nvSpPr>
          <p:spPr>
            <a:xfrm flipV="1">
              <a:off x="822158" y="5242478"/>
              <a:ext cx="4359442" cy="785113"/>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745766" y="2225257"/>
              <a:ext cx="2980303" cy="461665"/>
            </a:xfrm>
            <a:prstGeom prst="rect">
              <a:avLst/>
            </a:prstGeom>
            <a:noFill/>
          </p:spPr>
          <p:txBody>
            <a:bodyPr wrap="none" rtlCol="0">
              <a:spAutoFit/>
            </a:bodyPr>
            <a:lstStyle/>
            <a:p>
              <a:r>
                <a:rPr lang="en-US" sz="2400" dirty="0" err="1">
                  <a:solidFill>
                    <a:srgbClr val="193441"/>
                  </a:solidFill>
                  <a:latin typeface="+mj-lt"/>
                </a:rPr>
                <a:t>Penerimaan</a:t>
              </a:r>
              <a:r>
                <a:rPr lang="en-US" sz="2400" dirty="0">
                  <a:solidFill>
                    <a:srgbClr val="193441"/>
                  </a:solidFill>
                </a:rPr>
                <a:t> </a:t>
              </a:r>
              <a:r>
                <a:rPr lang="en-US" sz="2400" dirty="0" err="1">
                  <a:solidFill>
                    <a:srgbClr val="193441"/>
                  </a:solidFill>
                </a:rPr>
                <a:t>Hibah</a:t>
              </a:r>
              <a:endParaRPr lang="en-US" sz="2400" dirty="0">
                <a:solidFill>
                  <a:srgbClr val="193441"/>
                </a:solidFill>
              </a:endParaRPr>
            </a:p>
          </p:txBody>
        </p:sp>
        <p:sp>
          <p:nvSpPr>
            <p:cNvPr id="7" name="TextBox 6"/>
            <p:cNvSpPr txBox="1"/>
            <p:nvPr/>
          </p:nvSpPr>
          <p:spPr>
            <a:xfrm>
              <a:off x="2090556" y="3799339"/>
              <a:ext cx="2885726" cy="461665"/>
            </a:xfrm>
            <a:prstGeom prst="rect">
              <a:avLst/>
            </a:prstGeom>
            <a:noFill/>
          </p:spPr>
          <p:txBody>
            <a:bodyPr wrap="none" rtlCol="0">
              <a:spAutoFit/>
            </a:bodyPr>
            <a:lstStyle/>
            <a:p>
              <a:r>
                <a:rPr lang="en-US" sz="2400" dirty="0" err="1">
                  <a:solidFill>
                    <a:srgbClr val="D1DBBD"/>
                  </a:solidFill>
                  <a:latin typeface="+mj-lt"/>
                </a:rPr>
                <a:t>Penggunaan</a:t>
              </a:r>
              <a:r>
                <a:rPr lang="en-US" sz="2400" dirty="0">
                  <a:solidFill>
                    <a:srgbClr val="D1DBBD"/>
                  </a:solidFill>
                  <a:latin typeface="+mj-lt"/>
                </a:rPr>
                <a:t> </a:t>
              </a:r>
              <a:r>
                <a:rPr lang="en-US" sz="2400" dirty="0" err="1">
                  <a:solidFill>
                    <a:srgbClr val="D1DBBD"/>
                  </a:solidFill>
                  <a:latin typeface="+mj-lt"/>
                </a:rPr>
                <a:t>Hibah</a:t>
              </a:r>
              <a:endParaRPr lang="en-US" sz="2400" dirty="0">
                <a:solidFill>
                  <a:srgbClr val="D1DBBD"/>
                </a:solidFill>
                <a:latin typeface="+mj-lt"/>
              </a:endParaRPr>
            </a:p>
          </p:txBody>
        </p:sp>
        <p:sp>
          <p:nvSpPr>
            <p:cNvPr id="9" name="TextBox 8"/>
            <p:cNvSpPr txBox="1"/>
            <p:nvPr/>
          </p:nvSpPr>
          <p:spPr>
            <a:xfrm>
              <a:off x="1671226" y="5369648"/>
              <a:ext cx="2661306" cy="461665"/>
            </a:xfrm>
            <a:prstGeom prst="rect">
              <a:avLst/>
            </a:prstGeom>
            <a:noFill/>
          </p:spPr>
          <p:txBody>
            <a:bodyPr wrap="none" rtlCol="0">
              <a:spAutoFit/>
            </a:bodyPr>
            <a:lstStyle/>
            <a:p>
              <a:pPr algn="ctr"/>
              <a:r>
                <a:rPr lang="en-US" sz="2000" dirty="0">
                  <a:solidFill>
                    <a:srgbClr val="FCFFF5"/>
                  </a:solidFill>
                  <a:latin typeface="+mj-lt"/>
                </a:rPr>
                <a:t>Dana </a:t>
              </a:r>
              <a:r>
                <a:rPr lang="en-US" sz="2400" dirty="0" err="1">
                  <a:solidFill>
                    <a:srgbClr val="FCFFF5"/>
                  </a:solidFill>
                  <a:latin typeface="+mj-lt"/>
                </a:rPr>
                <a:t>Pendamping</a:t>
              </a:r>
              <a:endParaRPr lang="en-US" sz="2000" dirty="0">
                <a:solidFill>
                  <a:srgbClr val="FCFFF5"/>
                </a:solidFill>
                <a:latin typeface="+mj-lt"/>
              </a:endParaRPr>
            </a:p>
          </p:txBody>
        </p:sp>
        <p:sp>
          <p:nvSpPr>
            <p:cNvPr id="10" name="TextBox 9"/>
            <p:cNvSpPr txBox="1"/>
            <p:nvPr/>
          </p:nvSpPr>
          <p:spPr>
            <a:xfrm>
              <a:off x="5313575" y="1994424"/>
              <a:ext cx="5005137" cy="923330"/>
            </a:xfrm>
            <a:prstGeom prst="rect">
              <a:avLst/>
            </a:prstGeom>
            <a:noFill/>
          </p:spPr>
          <p:txBody>
            <a:bodyPr wrap="square" rtlCol="0">
              <a:spAutoFit/>
            </a:bodyPr>
            <a:lstStyle/>
            <a:p>
              <a:r>
                <a:rPr lang="en-US" dirty="0" err="1">
                  <a:latin typeface="Gill Sans MT" panose="020B0502020104020203" pitchFamily="34" charset="0"/>
                </a:rPr>
                <a:t>Pemerintah</a:t>
              </a:r>
              <a:r>
                <a:rPr lang="en-US" dirty="0">
                  <a:latin typeface="Gill Sans MT" panose="020B0502020104020203" pitchFamily="34" charset="0"/>
                </a:rPr>
                <a:t> Daerah </a:t>
              </a:r>
              <a:r>
                <a:rPr lang="en-US" dirty="0" err="1">
                  <a:latin typeface="Gill Sans MT" panose="020B0502020104020203" pitchFamily="34" charset="0"/>
                </a:rPr>
                <a:t>menganggarkan</a:t>
              </a:r>
              <a:r>
                <a:rPr lang="en-US" dirty="0">
                  <a:latin typeface="Gill Sans MT" panose="020B0502020104020203" pitchFamily="34" charset="0"/>
                </a:rPr>
                <a:t> </a:t>
              </a:r>
              <a:r>
                <a:rPr lang="en-US" dirty="0" err="1">
                  <a:latin typeface="Gill Sans MT" panose="020B0502020104020203" pitchFamily="34" charset="0"/>
                </a:rPr>
                <a:t>penerimaan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pada</a:t>
              </a:r>
              <a:r>
                <a:rPr lang="en-US" dirty="0">
                  <a:latin typeface="Gill Sans MT" panose="020B0502020104020203" pitchFamily="34" charset="0"/>
                </a:rPr>
                <a:t> Lain-lain </a:t>
              </a:r>
              <a:r>
                <a:rPr lang="en-US" dirty="0" err="1">
                  <a:latin typeface="Gill Sans MT" panose="020B0502020104020203" pitchFamily="34" charset="0"/>
                </a:rPr>
                <a:t>Pendapatan</a:t>
              </a:r>
              <a:r>
                <a:rPr lang="en-US" dirty="0">
                  <a:latin typeface="Gill Sans MT" panose="020B0502020104020203" pitchFamily="34" charset="0"/>
                </a:rPr>
                <a:t> Daerah Yang </a:t>
              </a:r>
              <a:r>
                <a:rPr lang="en-US" dirty="0" err="1">
                  <a:latin typeface="Gill Sans MT" panose="020B0502020104020203" pitchFamily="34" charset="0"/>
                </a:rPr>
                <a:t>Sah</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APBD</a:t>
              </a:r>
            </a:p>
          </p:txBody>
        </p:sp>
        <p:sp>
          <p:nvSpPr>
            <p:cNvPr id="11" name="TextBox 10"/>
            <p:cNvSpPr txBox="1"/>
            <p:nvPr/>
          </p:nvSpPr>
          <p:spPr>
            <a:xfrm>
              <a:off x="5552303" y="3430008"/>
              <a:ext cx="5005137" cy="1200329"/>
            </a:xfrm>
            <a:prstGeom prst="rect">
              <a:avLst/>
            </a:prstGeom>
            <a:noFill/>
          </p:spPr>
          <p:txBody>
            <a:bodyPr wrap="square" rtlCol="0">
              <a:spAutoFit/>
            </a:bodyPr>
            <a:lstStyle/>
            <a:p>
              <a:r>
                <a:rPr lang="en-US" dirty="0" err="1">
                  <a:latin typeface="Gill Sans MT" panose="020B0502020104020203" pitchFamily="34" charset="0"/>
                </a:rPr>
                <a:t>Pemerintah</a:t>
              </a:r>
              <a:r>
                <a:rPr lang="en-US" dirty="0">
                  <a:latin typeface="Gill Sans MT" panose="020B0502020104020203" pitchFamily="34" charset="0"/>
                </a:rPr>
                <a:t> Daerah </a:t>
              </a:r>
              <a:r>
                <a:rPr lang="en-US" dirty="0" err="1">
                  <a:latin typeface="Gill Sans MT" panose="020B0502020104020203" pitchFamily="34" charset="0"/>
                </a:rPr>
                <a:t>menganggarkan</a:t>
              </a:r>
              <a:r>
                <a:rPr lang="en-US" dirty="0">
                  <a:latin typeface="Gill Sans MT" panose="020B0502020104020203" pitchFamily="34" charset="0"/>
                </a:rPr>
                <a:t> </a:t>
              </a:r>
              <a:r>
                <a:rPr lang="en-US" dirty="0" err="1">
                  <a:latin typeface="Gill Sans MT" panose="020B0502020104020203" pitchFamily="34" charset="0"/>
                </a:rPr>
                <a:t>penggunaan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sebagai</a:t>
              </a:r>
              <a:r>
                <a:rPr lang="en-US" dirty="0">
                  <a:latin typeface="Gill Sans MT" panose="020B0502020104020203" pitchFamily="34" charset="0"/>
                </a:rPr>
                <a:t> </a:t>
              </a:r>
              <a:r>
                <a:rPr lang="en-US" dirty="0" err="1">
                  <a:latin typeface="Gill Sans MT" panose="020B0502020104020203" pitchFamily="34" charset="0"/>
                </a:rPr>
                <a:t>belanja</a:t>
              </a:r>
              <a:r>
                <a:rPr lang="en-US" dirty="0">
                  <a:latin typeface="Gill Sans MT" panose="020B0502020104020203" pitchFamily="34" charset="0"/>
                </a:rPr>
                <a:t> </a:t>
              </a:r>
              <a:r>
                <a:rPr lang="en-US" dirty="0" err="1">
                  <a:latin typeface="Gill Sans MT" panose="020B0502020104020203" pitchFamily="34" charset="0"/>
                </a:rPr>
                <a:t>dan</a:t>
              </a:r>
              <a:r>
                <a:rPr lang="en-US" dirty="0">
                  <a:latin typeface="Gill Sans MT" panose="020B0502020104020203" pitchFamily="34" charset="0"/>
                </a:rPr>
                <a:t>/</a:t>
              </a:r>
              <a:r>
                <a:rPr lang="en-US" dirty="0" err="1">
                  <a:latin typeface="Gill Sans MT" panose="020B0502020104020203" pitchFamily="34" charset="0"/>
                </a:rPr>
                <a:t>atau</a:t>
              </a:r>
              <a:r>
                <a:rPr lang="en-US" dirty="0">
                  <a:latin typeface="Gill Sans MT" panose="020B0502020104020203" pitchFamily="34" charset="0"/>
                </a:rPr>
                <a:t> </a:t>
              </a:r>
              <a:r>
                <a:rPr lang="en-US" dirty="0" err="1">
                  <a:latin typeface="Gill Sans MT" panose="020B0502020104020203" pitchFamily="34" charset="0"/>
                </a:rPr>
                <a:t>pengeluaran</a:t>
              </a:r>
              <a:r>
                <a:rPr lang="en-US" dirty="0">
                  <a:latin typeface="Gill Sans MT" panose="020B0502020104020203" pitchFamily="34" charset="0"/>
                </a:rPr>
                <a:t> </a:t>
              </a:r>
              <a:r>
                <a:rPr lang="en-US" dirty="0" err="1">
                  <a:latin typeface="Gill Sans MT" panose="020B0502020104020203" pitchFamily="34" charset="0"/>
                </a:rPr>
                <a:t>pembiayaan</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APBD </a:t>
              </a:r>
              <a:r>
                <a:rPr lang="en-US" dirty="0" err="1">
                  <a:latin typeface="Gill Sans MT" panose="020B0502020104020203" pitchFamily="34" charset="0"/>
                </a:rPr>
                <a:t>dan</a:t>
              </a:r>
              <a:r>
                <a:rPr lang="en-US" dirty="0">
                  <a:latin typeface="Gill Sans MT" panose="020B0502020104020203" pitchFamily="34" charset="0"/>
                </a:rPr>
                <a:t> </a:t>
              </a:r>
              <a:r>
                <a:rPr lang="en-US" dirty="0" err="1">
                  <a:latin typeface="Gill Sans MT" panose="020B0502020104020203" pitchFamily="34" charset="0"/>
                </a:rPr>
                <a:t>mencantumkannya</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DPA</a:t>
              </a:r>
            </a:p>
          </p:txBody>
        </p:sp>
        <p:sp>
          <p:nvSpPr>
            <p:cNvPr id="12" name="TextBox 11"/>
            <p:cNvSpPr txBox="1"/>
            <p:nvPr/>
          </p:nvSpPr>
          <p:spPr>
            <a:xfrm>
              <a:off x="5181600" y="5173369"/>
              <a:ext cx="5005137" cy="923330"/>
            </a:xfrm>
            <a:prstGeom prst="rect">
              <a:avLst/>
            </a:prstGeom>
            <a:noFill/>
          </p:spPr>
          <p:txBody>
            <a:bodyPr wrap="square" rtlCol="0">
              <a:spAutoFit/>
            </a:bodyPr>
            <a:lstStyle/>
            <a:p>
              <a:r>
                <a:rPr lang="en-US" dirty="0" err="1">
                  <a:latin typeface="Gill Sans MT" panose="020B0502020104020203" pitchFamily="34" charset="0"/>
                </a:rPr>
                <a:t>Pemerintah</a:t>
              </a:r>
              <a:r>
                <a:rPr lang="en-US" dirty="0">
                  <a:latin typeface="Gill Sans MT" panose="020B0502020104020203" pitchFamily="34" charset="0"/>
                </a:rPr>
                <a:t> Daerah </a:t>
              </a:r>
              <a:r>
                <a:rPr lang="en-US" dirty="0" err="1">
                  <a:latin typeface="Gill Sans MT" panose="020B0502020104020203" pitchFamily="34" charset="0"/>
                </a:rPr>
                <a:t>menganggarkan</a:t>
              </a:r>
              <a:r>
                <a:rPr lang="en-US" dirty="0">
                  <a:latin typeface="Gill Sans MT" panose="020B0502020104020203" pitchFamily="34" charset="0"/>
                </a:rPr>
                <a:t> dana </a:t>
              </a:r>
              <a:r>
                <a:rPr lang="en-US" dirty="0" err="1">
                  <a:latin typeface="Gill Sans MT" panose="020B0502020104020203" pitchFamily="34" charset="0"/>
                </a:rPr>
                <a:t>pendamping</a:t>
              </a:r>
              <a:r>
                <a:rPr lang="en-US" dirty="0">
                  <a:latin typeface="Gill Sans MT" panose="020B0502020104020203" pitchFamily="34" charset="0"/>
                </a:rPr>
                <a:t> </a:t>
              </a:r>
              <a:r>
                <a:rPr lang="en-US" dirty="0" err="1">
                  <a:latin typeface="Gill Sans MT" panose="020B0502020104020203" pitchFamily="34" charset="0"/>
                </a:rPr>
                <a:t>atau</a:t>
              </a:r>
              <a:r>
                <a:rPr lang="en-US" dirty="0">
                  <a:latin typeface="Gill Sans MT" panose="020B0502020104020203" pitchFamily="34" charset="0"/>
                </a:rPr>
                <a:t> </a:t>
              </a:r>
              <a:r>
                <a:rPr lang="en-US" dirty="0" err="1">
                  <a:latin typeface="Gill Sans MT" panose="020B0502020104020203" pitchFamily="34" charset="0"/>
                </a:rPr>
                <a:t>kewajiban</a:t>
              </a:r>
              <a:r>
                <a:rPr lang="en-US" dirty="0">
                  <a:latin typeface="Gill Sans MT" panose="020B0502020104020203" pitchFamily="34" charset="0"/>
                </a:rPr>
                <a:t> lain </a:t>
              </a:r>
              <a:r>
                <a:rPr lang="en-US" dirty="0" err="1">
                  <a:latin typeface="Gill Sans MT" panose="020B0502020104020203" pitchFamily="34" charset="0"/>
                </a:rPr>
                <a:t>dalam</a:t>
              </a:r>
              <a:r>
                <a:rPr lang="en-US" dirty="0">
                  <a:latin typeface="Gill Sans MT" panose="020B0502020104020203" pitchFamily="34" charset="0"/>
                </a:rPr>
                <a:t> APBD </a:t>
              </a: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hal</a:t>
              </a:r>
              <a:r>
                <a:rPr lang="en-US" dirty="0">
                  <a:latin typeface="Gill Sans MT" panose="020B0502020104020203" pitchFamily="34" charset="0"/>
                </a:rPr>
                <a:t> </a:t>
              </a:r>
              <a:r>
                <a:rPr lang="en-US" dirty="0" err="1">
                  <a:latin typeface="Gill Sans MT" panose="020B0502020104020203" pitchFamily="34" charset="0"/>
                </a:rPr>
                <a:t>dipersyaratkan</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PHD </a:t>
              </a:r>
              <a:r>
                <a:rPr lang="en-US" dirty="0" err="1">
                  <a:latin typeface="Gill Sans MT" panose="020B0502020104020203" pitchFamily="34" charset="0"/>
                </a:rPr>
                <a:t>atau</a:t>
              </a:r>
              <a:r>
                <a:rPr lang="en-US" dirty="0">
                  <a:latin typeface="Gill Sans MT" panose="020B0502020104020203" pitchFamily="34" charset="0"/>
                </a:rPr>
                <a:t> PPH</a:t>
              </a:r>
            </a:p>
          </p:txBody>
        </p:sp>
      </p:grpSp>
    </p:spTree>
    <p:extLst>
      <p:ext uri="{BB962C8B-B14F-4D97-AF65-F5344CB8AC3E}">
        <p14:creationId xmlns:p14="http://schemas.microsoft.com/office/powerpoint/2010/main" val="1437102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078" y="753978"/>
            <a:ext cx="4144923" cy="5863389"/>
          </a:xfrm>
          <a:prstGeom prst="rect">
            <a:avLst/>
          </a:prstGeom>
        </p:spPr>
      </p:pic>
      <p:sp>
        <p:nvSpPr>
          <p:cNvPr id="4" name="Rounded Rectangle 3"/>
          <p:cNvSpPr/>
          <p:nvPr/>
        </p:nvSpPr>
        <p:spPr>
          <a:xfrm>
            <a:off x="3449054" y="753978"/>
            <a:ext cx="2477685" cy="14117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3E606F"/>
                </a:solidFill>
                <a:latin typeface="+mj-lt"/>
              </a:rPr>
              <a:t>Hibah diterima setelah APBD ditetapkan?</a:t>
            </a:r>
          </a:p>
        </p:txBody>
      </p:sp>
      <p:sp>
        <p:nvSpPr>
          <p:cNvPr id="5" name="Rounded Rectangle 4"/>
          <p:cNvSpPr/>
          <p:nvPr/>
        </p:nvSpPr>
        <p:spPr>
          <a:xfrm>
            <a:off x="3449053" y="4788568"/>
            <a:ext cx="2477685" cy="14117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3E606F"/>
                </a:solidFill>
                <a:latin typeface="+mj-lt"/>
              </a:rPr>
              <a:t>Hibah diterima setelah APBD Perubahan ditetapkan?</a:t>
            </a:r>
          </a:p>
        </p:txBody>
      </p:sp>
      <p:sp>
        <p:nvSpPr>
          <p:cNvPr id="6" name="Rounded Rectangle 5"/>
          <p:cNvSpPr/>
          <p:nvPr/>
        </p:nvSpPr>
        <p:spPr>
          <a:xfrm>
            <a:off x="5656776" y="2486526"/>
            <a:ext cx="2486527" cy="17063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193441"/>
                </a:solidFill>
                <a:latin typeface="Gill Sans MT" panose="020B0502020104020203" pitchFamily="34" charset="0"/>
              </a:rPr>
              <a:t>Kepala</a:t>
            </a:r>
            <a:r>
              <a:rPr lang="en-US" dirty="0">
                <a:solidFill>
                  <a:srgbClr val="193441"/>
                </a:solidFill>
                <a:latin typeface="Gill Sans MT" panose="020B0502020104020203" pitchFamily="34" charset="0"/>
              </a:rPr>
              <a:t> Daerah </a:t>
            </a:r>
            <a:r>
              <a:rPr lang="en-US" dirty="0" err="1">
                <a:solidFill>
                  <a:srgbClr val="193441"/>
                </a:solidFill>
                <a:latin typeface="Gill Sans MT" panose="020B0502020104020203" pitchFamily="34" charset="0"/>
              </a:rPr>
              <a:t>melakukan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perubahan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atas</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Peraturan</a:t>
            </a:r>
            <a:r>
              <a:rPr lang="en-US" dirty="0">
                <a:solidFill>
                  <a:srgbClr val="193441"/>
                </a:solidFill>
                <a:latin typeface="Gill Sans MT" panose="020B0502020104020203" pitchFamily="34" charset="0"/>
              </a:rPr>
              <a:t> Daerah </a:t>
            </a:r>
            <a:r>
              <a:rPr lang="en-US" dirty="0" err="1">
                <a:solidFill>
                  <a:srgbClr val="193441"/>
                </a:solidFill>
                <a:latin typeface="Gill Sans MT" panose="020B0502020104020203" pitchFamily="34" charset="0"/>
              </a:rPr>
              <a:t>mengenai</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penjabaran</a:t>
            </a:r>
            <a:r>
              <a:rPr lang="en-US" dirty="0">
                <a:solidFill>
                  <a:srgbClr val="193441"/>
                </a:solidFill>
                <a:latin typeface="Gill Sans MT" panose="020B0502020104020203" pitchFamily="34" charset="0"/>
              </a:rPr>
              <a:t> APBD</a:t>
            </a:r>
          </a:p>
        </p:txBody>
      </p:sp>
      <p:sp>
        <p:nvSpPr>
          <p:cNvPr id="7" name="TextBox 6"/>
          <p:cNvSpPr txBox="1"/>
          <p:nvPr/>
        </p:nvSpPr>
        <p:spPr>
          <a:xfrm>
            <a:off x="2615587" y="2934005"/>
            <a:ext cx="2085474" cy="1077218"/>
          </a:xfrm>
          <a:prstGeom prst="rect">
            <a:avLst/>
          </a:prstGeom>
          <a:noFill/>
        </p:spPr>
        <p:txBody>
          <a:bodyPr wrap="square" rtlCol="0">
            <a:spAutoFit/>
          </a:bodyPr>
          <a:lstStyle/>
          <a:p>
            <a:pPr algn="r"/>
            <a:r>
              <a:rPr lang="en-US" sz="1600" dirty="0" err="1">
                <a:latin typeface="Gill Sans MT" panose="020B0502020104020203" pitchFamily="34" charset="0"/>
              </a:rPr>
              <a:t>Penggunaan</a:t>
            </a:r>
            <a:r>
              <a:rPr lang="en-US" sz="1600" dirty="0">
                <a:latin typeface="Gill Sans MT" panose="020B0502020104020203" pitchFamily="34" charset="0"/>
              </a:rPr>
              <a:t> dana </a:t>
            </a:r>
            <a:r>
              <a:rPr lang="en-US" sz="1600" dirty="0" err="1">
                <a:latin typeface="Gill Sans MT" panose="020B0502020104020203" pitchFamily="34" charset="0"/>
              </a:rPr>
              <a:t>Hibah</a:t>
            </a:r>
            <a:r>
              <a:rPr lang="en-US" sz="1600" dirty="0">
                <a:latin typeface="Gill Sans MT" panose="020B0502020104020203" pitchFamily="34" charset="0"/>
              </a:rPr>
              <a:t> </a:t>
            </a:r>
            <a:r>
              <a:rPr lang="en-US" sz="1600" dirty="0" err="1">
                <a:latin typeface="Gill Sans MT" panose="020B0502020104020203" pitchFamily="34" charset="0"/>
              </a:rPr>
              <a:t>dapat</a:t>
            </a:r>
            <a:r>
              <a:rPr lang="en-US" sz="1600" dirty="0">
                <a:latin typeface="Gill Sans MT" panose="020B0502020104020203" pitchFamily="34" charset="0"/>
              </a:rPr>
              <a:t> </a:t>
            </a:r>
            <a:r>
              <a:rPr lang="en-US" sz="1600" dirty="0" err="1">
                <a:latin typeface="Gill Sans MT" panose="020B0502020104020203" pitchFamily="34" charset="0"/>
              </a:rPr>
              <a:t>dilaksanakan</a:t>
            </a:r>
            <a:r>
              <a:rPr lang="en-US" sz="1600" dirty="0">
                <a:latin typeface="Gill Sans MT" panose="020B0502020104020203" pitchFamily="34" charset="0"/>
              </a:rPr>
              <a:t> </a:t>
            </a:r>
            <a:r>
              <a:rPr lang="en-US" sz="1600" dirty="0" err="1">
                <a:latin typeface="Gill Sans MT" panose="020B0502020104020203" pitchFamily="34" charset="0"/>
              </a:rPr>
              <a:t>setelah</a:t>
            </a:r>
            <a:endParaRPr lang="en-US" sz="1600" dirty="0">
              <a:latin typeface="Gill Sans MT" panose="020B0502020104020203" pitchFamily="34" charset="0"/>
            </a:endParaRPr>
          </a:p>
        </p:txBody>
      </p:sp>
      <p:cxnSp>
        <p:nvCxnSpPr>
          <p:cNvPr id="9" name="Elbow Connector 8"/>
          <p:cNvCxnSpPr/>
          <p:nvPr/>
        </p:nvCxnSpPr>
        <p:spPr>
          <a:xfrm rot="16200000" flipH="1">
            <a:off x="4638696" y="2186600"/>
            <a:ext cx="944607" cy="902768"/>
          </a:xfrm>
          <a:prstGeom prst="bentConnector3">
            <a:avLst>
              <a:gd name="adj1" fmla="val 98900"/>
            </a:avLst>
          </a:prstGeom>
          <a:ln w="57150">
            <a:solidFill>
              <a:srgbClr val="3E606F"/>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5" idx="0"/>
          </p:cNvCxnSpPr>
          <p:nvPr/>
        </p:nvCxnSpPr>
        <p:spPr>
          <a:xfrm rot="5400000" flipH="1" flipV="1">
            <a:off x="4553278" y="3820290"/>
            <a:ext cx="1102896" cy="833660"/>
          </a:xfrm>
          <a:prstGeom prst="bentConnector3">
            <a:avLst>
              <a:gd name="adj1" fmla="val 100429"/>
            </a:avLst>
          </a:prstGeom>
          <a:ln w="57150">
            <a:solidFill>
              <a:srgbClr val="91AA9D"/>
            </a:solidFill>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9253182" y="2836157"/>
            <a:ext cx="1160060" cy="10266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193441"/>
                </a:solidFill>
                <a:latin typeface="+mj-lt"/>
              </a:rPr>
              <a:t>DPA</a:t>
            </a:r>
          </a:p>
        </p:txBody>
      </p:sp>
      <p:cxnSp>
        <p:nvCxnSpPr>
          <p:cNvPr id="26" name="Straight Arrow Connector 25"/>
          <p:cNvCxnSpPr/>
          <p:nvPr/>
        </p:nvCxnSpPr>
        <p:spPr>
          <a:xfrm>
            <a:off x="8276532" y="3084871"/>
            <a:ext cx="976650" cy="0"/>
          </a:xfrm>
          <a:prstGeom prst="straightConnector1">
            <a:avLst/>
          </a:prstGeom>
          <a:ln w="57150">
            <a:solidFill>
              <a:srgbClr val="3E606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8265156" y="3701303"/>
            <a:ext cx="976650" cy="0"/>
          </a:xfrm>
          <a:prstGeom prst="straightConnector1">
            <a:avLst/>
          </a:prstGeom>
          <a:ln w="57150">
            <a:solidFill>
              <a:srgbClr val="91AA9D"/>
            </a:solidFill>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8666328" y="1031601"/>
            <a:ext cx="2333767" cy="8564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193441"/>
                </a:solidFill>
                <a:latin typeface="Gill Sans MT" panose="020B0502020104020203" pitchFamily="34" charset="0"/>
              </a:rPr>
              <a:t>APBD </a:t>
            </a:r>
            <a:r>
              <a:rPr lang="en-US" dirty="0" err="1">
                <a:solidFill>
                  <a:srgbClr val="193441"/>
                </a:solidFill>
                <a:latin typeface="Gill Sans MT" panose="020B0502020104020203" pitchFamily="34" charset="0"/>
              </a:rPr>
              <a:t>Perubahan</a:t>
            </a:r>
            <a:endParaRPr lang="en-US" dirty="0">
              <a:solidFill>
                <a:srgbClr val="193441"/>
              </a:solidFill>
              <a:latin typeface="Gill Sans MT" panose="020B0502020104020203" pitchFamily="34" charset="0"/>
            </a:endParaRPr>
          </a:p>
        </p:txBody>
      </p:sp>
      <p:sp>
        <p:nvSpPr>
          <p:cNvPr id="31" name="Rounded Rectangle 30"/>
          <p:cNvSpPr/>
          <p:nvPr/>
        </p:nvSpPr>
        <p:spPr>
          <a:xfrm>
            <a:off x="8666327" y="4849317"/>
            <a:ext cx="2333767" cy="8564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193441"/>
                </a:solidFill>
                <a:latin typeface="Gill Sans MT" panose="020B0502020104020203" pitchFamily="34" charset="0"/>
              </a:rPr>
              <a:t>LKPD</a:t>
            </a:r>
          </a:p>
        </p:txBody>
      </p:sp>
      <p:cxnSp>
        <p:nvCxnSpPr>
          <p:cNvPr id="35" name="Straight Arrow Connector 34"/>
          <p:cNvCxnSpPr>
            <a:stCxn id="24" idx="2"/>
            <a:endCxn id="31" idx="0"/>
          </p:cNvCxnSpPr>
          <p:nvPr/>
        </p:nvCxnSpPr>
        <p:spPr>
          <a:xfrm flipH="1">
            <a:off x="9833211" y="3862852"/>
            <a:ext cx="1" cy="986465"/>
          </a:xfrm>
          <a:prstGeom prst="straightConnector1">
            <a:avLst/>
          </a:prstGeom>
          <a:ln w="57150">
            <a:solidFill>
              <a:srgbClr val="91AA9D"/>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4" idx="0"/>
            <a:endCxn id="30" idx="2"/>
          </p:cNvCxnSpPr>
          <p:nvPr/>
        </p:nvCxnSpPr>
        <p:spPr>
          <a:xfrm flipV="1">
            <a:off x="9833212" y="1888059"/>
            <a:ext cx="0" cy="948098"/>
          </a:xfrm>
          <a:prstGeom prst="straightConnector1">
            <a:avLst/>
          </a:prstGeom>
          <a:ln w="57150">
            <a:solidFill>
              <a:srgbClr val="3E606F"/>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9833210" y="2138385"/>
            <a:ext cx="1572727" cy="584775"/>
          </a:xfrm>
          <a:prstGeom prst="rect">
            <a:avLst/>
          </a:prstGeom>
          <a:noFill/>
        </p:spPr>
        <p:txBody>
          <a:bodyPr wrap="square" rtlCol="0">
            <a:spAutoFit/>
          </a:bodyPr>
          <a:lstStyle/>
          <a:p>
            <a:r>
              <a:rPr lang="en-US" sz="1600" dirty="0" err="1">
                <a:latin typeface="Gill Sans MT" panose="020B0502020104020203" pitchFamily="34" charset="0"/>
              </a:rPr>
              <a:t>Dianggarkan</a:t>
            </a:r>
            <a:r>
              <a:rPr lang="en-US" sz="1600" dirty="0">
                <a:latin typeface="Gill Sans MT" panose="020B0502020104020203" pitchFamily="34" charset="0"/>
              </a:rPr>
              <a:t> </a:t>
            </a:r>
            <a:r>
              <a:rPr lang="en-US" sz="1600" dirty="0" err="1">
                <a:latin typeface="Gill Sans MT" panose="020B0502020104020203" pitchFamily="34" charset="0"/>
              </a:rPr>
              <a:t>dalam</a:t>
            </a:r>
            <a:endParaRPr lang="en-US" sz="1600" dirty="0">
              <a:latin typeface="Gill Sans MT" panose="020B0502020104020203" pitchFamily="34" charset="0"/>
            </a:endParaRPr>
          </a:p>
        </p:txBody>
      </p:sp>
      <p:sp>
        <p:nvSpPr>
          <p:cNvPr id="40" name="TextBox 39"/>
          <p:cNvSpPr txBox="1"/>
          <p:nvPr/>
        </p:nvSpPr>
        <p:spPr>
          <a:xfrm>
            <a:off x="9833210" y="4092966"/>
            <a:ext cx="1426193" cy="584775"/>
          </a:xfrm>
          <a:prstGeom prst="rect">
            <a:avLst/>
          </a:prstGeom>
          <a:noFill/>
        </p:spPr>
        <p:txBody>
          <a:bodyPr wrap="square" rtlCol="0">
            <a:spAutoFit/>
          </a:bodyPr>
          <a:lstStyle/>
          <a:p>
            <a:r>
              <a:rPr lang="en-US" sz="1600" dirty="0" err="1">
                <a:latin typeface="Gill Sans MT" panose="020B0502020104020203" pitchFamily="34" charset="0"/>
              </a:rPr>
              <a:t>Dilaporkan</a:t>
            </a:r>
            <a:r>
              <a:rPr lang="en-US" sz="1600" dirty="0">
                <a:latin typeface="Gill Sans MT" panose="020B0502020104020203" pitchFamily="34" charset="0"/>
              </a:rPr>
              <a:t> </a:t>
            </a:r>
            <a:r>
              <a:rPr lang="en-US" sz="1600" dirty="0" err="1">
                <a:latin typeface="Gill Sans MT" panose="020B0502020104020203" pitchFamily="34" charset="0"/>
              </a:rPr>
              <a:t>dalam</a:t>
            </a:r>
            <a:endParaRPr lang="en-US" sz="1600" dirty="0">
              <a:latin typeface="Gill Sans MT" panose="020B0502020104020203" pitchFamily="34" charset="0"/>
            </a:endParaRPr>
          </a:p>
        </p:txBody>
      </p:sp>
      <p:sp>
        <p:nvSpPr>
          <p:cNvPr id="29" name="TextBox 28"/>
          <p:cNvSpPr txBox="1"/>
          <p:nvPr/>
        </p:nvSpPr>
        <p:spPr>
          <a:xfrm>
            <a:off x="7978217" y="3128837"/>
            <a:ext cx="1438500" cy="584775"/>
          </a:xfrm>
          <a:prstGeom prst="rect">
            <a:avLst/>
          </a:prstGeom>
          <a:noFill/>
        </p:spPr>
        <p:txBody>
          <a:bodyPr wrap="square" rtlCol="0">
            <a:spAutoFit/>
          </a:bodyPr>
          <a:lstStyle/>
          <a:p>
            <a:pPr algn="ctr"/>
            <a:r>
              <a:rPr lang="en-US" sz="1600" dirty="0" err="1">
                <a:latin typeface="Gill Sans MT" panose="020B0502020104020203" pitchFamily="34" charset="0"/>
              </a:rPr>
              <a:t>Dituangkan</a:t>
            </a:r>
            <a:r>
              <a:rPr lang="en-US" sz="1600" dirty="0">
                <a:latin typeface="Gill Sans MT" panose="020B0502020104020203" pitchFamily="34" charset="0"/>
              </a:rPr>
              <a:t> </a:t>
            </a:r>
            <a:r>
              <a:rPr lang="en-US" sz="1600" dirty="0" err="1">
                <a:latin typeface="Gill Sans MT" panose="020B0502020104020203" pitchFamily="34" charset="0"/>
              </a:rPr>
              <a:t>dalam</a:t>
            </a:r>
            <a:endParaRPr lang="en-US" sz="1600" dirty="0">
              <a:latin typeface="Gill Sans MT" panose="020B0502020104020203" pitchFamily="34" charset="0"/>
            </a:endParaRPr>
          </a:p>
        </p:txBody>
      </p:sp>
    </p:spTree>
    <p:extLst>
      <p:ext uri="{BB962C8B-B14F-4D97-AF65-F5344CB8AC3E}">
        <p14:creationId xmlns:p14="http://schemas.microsoft.com/office/powerpoint/2010/main" val="433604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4676928" y="-37640"/>
            <a:ext cx="6143472" cy="1073982"/>
          </a:xfrm>
        </p:spPr>
        <p:txBody>
          <a:bodyPr>
            <a:normAutofit fontScale="90000"/>
          </a:bodyPr>
          <a:lstStyle/>
          <a:p>
            <a:pPr algn="ctr"/>
            <a:r>
              <a:rPr lang="en-US" sz="3600" dirty="0" smtClean="0"/>
              <a:t>D</a:t>
            </a:r>
            <a:r>
              <a:rPr lang="id-ID" sz="3600" dirty="0" smtClean="0"/>
              <a:t>asar hukum, Bentuk </a:t>
            </a:r>
            <a:br>
              <a:rPr lang="id-ID" sz="3600" dirty="0" smtClean="0"/>
            </a:br>
            <a:r>
              <a:rPr lang="id-ID" sz="3600" dirty="0" smtClean="0"/>
              <a:t>dan Pengertian Hibah</a:t>
            </a:r>
            <a:endParaRPr lang="en-US" sz="3600" dirty="0"/>
          </a:p>
        </p:txBody>
      </p:sp>
      <p:sp>
        <p:nvSpPr>
          <p:cNvPr id="34" name="Rectangle 33"/>
          <p:cNvSpPr/>
          <p:nvPr/>
        </p:nvSpPr>
        <p:spPr>
          <a:xfrm>
            <a:off x="0" y="622840"/>
            <a:ext cx="4761480" cy="229313"/>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97749" y="622841"/>
            <a:ext cx="994251" cy="247148"/>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p:cNvSpPr txBox="1">
            <a:spLocks/>
          </p:cNvSpPr>
          <p:nvPr/>
        </p:nvSpPr>
        <p:spPr>
          <a:xfrm>
            <a:off x="428263" y="1131632"/>
            <a:ext cx="11239018" cy="52344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2000" indent="-360000">
              <a:spcBef>
                <a:spcPts val="0"/>
              </a:spcBef>
              <a:buFont typeface="Arial" panose="020B0604020202020204" pitchFamily="34" charset="0"/>
              <a:buAutoNum type="arabicPeriod"/>
            </a:pPr>
            <a:r>
              <a:rPr lang="id-ID" dirty="0" smtClean="0">
                <a:latin typeface="Rockwell" panose="02060603020205020403" pitchFamily="18" charset="0"/>
              </a:rPr>
              <a:t>Dasar Hukum, Pengertian, dan Bentuk Hibah Daerah</a:t>
            </a:r>
          </a:p>
          <a:p>
            <a:pPr marL="432000" indent="-360000">
              <a:spcBef>
                <a:spcPts val="0"/>
              </a:spcBef>
              <a:buFont typeface="Arial" panose="020B0604020202020204" pitchFamily="34" charset="0"/>
              <a:buAutoNum type="arabicPeriod"/>
            </a:pPr>
            <a:r>
              <a:rPr lang="id-ID" dirty="0" smtClean="0">
                <a:latin typeface="Rockwell" panose="02060603020205020403" pitchFamily="18" charset="0"/>
              </a:rPr>
              <a:t>Prinsip-Prinsip Pemberian, </a:t>
            </a:r>
            <a:br>
              <a:rPr lang="id-ID" dirty="0" smtClean="0">
                <a:latin typeface="Rockwell" panose="02060603020205020403" pitchFamily="18" charset="0"/>
              </a:rPr>
            </a:br>
            <a:r>
              <a:rPr lang="id-ID" dirty="0" smtClean="0">
                <a:latin typeface="Rockwell" panose="02060603020205020403" pitchFamily="18" charset="0"/>
              </a:rPr>
              <a:t>Sumber Dana, dan Kriteria Kegiatan Hibah Kepada Pemda</a:t>
            </a:r>
          </a:p>
          <a:p>
            <a:pPr marL="432000" indent="-360000">
              <a:spcBef>
                <a:spcPts val="0"/>
              </a:spcBef>
              <a:buFont typeface="Arial" panose="020B0604020202020204" pitchFamily="34" charset="0"/>
              <a:buAutoNum type="arabicPeriod"/>
            </a:pPr>
            <a:r>
              <a:rPr lang="id-ID" dirty="0" smtClean="0">
                <a:latin typeface="Rockwell" panose="02060603020205020403" pitchFamily="18" charset="0"/>
              </a:rPr>
              <a:t>Bagan Ruang Lingkup Hibah Daerah</a:t>
            </a:r>
          </a:p>
          <a:p>
            <a:pPr marL="432000" indent="-360000">
              <a:spcBef>
                <a:spcPts val="0"/>
              </a:spcBef>
              <a:buFont typeface="Arial" panose="020B0604020202020204" pitchFamily="34" charset="0"/>
              <a:buAutoNum type="arabicPeriod"/>
            </a:pPr>
            <a:r>
              <a:rPr lang="id-ID" dirty="0" smtClean="0">
                <a:latin typeface="Rockwell" panose="02060603020205020403" pitchFamily="18" charset="0"/>
              </a:rPr>
              <a:t>Perencanaan dan Alokasi Hibah Kepada Pemda</a:t>
            </a:r>
          </a:p>
          <a:p>
            <a:pPr marL="432000" indent="-360000">
              <a:spcBef>
                <a:spcPts val="0"/>
              </a:spcBef>
              <a:buFont typeface="Arial" panose="020B0604020202020204" pitchFamily="34" charset="0"/>
              <a:buAutoNum type="arabicPeriod"/>
            </a:pPr>
            <a:r>
              <a:rPr lang="id-ID" dirty="0">
                <a:latin typeface="Rockwell" panose="02060603020205020403" pitchFamily="18" charset="0"/>
              </a:rPr>
              <a:t>Proses on granting</a:t>
            </a:r>
          </a:p>
          <a:p>
            <a:pPr marL="432000" indent="-360000">
              <a:spcBef>
                <a:spcPts val="0"/>
              </a:spcBef>
              <a:buFont typeface="Arial" panose="020B0604020202020204" pitchFamily="34" charset="0"/>
              <a:buAutoNum type="arabicPeriod"/>
            </a:pPr>
            <a:r>
              <a:rPr lang="en-US" dirty="0" err="1" smtClean="0">
                <a:latin typeface="Rockwell" panose="02060603020205020403" pitchFamily="18" charset="0"/>
              </a:rPr>
              <a:t>Penganggaran</a:t>
            </a:r>
            <a:r>
              <a:rPr lang="en-US" dirty="0" smtClean="0">
                <a:latin typeface="Rockwell" panose="02060603020205020403" pitchFamily="18" charset="0"/>
              </a:rPr>
              <a:t> </a:t>
            </a:r>
            <a:r>
              <a:rPr lang="en-US" dirty="0" err="1" smtClean="0">
                <a:latin typeface="Rockwell" panose="02060603020205020403" pitchFamily="18" charset="0"/>
              </a:rPr>
              <a:t>Hibah</a:t>
            </a:r>
            <a:r>
              <a:rPr lang="en-US" dirty="0" smtClean="0">
                <a:latin typeface="Rockwell" panose="02060603020205020403" pitchFamily="18" charset="0"/>
              </a:rPr>
              <a:t> Daerah</a:t>
            </a:r>
          </a:p>
          <a:p>
            <a:pPr marL="432000" indent="-360000">
              <a:spcBef>
                <a:spcPts val="0"/>
              </a:spcBef>
              <a:buFont typeface="Arial" panose="020B0604020202020204" pitchFamily="34" charset="0"/>
              <a:buAutoNum type="arabicPeriod"/>
            </a:pPr>
            <a:r>
              <a:rPr lang="id-ID" dirty="0" smtClean="0">
                <a:latin typeface="Rockwell" panose="02060603020205020403" pitchFamily="18" charset="0"/>
              </a:rPr>
              <a:t>Surat Persetujuan Penerusan Hibah (SPPh)/Surat Penetapan Pemberian Hibah (SPPH)</a:t>
            </a:r>
          </a:p>
          <a:p>
            <a:pPr marL="432000" indent="-360000">
              <a:spcBef>
                <a:spcPts val="0"/>
              </a:spcBef>
              <a:buFont typeface="Arial" panose="020B0604020202020204" pitchFamily="34" charset="0"/>
              <a:buAutoNum type="arabicPeriod"/>
            </a:pPr>
            <a:r>
              <a:rPr lang="id-ID" dirty="0" smtClean="0">
                <a:latin typeface="Rockwell" panose="02060603020205020403" pitchFamily="18" charset="0"/>
              </a:rPr>
              <a:t>Perjanjian Hibah Daerah</a:t>
            </a:r>
          </a:p>
          <a:p>
            <a:pPr marL="432000" indent="-360000">
              <a:spcBef>
                <a:spcPts val="0"/>
              </a:spcBef>
              <a:buFont typeface="Arial" panose="020B0604020202020204" pitchFamily="34" charset="0"/>
              <a:buAutoNum type="arabicPeriod"/>
            </a:pPr>
            <a:r>
              <a:rPr lang="id-ID" dirty="0">
                <a:latin typeface="Rockwell" panose="02060603020205020403" pitchFamily="18" charset="0"/>
              </a:rPr>
              <a:t>Penyaluran Hibah</a:t>
            </a:r>
          </a:p>
          <a:p>
            <a:pPr marL="432000" indent="-360000">
              <a:spcBef>
                <a:spcPts val="0"/>
              </a:spcBef>
              <a:buFont typeface="Arial" panose="020B0604020202020204" pitchFamily="34" charset="0"/>
              <a:buAutoNum type="arabicPeriod"/>
            </a:pPr>
            <a:r>
              <a:rPr lang="en-US" dirty="0" err="1" smtClean="0">
                <a:latin typeface="Rockwell" panose="02060603020205020403" pitchFamily="18" charset="0"/>
              </a:rPr>
              <a:t>Pemantauan</a:t>
            </a:r>
            <a:r>
              <a:rPr lang="en-US" dirty="0" smtClean="0">
                <a:latin typeface="Rockwell" panose="02060603020205020403" pitchFamily="18" charset="0"/>
              </a:rPr>
              <a:t> </a:t>
            </a:r>
            <a:r>
              <a:rPr lang="en-US" dirty="0" err="1" smtClean="0">
                <a:latin typeface="Rockwell" panose="02060603020205020403" pitchFamily="18" charset="0"/>
              </a:rPr>
              <a:t>dan</a:t>
            </a:r>
            <a:r>
              <a:rPr lang="en-US" dirty="0" smtClean="0">
                <a:latin typeface="Rockwell" panose="02060603020205020403" pitchFamily="18" charset="0"/>
              </a:rPr>
              <a:t> </a:t>
            </a:r>
            <a:r>
              <a:rPr lang="en-US" dirty="0" err="1" smtClean="0">
                <a:latin typeface="Rockwell" panose="02060603020205020403" pitchFamily="18" charset="0"/>
              </a:rPr>
              <a:t>Evaluasi</a:t>
            </a:r>
            <a:endParaRPr lang="id-ID" dirty="0" smtClean="0">
              <a:latin typeface="Rockwell" panose="02060603020205020403" pitchFamily="18" charset="0"/>
            </a:endParaRPr>
          </a:p>
          <a:p>
            <a:pPr marL="432000" indent="-360000">
              <a:spcBef>
                <a:spcPts val="0"/>
              </a:spcBef>
              <a:buFont typeface="Arial" panose="020B0604020202020204" pitchFamily="34" charset="0"/>
              <a:buAutoNum type="arabicPeriod"/>
            </a:pPr>
            <a:r>
              <a:rPr lang="en-US" dirty="0" err="1" smtClean="0">
                <a:latin typeface="Rockwell" panose="02060603020205020403" pitchFamily="18" charset="0"/>
              </a:rPr>
              <a:t>Penatausahaan</a:t>
            </a:r>
            <a:r>
              <a:rPr lang="en-US" dirty="0" smtClean="0">
                <a:latin typeface="Rockwell" panose="02060603020205020403" pitchFamily="18" charset="0"/>
              </a:rPr>
              <a:t> </a:t>
            </a:r>
            <a:r>
              <a:rPr lang="en-US" dirty="0" err="1">
                <a:latin typeface="Rockwell" panose="02060603020205020403" pitchFamily="18" charset="0"/>
              </a:rPr>
              <a:t>dan</a:t>
            </a:r>
            <a:r>
              <a:rPr lang="en-US" dirty="0">
                <a:latin typeface="Rockwell" panose="02060603020205020403" pitchFamily="18" charset="0"/>
              </a:rPr>
              <a:t> </a:t>
            </a:r>
            <a:r>
              <a:rPr lang="en-US" dirty="0" err="1">
                <a:latin typeface="Rockwell" panose="02060603020205020403" pitchFamily="18" charset="0"/>
              </a:rPr>
              <a:t>Pelaporan</a:t>
            </a:r>
            <a:endParaRPr lang="en-US" dirty="0" smtClean="0">
              <a:latin typeface="Rockwell" panose="02060603020205020403" pitchFamily="18" charset="0"/>
            </a:endParaRPr>
          </a:p>
          <a:p>
            <a:pPr marL="0" indent="-360000">
              <a:spcBef>
                <a:spcPts val="0"/>
              </a:spcBef>
              <a:buFont typeface="Arial" panose="020B0604020202020204" pitchFamily="34" charset="0"/>
              <a:buAutoNum type="arabicPeriod"/>
            </a:pPr>
            <a:endParaRPr lang="id-ID" dirty="0" smtClean="0">
              <a:latin typeface="Rockwell" panose="02060603020205020403" pitchFamily="18" charset="0"/>
            </a:endParaRPr>
          </a:p>
          <a:p>
            <a:pPr marL="0" indent="-360000">
              <a:spcBef>
                <a:spcPts val="0"/>
              </a:spcBef>
              <a:buFont typeface="Arial" panose="020B0604020202020204" pitchFamily="34" charset="0"/>
              <a:buAutoNum type="arabicPeriod"/>
            </a:pPr>
            <a:endParaRPr lang="id-ID" dirty="0" smtClean="0">
              <a:latin typeface="Rockwell" panose="02060603020205020403" pitchFamily="18" charset="0"/>
            </a:endParaRPr>
          </a:p>
          <a:p>
            <a:pPr marL="0" indent="-360000">
              <a:spcBef>
                <a:spcPts val="0"/>
              </a:spcBef>
              <a:buFont typeface="Arial" panose="020B0604020202020204" pitchFamily="34" charset="0"/>
              <a:buAutoNum type="arabicPeriod"/>
            </a:pPr>
            <a:endParaRPr lang="id-ID" dirty="0" smtClean="0">
              <a:latin typeface="Rockwell" panose="02060603020205020403" pitchFamily="18" charset="0"/>
            </a:endParaRPr>
          </a:p>
          <a:p>
            <a:pPr marL="0" indent="-360000">
              <a:spcBef>
                <a:spcPts val="0"/>
              </a:spcBef>
              <a:buFont typeface="Arial" panose="020B0604020202020204" pitchFamily="34" charset="0"/>
              <a:buAutoNum type="arabicPeriod"/>
            </a:pPr>
            <a:endParaRPr lang="id-ID" dirty="0" smtClean="0">
              <a:latin typeface="Rockwell" panose="02060603020205020403" pitchFamily="18" charset="0"/>
            </a:endParaRPr>
          </a:p>
          <a:p>
            <a:pPr marL="0" indent="-360000">
              <a:spcBef>
                <a:spcPts val="0"/>
              </a:spcBef>
              <a:buFont typeface="Arial" panose="020B0604020202020204" pitchFamily="34" charset="0"/>
              <a:buAutoNum type="arabicPeriod"/>
            </a:pPr>
            <a:endParaRPr lang="id-ID" dirty="0">
              <a:latin typeface="Rockwell" panose="02060603020205020403" pitchFamily="18" charset="0"/>
            </a:endParaRPr>
          </a:p>
        </p:txBody>
      </p:sp>
    </p:spTree>
    <p:extLst>
      <p:ext uri="{BB962C8B-B14F-4D97-AF65-F5344CB8AC3E}">
        <p14:creationId xmlns:p14="http://schemas.microsoft.com/office/powerpoint/2010/main" val="4179097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602" y="140057"/>
            <a:ext cx="10515600" cy="1325563"/>
          </a:xfrm>
        </p:spPr>
        <p:txBody>
          <a:bodyPr/>
          <a:lstStyle/>
          <a:p>
            <a:pPr algn="ctr"/>
            <a:r>
              <a:rPr lang="en-US" dirty="0" err="1"/>
              <a:t>Ketentuan</a:t>
            </a:r>
            <a:r>
              <a:rPr lang="en-US" dirty="0"/>
              <a:t> </a:t>
            </a:r>
            <a:r>
              <a:rPr lang="en-US" dirty="0" err="1"/>
              <a:t>Umum</a:t>
            </a:r>
            <a:r>
              <a:rPr lang="en-US" dirty="0"/>
              <a:t> </a:t>
            </a:r>
            <a:r>
              <a:rPr lang="en-US" dirty="0" err="1"/>
              <a:t>Penyaluran</a:t>
            </a:r>
            <a:r>
              <a:rPr lang="en-US" dirty="0"/>
              <a:t> </a:t>
            </a:r>
            <a:r>
              <a:rPr lang="en-US" dirty="0" err="1"/>
              <a:t>Hibah</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123" y="1690688"/>
            <a:ext cx="3217774" cy="4556946"/>
          </a:xfrm>
          <a:prstGeom prst="rect">
            <a:avLst/>
          </a:prstGeom>
        </p:spPr>
      </p:pic>
      <p:sp>
        <p:nvSpPr>
          <p:cNvPr id="5" name="Rectangle 4"/>
          <p:cNvSpPr/>
          <p:nvPr/>
        </p:nvSpPr>
        <p:spPr>
          <a:xfrm>
            <a:off x="2834373" y="1112216"/>
            <a:ext cx="9213504" cy="5501506"/>
          </a:xfrm>
          <a:prstGeom prst="rect">
            <a:avLst/>
          </a:prstGeom>
        </p:spPr>
        <p:txBody>
          <a:bodyPr wrap="square">
            <a:spAutoFit/>
          </a:bodyPr>
          <a:lstStyle/>
          <a:p>
            <a:pPr marL="457200" indent="-457200">
              <a:spcBef>
                <a:spcPts val="300"/>
              </a:spcBef>
              <a:buAutoNum type="arabicPeriod"/>
            </a:pPr>
            <a:r>
              <a:rPr lang="en-US" dirty="0" err="1">
                <a:latin typeface="Gill Sans MT" panose="020B0502020104020203" pitchFamily="34" charset="0"/>
              </a:rPr>
              <a:t>Dilakukan</a:t>
            </a:r>
            <a:r>
              <a:rPr lang="en-US" dirty="0">
                <a:latin typeface="Gill Sans MT" panose="020B0502020104020203" pitchFamily="34" charset="0"/>
              </a:rPr>
              <a:t> </a:t>
            </a:r>
            <a:r>
              <a:rPr lang="en-US" dirty="0" err="1">
                <a:latin typeface="Gill Sans MT" panose="020B0502020104020203" pitchFamily="34" charset="0"/>
              </a:rPr>
              <a:t>dengan</a:t>
            </a:r>
            <a:r>
              <a:rPr lang="en-US" dirty="0">
                <a:latin typeface="Gill Sans MT" panose="020B0502020104020203" pitchFamily="34" charset="0"/>
              </a:rPr>
              <a:t> </a:t>
            </a:r>
            <a:r>
              <a:rPr lang="en-US" dirty="0" err="1">
                <a:latin typeface="Gill Sans MT" panose="020B0502020104020203" pitchFamily="34" charset="0"/>
              </a:rPr>
              <a:t>mekanisme</a:t>
            </a:r>
            <a:r>
              <a:rPr lang="en-US" dirty="0">
                <a:latin typeface="Gill Sans MT" panose="020B0502020104020203" pitchFamily="34" charset="0"/>
              </a:rPr>
              <a:t> APBN </a:t>
            </a:r>
            <a:r>
              <a:rPr lang="en-US" dirty="0" err="1">
                <a:latin typeface="Gill Sans MT" panose="020B0502020104020203" pitchFamily="34" charset="0"/>
              </a:rPr>
              <a:t>dan</a:t>
            </a:r>
            <a:r>
              <a:rPr lang="en-US" dirty="0">
                <a:latin typeface="Gill Sans MT" panose="020B0502020104020203" pitchFamily="34" charset="0"/>
              </a:rPr>
              <a:t> APBD.</a:t>
            </a:r>
          </a:p>
          <a:p>
            <a:pPr marL="457200" indent="-457200">
              <a:spcBef>
                <a:spcPts val="300"/>
              </a:spcBef>
              <a:buAutoNum type="arabicPeriod"/>
            </a:pPr>
            <a:r>
              <a:rPr lang="en-US" dirty="0" err="1">
                <a:latin typeface="Gill Sans MT" panose="020B0502020104020203" pitchFamily="34" charset="0"/>
              </a:rPr>
              <a:t>Penyaluran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yang </a:t>
            </a:r>
            <a:r>
              <a:rPr lang="en-US" dirty="0" err="1">
                <a:latin typeface="Gill Sans MT" panose="020B0502020104020203" pitchFamily="34" charset="0"/>
              </a:rPr>
              <a:t>bersumber</a:t>
            </a:r>
            <a:r>
              <a:rPr lang="en-US" dirty="0">
                <a:latin typeface="Gill Sans MT" panose="020B0502020104020203" pitchFamily="34" charset="0"/>
              </a:rPr>
              <a:t> </a:t>
            </a:r>
            <a:r>
              <a:rPr lang="en-US" dirty="0" err="1">
                <a:latin typeface="Gill Sans MT" panose="020B0502020104020203" pitchFamily="34" charset="0"/>
              </a:rPr>
              <a:t>dari</a:t>
            </a:r>
            <a:r>
              <a:rPr lang="en-US" dirty="0">
                <a:latin typeface="Gill Sans MT" panose="020B0502020104020203" pitchFamily="34" charset="0"/>
              </a:rPr>
              <a:t> </a:t>
            </a:r>
            <a:r>
              <a:rPr lang="en-US" dirty="0" err="1">
                <a:latin typeface="Gill Sans MT" panose="020B0502020104020203" pitchFamily="34" charset="0"/>
              </a:rPr>
              <a:t>penerimaan</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negeri</a:t>
            </a:r>
            <a:r>
              <a:rPr lang="en-US" dirty="0">
                <a:latin typeface="Gill Sans MT" panose="020B0502020104020203" pitchFamily="34" charset="0"/>
              </a:rPr>
              <a:t> </a:t>
            </a:r>
            <a:r>
              <a:rPr lang="en-US" dirty="0" err="1">
                <a:latin typeface="Gill Sans MT" panose="020B0502020104020203" pitchFamily="34" charset="0"/>
              </a:rPr>
              <a:t>dilaksanakan</a:t>
            </a:r>
            <a:r>
              <a:rPr lang="en-US" dirty="0">
                <a:latin typeface="Gill Sans MT" panose="020B0502020104020203" pitchFamily="34" charset="0"/>
              </a:rPr>
              <a:t> </a:t>
            </a:r>
            <a:r>
              <a:rPr lang="en-US" dirty="0" err="1">
                <a:latin typeface="Gill Sans MT" panose="020B0502020104020203" pitchFamily="34" charset="0"/>
              </a:rPr>
              <a:t>melalui</a:t>
            </a:r>
            <a:r>
              <a:rPr lang="en-US" dirty="0">
                <a:latin typeface="Gill Sans MT" panose="020B0502020104020203" pitchFamily="34" charset="0"/>
              </a:rPr>
              <a:t> </a:t>
            </a:r>
            <a:r>
              <a:rPr lang="en-US" dirty="0" err="1">
                <a:latin typeface="Gill Sans MT" panose="020B0502020104020203" pitchFamily="34" charset="0"/>
              </a:rPr>
              <a:t>tata</a:t>
            </a:r>
            <a:r>
              <a:rPr lang="en-US" dirty="0">
                <a:latin typeface="Gill Sans MT" panose="020B0502020104020203" pitchFamily="34" charset="0"/>
              </a:rPr>
              <a:t> </a:t>
            </a:r>
            <a:r>
              <a:rPr lang="en-US" dirty="0" err="1">
                <a:latin typeface="Gill Sans MT" panose="020B0502020104020203" pitchFamily="34" charset="0"/>
              </a:rPr>
              <a:t>cara</a:t>
            </a:r>
            <a:r>
              <a:rPr lang="en-US" dirty="0">
                <a:latin typeface="Gill Sans MT" panose="020B0502020104020203" pitchFamily="34" charset="0"/>
              </a:rPr>
              <a:t> </a:t>
            </a:r>
            <a:r>
              <a:rPr lang="en-US" dirty="0" err="1">
                <a:latin typeface="Gill Sans MT" panose="020B0502020104020203" pitchFamily="34" charset="0"/>
              </a:rPr>
              <a:t>pemindahbukuan</a:t>
            </a:r>
            <a:r>
              <a:rPr lang="en-US" dirty="0">
                <a:latin typeface="Gill Sans MT" panose="020B0502020104020203" pitchFamily="34" charset="0"/>
              </a:rPr>
              <a:t> </a:t>
            </a:r>
            <a:r>
              <a:rPr lang="en-US" dirty="0" err="1">
                <a:latin typeface="Gill Sans MT" panose="020B0502020104020203" pitchFamily="34" charset="0"/>
              </a:rPr>
              <a:t>dari</a:t>
            </a:r>
            <a:r>
              <a:rPr lang="en-US" dirty="0">
                <a:latin typeface="Gill Sans MT" panose="020B0502020104020203" pitchFamily="34" charset="0"/>
              </a:rPr>
              <a:t> RKUN </a:t>
            </a:r>
            <a:r>
              <a:rPr lang="en-US" dirty="0" err="1">
                <a:latin typeface="Gill Sans MT" panose="020B0502020104020203" pitchFamily="34" charset="0"/>
              </a:rPr>
              <a:t>ke</a:t>
            </a:r>
            <a:r>
              <a:rPr lang="en-US" dirty="0">
                <a:latin typeface="Gill Sans MT" panose="020B0502020104020203" pitchFamily="34" charset="0"/>
              </a:rPr>
              <a:t> RKUD.</a:t>
            </a:r>
          </a:p>
          <a:p>
            <a:pPr marL="457200" indent="-457200">
              <a:spcBef>
                <a:spcPts val="300"/>
              </a:spcBef>
              <a:buAutoNum type="arabicPeriod"/>
            </a:pPr>
            <a:r>
              <a:rPr lang="en-US" dirty="0" err="1">
                <a:latin typeface="Gill Sans MT" panose="020B0502020104020203" pitchFamily="34" charset="0"/>
              </a:rPr>
              <a:t>Penyaluran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yang </a:t>
            </a:r>
            <a:r>
              <a:rPr lang="en-US" dirty="0" err="1">
                <a:latin typeface="Gill Sans MT" panose="020B0502020104020203" pitchFamily="34" charset="0"/>
              </a:rPr>
              <a:t>bersumber</a:t>
            </a:r>
            <a:r>
              <a:rPr lang="en-US" dirty="0">
                <a:latin typeface="Gill Sans MT" panose="020B0502020104020203" pitchFamily="34" charset="0"/>
              </a:rPr>
              <a:t> </a:t>
            </a:r>
            <a:r>
              <a:rPr lang="en-US" dirty="0" err="1">
                <a:latin typeface="Gill Sans MT" panose="020B0502020104020203" pitchFamily="34" charset="0"/>
              </a:rPr>
              <a:t>dari</a:t>
            </a:r>
            <a:r>
              <a:rPr lang="en-US" dirty="0">
                <a:latin typeface="Gill Sans MT" panose="020B0502020104020203" pitchFamily="34" charset="0"/>
              </a:rPr>
              <a:t> PHLN, </a:t>
            </a:r>
            <a:r>
              <a:rPr lang="en-US" dirty="0" err="1">
                <a:latin typeface="Gill Sans MT" panose="020B0502020104020203" pitchFamily="34" charset="0"/>
              </a:rPr>
              <a:t>dilakukan</a:t>
            </a:r>
            <a:r>
              <a:rPr lang="en-US" dirty="0">
                <a:latin typeface="Gill Sans MT" panose="020B0502020104020203" pitchFamily="34" charset="0"/>
              </a:rPr>
              <a:t> </a:t>
            </a:r>
            <a:r>
              <a:rPr lang="en-US" dirty="0" err="1">
                <a:latin typeface="Gill Sans MT" panose="020B0502020104020203" pitchFamily="34" charset="0"/>
              </a:rPr>
              <a:t>melalui</a:t>
            </a:r>
            <a:r>
              <a:rPr lang="en-US" dirty="0">
                <a:latin typeface="Gill Sans MT" panose="020B0502020104020203" pitchFamily="34" charset="0"/>
              </a:rPr>
              <a:t> </a:t>
            </a:r>
            <a:r>
              <a:rPr lang="en-US" dirty="0" err="1">
                <a:latin typeface="Gill Sans MT" panose="020B0502020104020203" pitchFamily="34" charset="0"/>
              </a:rPr>
              <a:t>tata</a:t>
            </a:r>
            <a:r>
              <a:rPr lang="en-US" dirty="0">
                <a:latin typeface="Gill Sans MT" panose="020B0502020104020203" pitchFamily="34" charset="0"/>
              </a:rPr>
              <a:t> </a:t>
            </a:r>
            <a:r>
              <a:rPr lang="en-US" dirty="0" err="1">
                <a:latin typeface="Gill Sans MT" panose="020B0502020104020203" pitchFamily="34" charset="0"/>
              </a:rPr>
              <a:t>cara</a:t>
            </a:r>
            <a:endParaRPr lang="en-US" dirty="0">
              <a:latin typeface="Gill Sans MT" panose="020B0502020104020203" pitchFamily="34" charset="0"/>
            </a:endParaRPr>
          </a:p>
          <a:p>
            <a:pPr marL="857250" lvl="1" indent="-457200">
              <a:spcBef>
                <a:spcPts val="300"/>
              </a:spcBef>
              <a:buFont typeface="+mj-lt"/>
              <a:buAutoNum type="alphaLcPeriod"/>
            </a:pPr>
            <a:r>
              <a:rPr lang="en-US" dirty="0" err="1">
                <a:latin typeface="Gill Sans MT" panose="020B0502020104020203" pitchFamily="34" charset="0"/>
              </a:rPr>
              <a:t>Pemindahbukuan</a:t>
            </a:r>
            <a:r>
              <a:rPr lang="en-US" dirty="0">
                <a:latin typeface="Gill Sans MT" panose="020B0502020104020203" pitchFamily="34" charset="0"/>
              </a:rPr>
              <a:t> </a:t>
            </a:r>
            <a:r>
              <a:rPr lang="en-US" dirty="0" err="1">
                <a:latin typeface="Gill Sans MT" panose="020B0502020104020203" pitchFamily="34" charset="0"/>
              </a:rPr>
              <a:t>dari</a:t>
            </a:r>
            <a:r>
              <a:rPr lang="en-US" dirty="0">
                <a:latin typeface="Gill Sans MT" panose="020B0502020104020203" pitchFamily="34" charset="0"/>
              </a:rPr>
              <a:t> RKUN </a:t>
            </a:r>
            <a:r>
              <a:rPr lang="en-US" dirty="0" err="1">
                <a:latin typeface="Gill Sans MT" panose="020B0502020104020203" pitchFamily="34" charset="0"/>
              </a:rPr>
              <a:t>ke</a:t>
            </a:r>
            <a:r>
              <a:rPr lang="en-US" dirty="0">
                <a:latin typeface="Gill Sans MT" panose="020B0502020104020203" pitchFamily="34" charset="0"/>
              </a:rPr>
              <a:t> RKUD;</a:t>
            </a:r>
          </a:p>
          <a:p>
            <a:pPr marL="857250" lvl="1" indent="-457200">
              <a:spcBef>
                <a:spcPts val="300"/>
              </a:spcBef>
              <a:buFont typeface="+mj-lt"/>
              <a:buAutoNum type="alphaLcPeriod"/>
            </a:pPr>
            <a:r>
              <a:rPr lang="en-US" dirty="0" err="1">
                <a:latin typeface="Gill Sans MT" panose="020B0502020104020203" pitchFamily="34" charset="0"/>
              </a:rPr>
              <a:t>Pembayaran</a:t>
            </a:r>
            <a:r>
              <a:rPr lang="en-US" dirty="0">
                <a:latin typeface="Gill Sans MT" panose="020B0502020104020203" pitchFamily="34" charset="0"/>
              </a:rPr>
              <a:t> </a:t>
            </a:r>
            <a:r>
              <a:rPr lang="en-US" dirty="0" err="1">
                <a:latin typeface="Gill Sans MT" panose="020B0502020104020203" pitchFamily="34" charset="0"/>
              </a:rPr>
              <a:t>Langsung</a:t>
            </a:r>
            <a:r>
              <a:rPr lang="en-US" dirty="0">
                <a:latin typeface="Gill Sans MT" panose="020B0502020104020203" pitchFamily="34" charset="0"/>
              </a:rPr>
              <a:t>;</a:t>
            </a:r>
          </a:p>
          <a:p>
            <a:pPr marL="857250" lvl="1" indent="-457200">
              <a:spcBef>
                <a:spcPts val="300"/>
              </a:spcBef>
              <a:buFont typeface="+mj-lt"/>
              <a:buAutoNum type="alphaLcPeriod"/>
            </a:pPr>
            <a:r>
              <a:rPr lang="en-US" dirty="0" err="1">
                <a:latin typeface="Gill Sans MT" panose="020B0502020104020203" pitchFamily="34" charset="0"/>
              </a:rPr>
              <a:t>Rekening</a:t>
            </a:r>
            <a:r>
              <a:rPr lang="en-US" dirty="0">
                <a:latin typeface="Gill Sans MT" panose="020B0502020104020203" pitchFamily="34" charset="0"/>
              </a:rPr>
              <a:t> </a:t>
            </a:r>
            <a:r>
              <a:rPr lang="en-US" dirty="0" err="1">
                <a:latin typeface="Gill Sans MT" panose="020B0502020104020203" pitchFamily="34" charset="0"/>
              </a:rPr>
              <a:t>Khusus</a:t>
            </a:r>
            <a:r>
              <a:rPr lang="en-US" dirty="0">
                <a:latin typeface="Gill Sans MT" panose="020B0502020104020203" pitchFamily="34" charset="0"/>
              </a:rPr>
              <a:t>;</a:t>
            </a:r>
          </a:p>
          <a:p>
            <a:pPr marL="857250" lvl="1" indent="-457200">
              <a:spcBef>
                <a:spcPts val="300"/>
              </a:spcBef>
              <a:buFont typeface="+mj-lt"/>
              <a:buAutoNum type="alphaLcPeriod"/>
            </a:pPr>
            <a:r>
              <a:rPr lang="en-US" i="1" dirty="0">
                <a:latin typeface="Gill Sans MT" panose="020B0502020104020203" pitchFamily="34" charset="0"/>
              </a:rPr>
              <a:t>Letter of Credit; </a:t>
            </a:r>
            <a:r>
              <a:rPr lang="en-US" dirty="0" err="1">
                <a:latin typeface="Gill Sans MT" panose="020B0502020104020203" pitchFamily="34" charset="0"/>
              </a:rPr>
              <a:t>dan</a:t>
            </a:r>
            <a:r>
              <a:rPr lang="en-US" dirty="0">
                <a:latin typeface="Gill Sans MT" panose="020B0502020104020203" pitchFamily="34" charset="0"/>
              </a:rPr>
              <a:t>/</a:t>
            </a:r>
            <a:r>
              <a:rPr lang="en-US" dirty="0" err="1">
                <a:latin typeface="Gill Sans MT" panose="020B0502020104020203" pitchFamily="34" charset="0"/>
              </a:rPr>
              <a:t>atau</a:t>
            </a:r>
            <a:endParaRPr lang="en-US" dirty="0">
              <a:latin typeface="Gill Sans MT" panose="020B0502020104020203" pitchFamily="34" charset="0"/>
            </a:endParaRPr>
          </a:p>
          <a:p>
            <a:pPr marL="857250" lvl="1" indent="-457200">
              <a:spcBef>
                <a:spcPts val="300"/>
              </a:spcBef>
              <a:buFont typeface="+mj-lt"/>
              <a:buAutoNum type="alphaLcPeriod"/>
            </a:pPr>
            <a:r>
              <a:rPr lang="en-US" dirty="0" err="1">
                <a:latin typeface="Gill Sans MT" panose="020B0502020104020203" pitchFamily="34" charset="0"/>
              </a:rPr>
              <a:t>Pembiayaan</a:t>
            </a:r>
            <a:r>
              <a:rPr lang="en-US" dirty="0">
                <a:latin typeface="Gill Sans MT" panose="020B0502020104020203" pitchFamily="34" charset="0"/>
              </a:rPr>
              <a:t> </a:t>
            </a:r>
            <a:r>
              <a:rPr lang="en-US" dirty="0" err="1">
                <a:latin typeface="Gill Sans MT" panose="020B0502020104020203" pitchFamily="34" charset="0"/>
              </a:rPr>
              <a:t>Pendahuluan</a:t>
            </a:r>
            <a:r>
              <a:rPr lang="en-US" dirty="0">
                <a:latin typeface="Gill Sans MT" panose="020B0502020104020203" pitchFamily="34" charset="0"/>
              </a:rPr>
              <a:t>.</a:t>
            </a:r>
          </a:p>
          <a:p>
            <a:pPr marL="457200" indent="-457200">
              <a:spcBef>
                <a:spcPts val="300"/>
              </a:spcBef>
              <a:buFont typeface="+mj-lt"/>
              <a:buAutoNum type="arabicPeriod"/>
            </a:pPr>
            <a:r>
              <a:rPr lang="en-US" dirty="0" err="1">
                <a:latin typeface="Gill Sans MT" panose="020B0502020104020203" pitchFamily="34" charset="0"/>
              </a:rPr>
              <a:t>Penyaluran</a:t>
            </a:r>
            <a:r>
              <a:rPr lang="en-US" dirty="0">
                <a:latin typeface="Gill Sans MT" panose="020B0502020104020203" pitchFamily="34" charset="0"/>
              </a:rPr>
              <a:t> </a:t>
            </a:r>
            <a:r>
              <a:rPr lang="en-US" b="1" i="1" dirty="0" err="1">
                <a:latin typeface="Gill Sans MT" panose="020B0502020104020203" pitchFamily="34" charset="0"/>
              </a:rPr>
              <a:t>dapat</a:t>
            </a:r>
            <a:r>
              <a:rPr lang="en-US" b="1" i="1" dirty="0">
                <a:latin typeface="Gill Sans MT" panose="020B0502020104020203" pitchFamily="34" charset="0"/>
              </a:rPr>
              <a:t> </a:t>
            </a:r>
            <a:r>
              <a:rPr lang="en-US" dirty="0" err="1">
                <a:latin typeface="Gill Sans MT" panose="020B0502020104020203" pitchFamily="34" charset="0"/>
              </a:rPr>
              <a:t>dilakukan</a:t>
            </a:r>
            <a:r>
              <a:rPr lang="en-US" dirty="0">
                <a:latin typeface="Gill Sans MT" panose="020B0502020104020203" pitchFamily="34" charset="0"/>
              </a:rPr>
              <a:t> </a:t>
            </a:r>
            <a:r>
              <a:rPr lang="en-US" dirty="0" err="1">
                <a:latin typeface="Gill Sans MT" panose="020B0502020104020203" pitchFamily="34" charset="0"/>
              </a:rPr>
              <a:t>secara</a:t>
            </a:r>
            <a:r>
              <a:rPr lang="en-US" dirty="0">
                <a:latin typeface="Gill Sans MT" panose="020B0502020104020203" pitchFamily="34" charset="0"/>
              </a:rPr>
              <a:t> </a:t>
            </a:r>
            <a:r>
              <a:rPr lang="en-US" b="1" i="1" dirty="0" err="1">
                <a:latin typeface="Gill Sans MT" panose="020B0502020104020203" pitchFamily="34" charset="0"/>
              </a:rPr>
              <a:t>bertahap</a:t>
            </a:r>
            <a:r>
              <a:rPr lang="en-US" b="1" i="1" dirty="0">
                <a:latin typeface="Gill Sans MT" panose="020B0502020104020203" pitchFamily="34" charset="0"/>
              </a:rPr>
              <a:t> </a:t>
            </a:r>
            <a:r>
              <a:rPr lang="en-US" dirty="0" err="1">
                <a:latin typeface="Gill Sans MT" panose="020B0502020104020203" pitchFamily="34" charset="0"/>
              </a:rPr>
              <a:t>sesuai</a:t>
            </a:r>
            <a:r>
              <a:rPr lang="en-US" dirty="0">
                <a:latin typeface="Gill Sans MT" panose="020B0502020104020203" pitchFamily="34" charset="0"/>
              </a:rPr>
              <a:t> </a:t>
            </a:r>
            <a:r>
              <a:rPr lang="en-US" dirty="0" err="1">
                <a:latin typeface="Gill Sans MT" panose="020B0502020104020203" pitchFamily="34" charset="0"/>
              </a:rPr>
              <a:t>dengan</a:t>
            </a:r>
            <a:r>
              <a:rPr lang="en-US" dirty="0">
                <a:latin typeface="Gill Sans MT" panose="020B0502020104020203" pitchFamily="34" charset="0"/>
              </a:rPr>
              <a:t> </a:t>
            </a:r>
            <a:r>
              <a:rPr lang="en-US" b="1" i="1" dirty="0" err="1">
                <a:latin typeface="Gill Sans MT" panose="020B0502020104020203" pitchFamily="34" charset="0"/>
              </a:rPr>
              <a:t>capaian</a:t>
            </a:r>
            <a:r>
              <a:rPr lang="en-US" b="1" i="1" dirty="0">
                <a:latin typeface="Gill Sans MT" panose="020B0502020104020203" pitchFamily="34" charset="0"/>
              </a:rPr>
              <a:t> </a:t>
            </a:r>
            <a:r>
              <a:rPr lang="en-US" b="1" i="1" dirty="0" err="1">
                <a:latin typeface="Gill Sans MT" panose="020B0502020104020203" pitchFamily="34" charset="0"/>
              </a:rPr>
              <a:t>kinerja</a:t>
            </a:r>
            <a:r>
              <a:rPr lang="en-US" dirty="0">
                <a:latin typeface="Gill Sans MT" panose="020B0502020104020203" pitchFamily="34" charset="0"/>
              </a:rPr>
              <a:t>.</a:t>
            </a:r>
          </a:p>
          <a:p>
            <a:pPr marL="457200" indent="-457200">
              <a:spcBef>
                <a:spcPts val="300"/>
              </a:spcBef>
              <a:buFont typeface="+mj-lt"/>
              <a:buAutoNum type="arabicPeriod"/>
            </a:pP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hal</a:t>
            </a:r>
            <a:r>
              <a:rPr lang="en-US" dirty="0">
                <a:latin typeface="Gill Sans MT" panose="020B0502020104020203" pitchFamily="34" charset="0"/>
              </a:rPr>
              <a:t> </a:t>
            </a:r>
            <a:r>
              <a:rPr lang="en-US" dirty="0" err="1">
                <a:latin typeface="Gill Sans MT" panose="020B0502020104020203" pitchFamily="34" charset="0"/>
              </a:rPr>
              <a:t>Pemda</a:t>
            </a:r>
            <a:r>
              <a:rPr lang="en-US" dirty="0">
                <a:latin typeface="Gill Sans MT" panose="020B0502020104020203" pitchFamily="34" charset="0"/>
              </a:rPr>
              <a:t> </a:t>
            </a:r>
            <a:r>
              <a:rPr lang="en-US" dirty="0" err="1">
                <a:latin typeface="Gill Sans MT" panose="020B0502020104020203" pitchFamily="34" charset="0"/>
              </a:rPr>
              <a:t>tidak</a:t>
            </a:r>
            <a:r>
              <a:rPr lang="en-US" dirty="0">
                <a:latin typeface="Gill Sans MT" panose="020B0502020104020203" pitchFamily="34" charset="0"/>
              </a:rPr>
              <a:t> </a:t>
            </a:r>
            <a:r>
              <a:rPr lang="en-US" dirty="0" err="1">
                <a:latin typeface="Gill Sans MT" panose="020B0502020104020203" pitchFamily="34" charset="0"/>
              </a:rPr>
              <a:t>menyediakan</a:t>
            </a:r>
            <a:r>
              <a:rPr lang="en-US" dirty="0">
                <a:latin typeface="Gill Sans MT" panose="020B0502020104020203" pitchFamily="34" charset="0"/>
              </a:rPr>
              <a:t> dana </a:t>
            </a:r>
            <a:r>
              <a:rPr lang="en-US" dirty="0" err="1">
                <a:latin typeface="Gill Sans MT" panose="020B0502020104020203" pitchFamily="34" charset="0"/>
              </a:rPr>
              <a:t>pendamping</a:t>
            </a:r>
            <a:r>
              <a:rPr lang="en-US" dirty="0">
                <a:latin typeface="Gill Sans MT" panose="020B0502020104020203" pitchFamily="34" charset="0"/>
              </a:rPr>
              <a:t> </a:t>
            </a:r>
            <a:r>
              <a:rPr lang="en-US" dirty="0" err="1">
                <a:latin typeface="Gill Sans MT" panose="020B0502020104020203" pitchFamily="34" charset="0"/>
              </a:rPr>
              <a:t>atau</a:t>
            </a:r>
            <a:r>
              <a:rPr lang="en-US" dirty="0">
                <a:latin typeface="Gill Sans MT" panose="020B0502020104020203" pitchFamily="34" charset="0"/>
              </a:rPr>
              <a:t> </a:t>
            </a:r>
            <a:r>
              <a:rPr lang="en-US" dirty="0" err="1">
                <a:latin typeface="Gill Sans MT" panose="020B0502020104020203" pitchFamily="34" charset="0"/>
              </a:rPr>
              <a:t>kewajiban</a:t>
            </a:r>
            <a:r>
              <a:rPr lang="en-US" dirty="0">
                <a:latin typeface="Gill Sans MT" panose="020B0502020104020203" pitchFamily="34" charset="0"/>
              </a:rPr>
              <a:t> lain yang </a:t>
            </a:r>
            <a:r>
              <a:rPr lang="en-US" dirty="0" err="1">
                <a:latin typeface="Gill Sans MT" panose="020B0502020104020203" pitchFamily="34" charset="0"/>
              </a:rPr>
              <a:t>disyaratkan</a:t>
            </a:r>
            <a:r>
              <a:rPr lang="en-US" dirty="0">
                <a:latin typeface="Gill Sans MT" panose="020B0502020104020203" pitchFamily="34" charset="0"/>
              </a:rPr>
              <a:t>, </a:t>
            </a:r>
            <a:r>
              <a:rPr lang="en-US" dirty="0" err="1">
                <a:latin typeface="Gill Sans MT" panose="020B0502020104020203" pitchFamily="34" charset="0"/>
              </a:rPr>
              <a:t>penyaluran</a:t>
            </a:r>
            <a:r>
              <a:rPr lang="en-US" dirty="0">
                <a:latin typeface="Gill Sans MT" panose="020B0502020104020203" pitchFamily="34" charset="0"/>
              </a:rPr>
              <a:t> dana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tidak</a:t>
            </a:r>
            <a:r>
              <a:rPr lang="en-US" dirty="0">
                <a:latin typeface="Gill Sans MT" panose="020B0502020104020203" pitchFamily="34" charset="0"/>
              </a:rPr>
              <a:t> </a:t>
            </a:r>
            <a:r>
              <a:rPr lang="en-US" dirty="0" err="1">
                <a:latin typeface="Gill Sans MT" panose="020B0502020104020203" pitchFamily="34" charset="0"/>
              </a:rPr>
              <a:t>dapat</a:t>
            </a:r>
            <a:r>
              <a:rPr lang="en-US" dirty="0">
                <a:latin typeface="Gill Sans MT" panose="020B0502020104020203" pitchFamily="34" charset="0"/>
              </a:rPr>
              <a:t> </a:t>
            </a:r>
            <a:r>
              <a:rPr lang="en-US" dirty="0" err="1">
                <a:latin typeface="Gill Sans MT" panose="020B0502020104020203" pitchFamily="34" charset="0"/>
              </a:rPr>
              <a:t>dilakukan</a:t>
            </a:r>
            <a:r>
              <a:rPr lang="en-US" dirty="0">
                <a:latin typeface="Gill Sans MT" panose="020B0502020104020203" pitchFamily="34" charset="0"/>
              </a:rPr>
              <a:t>.</a:t>
            </a:r>
          </a:p>
          <a:p>
            <a:pPr marL="457200" indent="-457200">
              <a:spcBef>
                <a:spcPts val="300"/>
              </a:spcBef>
              <a:buFont typeface="+mj-lt"/>
              <a:buAutoNum type="arabicPeriod"/>
            </a:pP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hal</a:t>
            </a:r>
            <a:r>
              <a:rPr lang="en-US" dirty="0">
                <a:latin typeface="Gill Sans MT" panose="020B0502020104020203" pitchFamily="34" charset="0"/>
              </a:rPr>
              <a:t> </a:t>
            </a:r>
            <a:r>
              <a:rPr lang="en-US" dirty="0" err="1">
                <a:latin typeface="Gill Sans MT" panose="020B0502020104020203" pitchFamily="34" charset="0"/>
              </a:rPr>
              <a:t>penyaluran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melibatkan</a:t>
            </a:r>
            <a:r>
              <a:rPr lang="en-US" dirty="0">
                <a:latin typeface="Gill Sans MT" panose="020B0502020104020203" pitchFamily="34" charset="0"/>
              </a:rPr>
              <a:t> K/L </a:t>
            </a:r>
            <a:r>
              <a:rPr lang="en-US" dirty="0" err="1">
                <a:latin typeface="Gill Sans MT" panose="020B0502020104020203" pitchFamily="34" charset="0"/>
              </a:rPr>
              <a:t>penyaluran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dilakukan</a:t>
            </a:r>
            <a:r>
              <a:rPr lang="en-US" dirty="0">
                <a:latin typeface="Gill Sans MT" panose="020B0502020104020203" pitchFamily="34" charset="0"/>
              </a:rPr>
              <a:t> </a:t>
            </a:r>
            <a:r>
              <a:rPr lang="en-US" dirty="0" err="1">
                <a:latin typeface="Gill Sans MT" panose="020B0502020104020203" pitchFamily="34" charset="0"/>
              </a:rPr>
              <a:t>setelah</a:t>
            </a:r>
            <a:r>
              <a:rPr lang="en-US" dirty="0">
                <a:latin typeface="Gill Sans MT" panose="020B0502020104020203" pitchFamily="34" charset="0"/>
              </a:rPr>
              <a:t> </a:t>
            </a:r>
            <a:r>
              <a:rPr lang="en-US" b="1" i="1" dirty="0" err="1">
                <a:latin typeface="Gill Sans MT" panose="020B0502020104020203" pitchFamily="34" charset="0"/>
              </a:rPr>
              <a:t>mendapat</a:t>
            </a:r>
            <a:r>
              <a:rPr lang="en-US" b="1" i="1" dirty="0">
                <a:latin typeface="Gill Sans MT" panose="020B0502020104020203" pitchFamily="34" charset="0"/>
              </a:rPr>
              <a:t> </a:t>
            </a:r>
            <a:r>
              <a:rPr lang="en-US" b="1" i="1" dirty="0" err="1">
                <a:latin typeface="Gill Sans MT" panose="020B0502020104020203" pitchFamily="34" charset="0"/>
              </a:rPr>
              <a:t>rekomendasi</a:t>
            </a:r>
            <a:r>
              <a:rPr lang="en-US" b="1" i="1" dirty="0">
                <a:latin typeface="Gill Sans MT" panose="020B0502020104020203" pitchFamily="34" charset="0"/>
              </a:rPr>
              <a:t> </a:t>
            </a:r>
            <a:r>
              <a:rPr lang="en-US" b="1" i="1" dirty="0" err="1">
                <a:latin typeface="Gill Sans MT" panose="020B0502020104020203" pitchFamily="34" charset="0"/>
              </a:rPr>
              <a:t>dari</a:t>
            </a:r>
            <a:r>
              <a:rPr lang="en-US" b="1" i="1" dirty="0">
                <a:latin typeface="Gill Sans MT" panose="020B0502020104020203" pitchFamily="34" charset="0"/>
              </a:rPr>
              <a:t> K/L </a:t>
            </a:r>
            <a:r>
              <a:rPr lang="en-US" dirty="0" err="1">
                <a:latin typeface="Gill Sans MT" panose="020B0502020104020203" pitchFamily="34" charset="0"/>
              </a:rPr>
              <a:t>teknis</a:t>
            </a:r>
            <a:r>
              <a:rPr lang="en-US" dirty="0">
                <a:latin typeface="Gill Sans MT" panose="020B0502020104020203" pitchFamily="34" charset="0"/>
              </a:rPr>
              <a:t> </a:t>
            </a:r>
            <a:r>
              <a:rPr lang="en-US" dirty="0" err="1">
                <a:latin typeface="Gill Sans MT" panose="020B0502020104020203" pitchFamily="34" charset="0"/>
              </a:rPr>
              <a:t>terkait</a:t>
            </a:r>
            <a:r>
              <a:rPr lang="en-US" dirty="0">
                <a:latin typeface="Gill Sans MT" panose="020B0502020104020203" pitchFamily="34" charset="0"/>
              </a:rPr>
              <a:t>.</a:t>
            </a:r>
          </a:p>
          <a:p>
            <a:pPr marL="457200" indent="-457200">
              <a:spcBef>
                <a:spcPts val="300"/>
              </a:spcBef>
              <a:buFont typeface="+mj-lt"/>
              <a:buAutoNum type="arabicPeriod"/>
            </a:pPr>
            <a:r>
              <a:rPr lang="en-US" dirty="0" err="1">
                <a:latin typeface="Gill Sans MT" panose="020B0502020104020203" pitchFamily="34" charset="0"/>
              </a:rPr>
              <a:t>Kepala</a:t>
            </a:r>
            <a:r>
              <a:rPr lang="en-US" dirty="0">
                <a:latin typeface="Gill Sans MT" panose="020B0502020104020203" pitchFamily="34" charset="0"/>
              </a:rPr>
              <a:t> Daerah </a:t>
            </a:r>
            <a:r>
              <a:rPr lang="en-US" dirty="0" err="1">
                <a:latin typeface="Gill Sans MT" panose="020B0502020104020203" pitchFamily="34" charset="0"/>
              </a:rPr>
              <a:t>atau</a:t>
            </a:r>
            <a:r>
              <a:rPr lang="en-US" dirty="0">
                <a:latin typeface="Gill Sans MT" panose="020B0502020104020203" pitchFamily="34" charset="0"/>
              </a:rPr>
              <a:t> </a:t>
            </a:r>
            <a:r>
              <a:rPr lang="en-US" dirty="0" err="1">
                <a:latin typeface="Gill Sans MT" panose="020B0502020104020203" pitchFamily="34" charset="0"/>
              </a:rPr>
              <a:t>pejabat</a:t>
            </a:r>
            <a:r>
              <a:rPr lang="en-US" dirty="0">
                <a:latin typeface="Gill Sans MT" panose="020B0502020104020203" pitchFamily="34" charset="0"/>
              </a:rPr>
              <a:t> yang </a:t>
            </a:r>
            <a:r>
              <a:rPr lang="en-US" dirty="0" err="1">
                <a:latin typeface="Gill Sans MT" panose="020B0502020104020203" pitchFamily="34" charset="0"/>
              </a:rPr>
              <a:t>diberi</a:t>
            </a:r>
            <a:r>
              <a:rPr lang="en-US" dirty="0">
                <a:latin typeface="Gill Sans MT" panose="020B0502020104020203" pitchFamily="34" charset="0"/>
              </a:rPr>
              <a:t> </a:t>
            </a:r>
            <a:r>
              <a:rPr lang="en-US" dirty="0" err="1">
                <a:latin typeface="Gill Sans MT" panose="020B0502020104020203" pitchFamily="34" charset="0"/>
              </a:rPr>
              <a:t>kuasa</a:t>
            </a:r>
            <a:r>
              <a:rPr lang="en-US" dirty="0">
                <a:latin typeface="Gill Sans MT" panose="020B0502020104020203" pitchFamily="34" charset="0"/>
              </a:rPr>
              <a:t> </a:t>
            </a:r>
            <a:r>
              <a:rPr lang="en-US" dirty="0" err="1">
                <a:latin typeface="Gill Sans MT" panose="020B0502020104020203" pitchFamily="34" charset="0"/>
              </a:rPr>
              <a:t>membuat</a:t>
            </a:r>
            <a:r>
              <a:rPr lang="en-US" dirty="0">
                <a:latin typeface="Gill Sans MT" panose="020B0502020104020203" pitchFamily="34" charset="0"/>
              </a:rPr>
              <a:t> </a:t>
            </a:r>
            <a:r>
              <a:rPr lang="en-US" dirty="0" err="1">
                <a:latin typeface="Gill Sans MT" panose="020B0502020104020203" pitchFamily="34" charset="0"/>
              </a:rPr>
              <a:t>dan</a:t>
            </a:r>
            <a:r>
              <a:rPr lang="en-US" dirty="0">
                <a:latin typeface="Gill Sans MT" panose="020B0502020104020203" pitchFamily="34" charset="0"/>
              </a:rPr>
              <a:t> </a:t>
            </a:r>
            <a:r>
              <a:rPr lang="en-US" dirty="0" err="1">
                <a:latin typeface="Gill Sans MT" panose="020B0502020104020203" pitchFamily="34" charset="0"/>
              </a:rPr>
              <a:t>menyampaikan</a:t>
            </a:r>
            <a:r>
              <a:rPr lang="en-US" dirty="0">
                <a:latin typeface="Gill Sans MT" panose="020B0502020104020203" pitchFamily="34" charset="0"/>
              </a:rPr>
              <a:t> </a:t>
            </a:r>
            <a:r>
              <a:rPr lang="en-US" b="1" dirty="0" err="1">
                <a:latin typeface="Gill Sans MT" panose="020B0502020104020203" pitchFamily="34" charset="0"/>
              </a:rPr>
              <a:t>bukti</a:t>
            </a:r>
            <a:r>
              <a:rPr lang="en-US" b="1" dirty="0">
                <a:latin typeface="Gill Sans MT" panose="020B0502020104020203" pitchFamily="34" charset="0"/>
              </a:rPr>
              <a:t> </a:t>
            </a:r>
            <a:r>
              <a:rPr lang="en-US" b="1" dirty="0" err="1">
                <a:latin typeface="Gill Sans MT" panose="020B0502020104020203" pitchFamily="34" charset="0"/>
              </a:rPr>
              <a:t>penerimaan</a:t>
            </a:r>
            <a:r>
              <a:rPr lang="en-US" b="1" dirty="0">
                <a:latin typeface="Gill Sans MT" panose="020B0502020104020203" pitchFamily="34" charset="0"/>
              </a:rPr>
              <a:t> </a:t>
            </a:r>
            <a:r>
              <a:rPr lang="en-US" b="1" dirty="0" err="1">
                <a:latin typeface="Gill Sans MT" panose="020B0502020104020203" pitchFamily="34" charset="0"/>
              </a:rPr>
              <a:t>Hibah</a:t>
            </a:r>
            <a:r>
              <a:rPr lang="en-US" b="1" dirty="0">
                <a:latin typeface="Gill Sans MT" panose="020B0502020104020203" pitchFamily="34" charset="0"/>
              </a:rPr>
              <a:t>/</a:t>
            </a:r>
            <a:r>
              <a:rPr lang="en-US" b="1" dirty="0" err="1">
                <a:latin typeface="Gill Sans MT" panose="020B0502020104020203" pitchFamily="34" charset="0"/>
              </a:rPr>
              <a:t>Kuitansi</a:t>
            </a:r>
            <a:r>
              <a:rPr lang="en-US" b="1" dirty="0">
                <a:latin typeface="Gill Sans MT" panose="020B0502020104020203" pitchFamily="34" charset="0"/>
              </a:rPr>
              <a:t> </a:t>
            </a:r>
            <a:r>
              <a:rPr lang="en-US" dirty="0" err="1">
                <a:latin typeface="Gill Sans MT" panose="020B0502020104020203" pitchFamily="34" charset="0"/>
              </a:rPr>
              <a:t>kepada</a:t>
            </a:r>
            <a:r>
              <a:rPr lang="en-US" dirty="0">
                <a:latin typeface="Gill Sans MT" panose="020B0502020104020203" pitchFamily="34" charset="0"/>
              </a:rPr>
              <a:t> KPA BUN </a:t>
            </a:r>
            <a:r>
              <a:rPr lang="en-US" dirty="0" err="1">
                <a:latin typeface="Gill Sans MT" panose="020B0502020104020203" pitchFamily="34" charset="0"/>
              </a:rPr>
              <a:t>Pengelolaan</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atas</a:t>
            </a:r>
            <a:r>
              <a:rPr lang="en-US" dirty="0">
                <a:latin typeface="Gill Sans MT" panose="020B0502020104020203" pitchFamily="34" charset="0"/>
              </a:rPr>
              <a:t> </a:t>
            </a:r>
            <a:r>
              <a:rPr lang="en-US" dirty="0" err="1">
                <a:latin typeface="Gill Sans MT" panose="020B0502020104020203" pitchFamily="34" charset="0"/>
              </a:rPr>
              <a:t>setiap</a:t>
            </a:r>
            <a:r>
              <a:rPr lang="en-US" dirty="0">
                <a:latin typeface="Gill Sans MT" panose="020B0502020104020203" pitchFamily="34" charset="0"/>
              </a:rPr>
              <a:t> </a:t>
            </a:r>
            <a:r>
              <a:rPr lang="en-US" dirty="0" err="1">
                <a:latin typeface="Gill Sans MT" panose="020B0502020104020203" pitchFamily="34" charset="0"/>
              </a:rPr>
              <a:t>realisasi</a:t>
            </a:r>
            <a:r>
              <a:rPr lang="en-US" dirty="0">
                <a:latin typeface="Gill Sans MT" panose="020B0502020104020203" pitchFamily="34" charset="0"/>
              </a:rPr>
              <a:t> </a:t>
            </a:r>
            <a:r>
              <a:rPr lang="en-US" dirty="0" err="1">
                <a:latin typeface="Gill Sans MT" panose="020B0502020104020203" pitchFamily="34" charset="0"/>
              </a:rPr>
              <a:t>penyaluran</a:t>
            </a:r>
            <a:r>
              <a:rPr lang="en-US" dirty="0">
                <a:latin typeface="Gill Sans MT" panose="020B0502020104020203" pitchFamily="34" charset="0"/>
              </a:rPr>
              <a:t> </a:t>
            </a:r>
            <a:r>
              <a:rPr lang="en-US" dirty="0" err="1">
                <a:latin typeface="Gill Sans MT" panose="020B0502020104020203" pitchFamily="34" charset="0"/>
              </a:rPr>
              <a:t>dengan</a:t>
            </a:r>
            <a:r>
              <a:rPr lang="en-US" dirty="0">
                <a:latin typeface="Gill Sans MT" panose="020B0502020104020203" pitchFamily="34" charset="0"/>
              </a:rPr>
              <a:t> </a:t>
            </a:r>
            <a:r>
              <a:rPr lang="en-US" dirty="0" err="1">
                <a:latin typeface="Gill Sans MT" panose="020B0502020104020203" pitchFamily="34" charset="0"/>
              </a:rPr>
              <a:t>batas</a:t>
            </a:r>
            <a:r>
              <a:rPr lang="en-US" dirty="0">
                <a:latin typeface="Gill Sans MT" panose="020B0502020104020203" pitchFamily="34" charset="0"/>
              </a:rPr>
              <a:t> </a:t>
            </a:r>
            <a:r>
              <a:rPr lang="en-US" dirty="0" err="1">
                <a:latin typeface="Gill Sans MT" panose="020B0502020104020203" pitchFamily="34" charset="0"/>
              </a:rPr>
              <a:t>waktu</a:t>
            </a:r>
            <a:r>
              <a:rPr lang="en-US" dirty="0">
                <a:latin typeface="Gill Sans MT" panose="020B0502020104020203" pitchFamily="34" charset="0"/>
              </a:rPr>
              <a:t> paling lama </a:t>
            </a:r>
            <a:r>
              <a:rPr lang="en-US" b="1" dirty="0">
                <a:latin typeface="Gill Sans MT" panose="020B0502020104020203" pitchFamily="34" charset="0"/>
              </a:rPr>
              <a:t>10 (</a:t>
            </a:r>
            <a:r>
              <a:rPr lang="en-US" b="1" dirty="0" err="1">
                <a:latin typeface="Gill Sans MT" panose="020B0502020104020203" pitchFamily="34" charset="0"/>
              </a:rPr>
              <a:t>sepuluh</a:t>
            </a:r>
            <a:r>
              <a:rPr lang="en-US" b="1" dirty="0">
                <a:latin typeface="Gill Sans MT" panose="020B0502020104020203" pitchFamily="34" charset="0"/>
              </a:rPr>
              <a:t>) </a:t>
            </a:r>
            <a:r>
              <a:rPr lang="en-US" b="1" dirty="0" err="1">
                <a:latin typeface="Gill Sans MT" panose="020B0502020104020203" pitchFamily="34" charset="0"/>
              </a:rPr>
              <a:t>hari</a:t>
            </a:r>
            <a:r>
              <a:rPr lang="en-US" b="1" dirty="0">
                <a:latin typeface="Gill Sans MT" panose="020B0502020104020203" pitchFamily="34" charset="0"/>
              </a:rPr>
              <a:t> </a:t>
            </a:r>
            <a:r>
              <a:rPr lang="en-US" b="1" dirty="0" err="1">
                <a:latin typeface="Gill Sans MT" panose="020B0502020104020203" pitchFamily="34" charset="0"/>
              </a:rPr>
              <a:t>kerja</a:t>
            </a:r>
            <a:r>
              <a:rPr lang="en-US" b="1" dirty="0">
                <a:latin typeface="Gill Sans MT" panose="020B0502020104020203" pitchFamily="34" charset="0"/>
              </a:rPr>
              <a:t> </a:t>
            </a:r>
            <a:r>
              <a:rPr lang="en-US" dirty="0" err="1">
                <a:latin typeface="Gill Sans MT" panose="020B0502020104020203" pitchFamily="34" charset="0"/>
              </a:rPr>
              <a:t>setelah</a:t>
            </a:r>
            <a:r>
              <a:rPr lang="en-US" dirty="0">
                <a:latin typeface="Gill Sans MT" panose="020B0502020104020203" pitchFamily="34" charset="0"/>
              </a:rPr>
              <a:t> dana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diterima</a:t>
            </a:r>
            <a:r>
              <a:rPr lang="en-US" dirty="0">
                <a:latin typeface="Gill Sans MT" panose="020B0502020104020203" pitchFamily="34" charset="0"/>
              </a:rPr>
              <a:t>.</a:t>
            </a:r>
          </a:p>
        </p:txBody>
      </p:sp>
    </p:spTree>
    <p:extLst>
      <p:ext uri="{BB962C8B-B14F-4D97-AF65-F5344CB8AC3E}">
        <p14:creationId xmlns:p14="http://schemas.microsoft.com/office/powerpoint/2010/main" val="41023569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rallelogram 5"/>
          <p:cNvSpPr/>
          <p:nvPr/>
        </p:nvSpPr>
        <p:spPr>
          <a:xfrm flipV="1">
            <a:off x="0" y="1690687"/>
            <a:ext cx="12192000" cy="561193"/>
          </a:xfrm>
          <a:prstGeom prst="parallelogram">
            <a:avLst>
              <a:gd name="adj" fmla="val 2681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rallelogram 3"/>
          <p:cNvSpPr/>
          <p:nvPr/>
        </p:nvSpPr>
        <p:spPr>
          <a:xfrm>
            <a:off x="0" y="1690688"/>
            <a:ext cx="12192000" cy="561193"/>
          </a:xfrm>
          <a:prstGeom prst="parallelogram">
            <a:avLst>
              <a:gd name="adj" fmla="val 2681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199" y="184492"/>
            <a:ext cx="10515600" cy="1325563"/>
          </a:xfrm>
        </p:spPr>
        <p:txBody>
          <a:bodyPr/>
          <a:lstStyle/>
          <a:p>
            <a:pPr algn="ctr"/>
            <a:r>
              <a:rPr lang="en-US" dirty="0" err="1"/>
              <a:t>Persyaratan</a:t>
            </a:r>
            <a:r>
              <a:rPr lang="en-US" dirty="0"/>
              <a:t> </a:t>
            </a:r>
            <a:r>
              <a:rPr lang="en-US" dirty="0" err="1"/>
              <a:t>Penyaluran</a:t>
            </a:r>
            <a:r>
              <a:rPr lang="en-US" dirty="0"/>
              <a:t> </a:t>
            </a:r>
            <a:r>
              <a:rPr lang="en-US" dirty="0" err="1"/>
              <a:t>Hibah</a:t>
            </a:r>
            <a:endParaRPr lang="en-US" dirty="0"/>
          </a:p>
        </p:txBody>
      </p:sp>
      <p:sp>
        <p:nvSpPr>
          <p:cNvPr id="5" name="Rectangle 4"/>
          <p:cNvSpPr/>
          <p:nvPr/>
        </p:nvSpPr>
        <p:spPr>
          <a:xfrm>
            <a:off x="1736868" y="1633587"/>
            <a:ext cx="8689075" cy="961802"/>
          </a:xfrm>
          <a:prstGeom prst="rect">
            <a:avLst/>
          </a:prstGeom>
        </p:spPr>
        <p:txBody>
          <a:bodyPr wrap="square">
            <a:spAutoFit/>
          </a:bodyPr>
          <a:lstStyle/>
          <a:p>
            <a:pPr algn="ctr">
              <a:spcBef>
                <a:spcPts val="300"/>
              </a:spcBef>
            </a:pPr>
            <a:r>
              <a:rPr lang="en-US" dirty="0" err="1">
                <a:solidFill>
                  <a:srgbClr val="193441"/>
                </a:solidFill>
                <a:latin typeface="Gill Sans MT" panose="020B0502020104020203" pitchFamily="34" charset="0"/>
              </a:rPr>
              <a:t>Dilakukan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berdasarkan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surat</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permintaan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penyaluran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Hibah</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dari</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Kepala</a:t>
            </a:r>
            <a:r>
              <a:rPr lang="en-US" dirty="0">
                <a:solidFill>
                  <a:srgbClr val="193441"/>
                </a:solidFill>
                <a:latin typeface="Gill Sans MT" panose="020B0502020104020203" pitchFamily="34" charset="0"/>
              </a:rPr>
              <a:t> Daerah </a:t>
            </a:r>
            <a:r>
              <a:rPr lang="en-US" dirty="0" err="1">
                <a:solidFill>
                  <a:srgbClr val="193441"/>
                </a:solidFill>
                <a:latin typeface="Gill Sans MT" panose="020B0502020104020203" pitchFamily="34" charset="0"/>
              </a:rPr>
              <a:t>atau</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pejabat</a:t>
            </a:r>
            <a:r>
              <a:rPr lang="en-US" dirty="0">
                <a:solidFill>
                  <a:srgbClr val="193441"/>
                </a:solidFill>
                <a:latin typeface="Gill Sans MT" panose="020B0502020104020203" pitchFamily="34" charset="0"/>
              </a:rPr>
              <a:t> yang </a:t>
            </a:r>
            <a:r>
              <a:rPr lang="en-US" dirty="0" err="1">
                <a:solidFill>
                  <a:srgbClr val="193441"/>
                </a:solidFill>
                <a:latin typeface="Gill Sans MT" panose="020B0502020104020203" pitchFamily="34" charset="0"/>
              </a:rPr>
              <a:t>diberi</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kuasa</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kepada</a:t>
            </a:r>
            <a:r>
              <a:rPr lang="en-US" dirty="0">
                <a:solidFill>
                  <a:srgbClr val="193441"/>
                </a:solidFill>
                <a:latin typeface="Gill Sans MT" panose="020B0502020104020203" pitchFamily="34" charset="0"/>
              </a:rPr>
              <a:t> KPA BUN </a:t>
            </a:r>
            <a:r>
              <a:rPr lang="en-US" dirty="0" err="1">
                <a:solidFill>
                  <a:srgbClr val="193441"/>
                </a:solidFill>
                <a:latin typeface="Gill Sans MT" panose="020B0502020104020203" pitchFamily="34" charset="0"/>
              </a:rPr>
              <a:t>Pengelolaan</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Hibah</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c.q</a:t>
            </a:r>
            <a:r>
              <a:rPr lang="en-US" dirty="0">
                <a:solidFill>
                  <a:srgbClr val="193441"/>
                </a:solidFill>
                <a:latin typeface="Gill Sans MT" panose="020B0502020104020203" pitchFamily="34" charset="0"/>
              </a:rPr>
              <a:t>. </a:t>
            </a:r>
            <a:r>
              <a:rPr lang="en-US" dirty="0" err="1">
                <a:solidFill>
                  <a:srgbClr val="193441"/>
                </a:solidFill>
                <a:latin typeface="Gill Sans MT" panose="020B0502020104020203" pitchFamily="34" charset="0"/>
              </a:rPr>
              <a:t>Direktur</a:t>
            </a:r>
            <a:r>
              <a:rPr lang="en-US" dirty="0">
                <a:solidFill>
                  <a:srgbClr val="193441"/>
                </a:solidFill>
                <a:latin typeface="Gill Sans MT" panose="020B0502020104020203" pitchFamily="34" charset="0"/>
              </a:rPr>
              <a:t> </a:t>
            </a:r>
            <a:r>
              <a:rPr lang="id-ID" dirty="0" smtClean="0">
                <a:solidFill>
                  <a:srgbClr val="193441"/>
                </a:solidFill>
                <a:latin typeface="Gill Sans MT" panose="020B0502020104020203" pitchFamily="34" charset="0"/>
              </a:rPr>
              <a:t>DTK</a:t>
            </a:r>
            <a:r>
              <a:rPr lang="en-US" dirty="0" smtClean="0">
                <a:solidFill>
                  <a:srgbClr val="193441"/>
                </a:solidFill>
                <a:latin typeface="Gill Sans MT" panose="020B0502020104020203" pitchFamily="34" charset="0"/>
              </a:rPr>
              <a:t>)</a:t>
            </a:r>
            <a:endParaRPr lang="en-US" dirty="0">
              <a:solidFill>
                <a:srgbClr val="193441"/>
              </a:solidFill>
              <a:latin typeface="Gill Sans MT" panose="020B0502020104020203" pitchFamily="34" charset="0"/>
            </a:endParaRPr>
          </a:p>
          <a:p>
            <a:pPr marL="457200" indent="-457200">
              <a:spcBef>
                <a:spcPts val="300"/>
              </a:spcBef>
              <a:buAutoNum type="arabicPeriod"/>
            </a:pPr>
            <a:endParaRPr lang="en-US" dirty="0">
              <a:solidFill>
                <a:srgbClr val="193441"/>
              </a:solidFill>
              <a:latin typeface="Gill Sans MT" panose="020B0502020104020203" pitchFamily="34" charset="0"/>
            </a:endParaRPr>
          </a:p>
        </p:txBody>
      </p:sp>
      <p:sp>
        <p:nvSpPr>
          <p:cNvPr id="7" name="TextBox 6"/>
          <p:cNvSpPr txBox="1"/>
          <p:nvPr/>
        </p:nvSpPr>
        <p:spPr>
          <a:xfrm>
            <a:off x="1758917" y="2376428"/>
            <a:ext cx="8072274" cy="369332"/>
          </a:xfrm>
          <a:prstGeom prst="rect">
            <a:avLst/>
          </a:prstGeom>
          <a:noFill/>
        </p:spPr>
        <p:txBody>
          <a:bodyPr wrap="none" rtlCol="0">
            <a:spAutoFit/>
          </a:bodyPr>
          <a:lstStyle/>
          <a:p>
            <a:r>
              <a:rPr lang="en-US">
                <a:latin typeface="Gill Sans MT" panose="020B0502020104020203" pitchFamily="34" charset="0"/>
              </a:rPr>
              <a:t>Surat Permintaan Penyaluran dilengkapi dengan dokumen pendukung sebagai berikut:</a:t>
            </a:r>
          </a:p>
        </p:txBody>
      </p:sp>
      <p:sp>
        <p:nvSpPr>
          <p:cNvPr id="8" name="Freeform 24"/>
          <p:cNvSpPr>
            <a:spLocks/>
          </p:cNvSpPr>
          <p:nvPr/>
        </p:nvSpPr>
        <p:spPr bwMode="auto">
          <a:xfrm>
            <a:off x="1348057" y="5874194"/>
            <a:ext cx="5659779" cy="628088"/>
          </a:xfrm>
          <a:custGeom>
            <a:avLst/>
            <a:gdLst>
              <a:gd name="T0" fmla="*/ 5 w 1158"/>
              <a:gd name="T1" fmla="*/ 0 h 258"/>
              <a:gd name="T2" fmla="*/ 1006 w 1158"/>
              <a:gd name="T3" fmla="*/ 0 h 258"/>
              <a:gd name="T4" fmla="*/ 1158 w 1158"/>
              <a:gd name="T5" fmla="*/ 128 h 258"/>
              <a:gd name="T6" fmla="*/ 1006 w 1158"/>
              <a:gd name="T7" fmla="*/ 258 h 258"/>
              <a:gd name="T8" fmla="*/ 0 w 1158"/>
              <a:gd name="T9" fmla="*/ 258 h 258"/>
              <a:gd name="T10" fmla="*/ 0 w 1158"/>
              <a:gd name="T11" fmla="*/ 2 h 258"/>
              <a:gd name="T12" fmla="*/ 5 w 1158"/>
              <a:gd name="T13" fmla="*/ 0 h 258"/>
            </a:gdLst>
            <a:ahLst/>
            <a:cxnLst>
              <a:cxn ang="0">
                <a:pos x="T0" y="T1"/>
              </a:cxn>
              <a:cxn ang="0">
                <a:pos x="T2" y="T3"/>
              </a:cxn>
              <a:cxn ang="0">
                <a:pos x="T4" y="T5"/>
              </a:cxn>
              <a:cxn ang="0">
                <a:pos x="T6" y="T7"/>
              </a:cxn>
              <a:cxn ang="0">
                <a:pos x="T8" y="T9"/>
              </a:cxn>
              <a:cxn ang="0">
                <a:pos x="T10" y="T11"/>
              </a:cxn>
              <a:cxn ang="0">
                <a:pos x="T12" y="T13"/>
              </a:cxn>
            </a:cxnLst>
            <a:rect l="0" t="0" r="r" b="b"/>
            <a:pathLst>
              <a:path w="1158" h="258">
                <a:moveTo>
                  <a:pt x="5" y="0"/>
                </a:moveTo>
                <a:lnTo>
                  <a:pt x="1006" y="0"/>
                </a:lnTo>
                <a:lnTo>
                  <a:pt x="1158" y="128"/>
                </a:lnTo>
                <a:lnTo>
                  <a:pt x="1006" y="258"/>
                </a:lnTo>
                <a:lnTo>
                  <a:pt x="0" y="258"/>
                </a:lnTo>
                <a:lnTo>
                  <a:pt x="0" y="2"/>
                </a:lnTo>
                <a:lnTo>
                  <a:pt x="5"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6"/>
          <p:cNvSpPr>
            <a:spLocks/>
          </p:cNvSpPr>
          <p:nvPr/>
        </p:nvSpPr>
        <p:spPr bwMode="auto">
          <a:xfrm>
            <a:off x="1348057" y="4969262"/>
            <a:ext cx="5830424" cy="628088"/>
          </a:xfrm>
          <a:custGeom>
            <a:avLst/>
            <a:gdLst>
              <a:gd name="T0" fmla="*/ 1 w 1396"/>
              <a:gd name="T1" fmla="*/ 0 h 257"/>
              <a:gd name="T2" fmla="*/ 1243 w 1396"/>
              <a:gd name="T3" fmla="*/ 0 h 257"/>
              <a:gd name="T4" fmla="*/ 1396 w 1396"/>
              <a:gd name="T5" fmla="*/ 129 h 257"/>
              <a:gd name="T6" fmla="*/ 1243 w 1396"/>
              <a:gd name="T7" fmla="*/ 257 h 257"/>
              <a:gd name="T8" fmla="*/ 0 w 1396"/>
              <a:gd name="T9" fmla="*/ 257 h 257"/>
              <a:gd name="T10" fmla="*/ 0 w 1396"/>
              <a:gd name="T11" fmla="*/ 1 h 257"/>
              <a:gd name="T12" fmla="*/ 1 w 1396"/>
              <a:gd name="T13" fmla="*/ 0 h 257"/>
            </a:gdLst>
            <a:ahLst/>
            <a:cxnLst>
              <a:cxn ang="0">
                <a:pos x="T0" y="T1"/>
              </a:cxn>
              <a:cxn ang="0">
                <a:pos x="T2" y="T3"/>
              </a:cxn>
              <a:cxn ang="0">
                <a:pos x="T4" y="T5"/>
              </a:cxn>
              <a:cxn ang="0">
                <a:pos x="T6" y="T7"/>
              </a:cxn>
              <a:cxn ang="0">
                <a:pos x="T8" y="T9"/>
              </a:cxn>
              <a:cxn ang="0">
                <a:pos x="T10" y="T11"/>
              </a:cxn>
              <a:cxn ang="0">
                <a:pos x="T12" y="T13"/>
              </a:cxn>
            </a:cxnLst>
            <a:rect l="0" t="0" r="r" b="b"/>
            <a:pathLst>
              <a:path w="1396" h="257">
                <a:moveTo>
                  <a:pt x="1" y="0"/>
                </a:moveTo>
                <a:lnTo>
                  <a:pt x="1243" y="0"/>
                </a:lnTo>
                <a:lnTo>
                  <a:pt x="1396" y="129"/>
                </a:lnTo>
                <a:lnTo>
                  <a:pt x="1243" y="257"/>
                </a:lnTo>
                <a:lnTo>
                  <a:pt x="0" y="257"/>
                </a:lnTo>
                <a:lnTo>
                  <a:pt x="0" y="1"/>
                </a:lnTo>
                <a:lnTo>
                  <a:pt x="1"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7"/>
          <p:cNvSpPr>
            <a:spLocks/>
          </p:cNvSpPr>
          <p:nvPr/>
        </p:nvSpPr>
        <p:spPr bwMode="auto">
          <a:xfrm>
            <a:off x="-1" y="4969262"/>
            <a:ext cx="1348058" cy="1425918"/>
          </a:xfrm>
          <a:custGeom>
            <a:avLst/>
            <a:gdLst>
              <a:gd name="T0" fmla="*/ 634 w 634"/>
              <a:gd name="T1" fmla="*/ 0 h 591"/>
              <a:gd name="T2" fmla="*/ 634 w 634"/>
              <a:gd name="T3" fmla="*/ 256 h 591"/>
              <a:gd name="T4" fmla="*/ 630 w 634"/>
              <a:gd name="T5" fmla="*/ 256 h 591"/>
              <a:gd name="T6" fmla="*/ 0 w 634"/>
              <a:gd name="T7" fmla="*/ 591 h 591"/>
              <a:gd name="T8" fmla="*/ 0 w 634"/>
              <a:gd name="T9" fmla="*/ 130 h 591"/>
              <a:gd name="T10" fmla="*/ 634 w 634"/>
              <a:gd name="T11" fmla="*/ 0 h 591"/>
            </a:gdLst>
            <a:ahLst/>
            <a:cxnLst>
              <a:cxn ang="0">
                <a:pos x="T0" y="T1"/>
              </a:cxn>
              <a:cxn ang="0">
                <a:pos x="T2" y="T3"/>
              </a:cxn>
              <a:cxn ang="0">
                <a:pos x="T4" y="T5"/>
              </a:cxn>
              <a:cxn ang="0">
                <a:pos x="T6" y="T7"/>
              </a:cxn>
              <a:cxn ang="0">
                <a:pos x="T8" y="T9"/>
              </a:cxn>
              <a:cxn ang="0">
                <a:pos x="T10" y="T11"/>
              </a:cxn>
            </a:cxnLst>
            <a:rect l="0" t="0" r="r" b="b"/>
            <a:pathLst>
              <a:path w="634" h="591">
                <a:moveTo>
                  <a:pt x="634" y="0"/>
                </a:moveTo>
                <a:lnTo>
                  <a:pt x="634" y="256"/>
                </a:lnTo>
                <a:lnTo>
                  <a:pt x="630" y="256"/>
                </a:lnTo>
                <a:lnTo>
                  <a:pt x="0" y="591"/>
                </a:lnTo>
                <a:lnTo>
                  <a:pt x="0" y="130"/>
                </a:lnTo>
                <a:lnTo>
                  <a:pt x="634" y="0"/>
                </a:lnTo>
                <a:close/>
              </a:path>
            </a:pathLst>
          </a:cu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8"/>
          <p:cNvSpPr>
            <a:spLocks/>
          </p:cNvSpPr>
          <p:nvPr/>
        </p:nvSpPr>
        <p:spPr bwMode="auto">
          <a:xfrm>
            <a:off x="1348056" y="4064318"/>
            <a:ext cx="6193617" cy="611108"/>
          </a:xfrm>
          <a:custGeom>
            <a:avLst/>
            <a:gdLst>
              <a:gd name="T0" fmla="*/ 0 w 1635"/>
              <a:gd name="T1" fmla="*/ 0 h 257"/>
              <a:gd name="T2" fmla="*/ 1482 w 1635"/>
              <a:gd name="T3" fmla="*/ 0 h 257"/>
              <a:gd name="T4" fmla="*/ 1635 w 1635"/>
              <a:gd name="T5" fmla="*/ 128 h 257"/>
              <a:gd name="T6" fmla="*/ 1482 w 1635"/>
              <a:gd name="T7" fmla="*/ 257 h 257"/>
              <a:gd name="T8" fmla="*/ 0 w 1635"/>
              <a:gd name="T9" fmla="*/ 257 h 257"/>
              <a:gd name="T10" fmla="*/ 0 w 1635"/>
              <a:gd name="T11" fmla="*/ 0 h 257"/>
            </a:gdLst>
            <a:ahLst/>
            <a:cxnLst>
              <a:cxn ang="0">
                <a:pos x="T0" y="T1"/>
              </a:cxn>
              <a:cxn ang="0">
                <a:pos x="T2" y="T3"/>
              </a:cxn>
              <a:cxn ang="0">
                <a:pos x="T4" y="T5"/>
              </a:cxn>
              <a:cxn ang="0">
                <a:pos x="T6" y="T7"/>
              </a:cxn>
              <a:cxn ang="0">
                <a:pos x="T8" y="T9"/>
              </a:cxn>
              <a:cxn ang="0">
                <a:pos x="T10" y="T11"/>
              </a:cxn>
            </a:cxnLst>
            <a:rect l="0" t="0" r="r" b="b"/>
            <a:pathLst>
              <a:path w="1635" h="257">
                <a:moveTo>
                  <a:pt x="0" y="0"/>
                </a:moveTo>
                <a:lnTo>
                  <a:pt x="1482" y="0"/>
                </a:lnTo>
                <a:lnTo>
                  <a:pt x="1635" y="128"/>
                </a:lnTo>
                <a:lnTo>
                  <a:pt x="1482" y="257"/>
                </a:lnTo>
                <a:lnTo>
                  <a:pt x="0" y="257"/>
                </a:lnTo>
                <a:lnTo>
                  <a:pt x="0"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9"/>
          <p:cNvSpPr>
            <a:spLocks/>
          </p:cNvSpPr>
          <p:nvPr/>
        </p:nvSpPr>
        <p:spPr bwMode="auto">
          <a:xfrm>
            <a:off x="-1" y="3809696"/>
            <a:ext cx="1348058" cy="1120364"/>
          </a:xfrm>
          <a:custGeom>
            <a:avLst/>
            <a:gdLst>
              <a:gd name="T0" fmla="*/ 0 w 634"/>
              <a:gd name="T1" fmla="*/ 0 h 464"/>
              <a:gd name="T2" fmla="*/ 632 w 634"/>
              <a:gd name="T3" fmla="*/ 104 h 464"/>
              <a:gd name="T4" fmla="*/ 634 w 634"/>
              <a:gd name="T5" fmla="*/ 104 h 464"/>
              <a:gd name="T6" fmla="*/ 634 w 634"/>
              <a:gd name="T7" fmla="*/ 361 h 464"/>
              <a:gd name="T8" fmla="*/ 632 w 634"/>
              <a:gd name="T9" fmla="*/ 361 h 464"/>
              <a:gd name="T10" fmla="*/ 0 w 634"/>
              <a:gd name="T11" fmla="*/ 464 h 464"/>
              <a:gd name="T12" fmla="*/ 0 w 634"/>
              <a:gd name="T13" fmla="*/ 0 h 464"/>
            </a:gdLst>
            <a:ahLst/>
            <a:cxnLst>
              <a:cxn ang="0">
                <a:pos x="T0" y="T1"/>
              </a:cxn>
              <a:cxn ang="0">
                <a:pos x="T2" y="T3"/>
              </a:cxn>
              <a:cxn ang="0">
                <a:pos x="T4" y="T5"/>
              </a:cxn>
              <a:cxn ang="0">
                <a:pos x="T6" y="T7"/>
              </a:cxn>
              <a:cxn ang="0">
                <a:pos x="T8" y="T9"/>
              </a:cxn>
              <a:cxn ang="0">
                <a:pos x="T10" y="T11"/>
              </a:cxn>
              <a:cxn ang="0">
                <a:pos x="T12" y="T13"/>
              </a:cxn>
            </a:cxnLst>
            <a:rect l="0" t="0" r="r" b="b"/>
            <a:pathLst>
              <a:path w="634" h="464">
                <a:moveTo>
                  <a:pt x="0" y="0"/>
                </a:moveTo>
                <a:lnTo>
                  <a:pt x="632" y="104"/>
                </a:lnTo>
                <a:lnTo>
                  <a:pt x="634" y="104"/>
                </a:lnTo>
                <a:lnTo>
                  <a:pt x="634" y="361"/>
                </a:lnTo>
                <a:lnTo>
                  <a:pt x="632" y="361"/>
                </a:lnTo>
                <a:lnTo>
                  <a:pt x="0" y="464"/>
                </a:lnTo>
                <a:lnTo>
                  <a:pt x="0" y="0"/>
                </a:lnTo>
                <a:close/>
              </a:path>
            </a:pathLst>
          </a:cu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30"/>
          <p:cNvSpPr>
            <a:spLocks/>
          </p:cNvSpPr>
          <p:nvPr/>
        </p:nvSpPr>
        <p:spPr bwMode="auto">
          <a:xfrm>
            <a:off x="1348057" y="3142405"/>
            <a:ext cx="6512714" cy="628088"/>
          </a:xfrm>
          <a:custGeom>
            <a:avLst/>
            <a:gdLst>
              <a:gd name="T0" fmla="*/ 0 w 1873"/>
              <a:gd name="T1" fmla="*/ 0 h 257"/>
              <a:gd name="T2" fmla="*/ 1719 w 1873"/>
              <a:gd name="T3" fmla="*/ 0 h 257"/>
              <a:gd name="T4" fmla="*/ 1873 w 1873"/>
              <a:gd name="T5" fmla="*/ 129 h 257"/>
              <a:gd name="T6" fmla="*/ 1719 w 1873"/>
              <a:gd name="T7" fmla="*/ 257 h 257"/>
              <a:gd name="T8" fmla="*/ 1 w 1873"/>
              <a:gd name="T9" fmla="*/ 257 h 257"/>
              <a:gd name="T10" fmla="*/ 0 w 1873"/>
              <a:gd name="T11" fmla="*/ 257 h 257"/>
              <a:gd name="T12" fmla="*/ 0 w 1873"/>
              <a:gd name="T13" fmla="*/ 0 h 257"/>
            </a:gdLst>
            <a:ahLst/>
            <a:cxnLst>
              <a:cxn ang="0">
                <a:pos x="T0" y="T1"/>
              </a:cxn>
              <a:cxn ang="0">
                <a:pos x="T2" y="T3"/>
              </a:cxn>
              <a:cxn ang="0">
                <a:pos x="T4" y="T5"/>
              </a:cxn>
              <a:cxn ang="0">
                <a:pos x="T6" y="T7"/>
              </a:cxn>
              <a:cxn ang="0">
                <a:pos x="T8" y="T9"/>
              </a:cxn>
              <a:cxn ang="0">
                <a:pos x="T10" y="T11"/>
              </a:cxn>
              <a:cxn ang="0">
                <a:pos x="T12" y="T13"/>
              </a:cxn>
            </a:cxnLst>
            <a:rect l="0" t="0" r="r" b="b"/>
            <a:pathLst>
              <a:path w="1873" h="257">
                <a:moveTo>
                  <a:pt x="0" y="0"/>
                </a:moveTo>
                <a:lnTo>
                  <a:pt x="1719" y="0"/>
                </a:lnTo>
                <a:lnTo>
                  <a:pt x="1873" y="129"/>
                </a:lnTo>
                <a:lnTo>
                  <a:pt x="1719" y="257"/>
                </a:lnTo>
                <a:lnTo>
                  <a:pt x="1" y="257"/>
                </a:lnTo>
                <a:lnTo>
                  <a:pt x="0" y="257"/>
                </a:lnTo>
                <a:lnTo>
                  <a:pt x="0" y="0"/>
                </a:lnTo>
                <a:close/>
              </a:path>
            </a:pathLst>
          </a:custGeom>
          <a:solidFill>
            <a:schemeClr val="accent2">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31"/>
          <p:cNvSpPr>
            <a:spLocks/>
          </p:cNvSpPr>
          <p:nvPr/>
        </p:nvSpPr>
        <p:spPr bwMode="auto">
          <a:xfrm>
            <a:off x="-1" y="2344575"/>
            <a:ext cx="1348058" cy="1425918"/>
          </a:xfrm>
          <a:custGeom>
            <a:avLst/>
            <a:gdLst>
              <a:gd name="T0" fmla="*/ 0 w 634"/>
              <a:gd name="T1" fmla="*/ 0 h 591"/>
              <a:gd name="T2" fmla="*/ 630 w 634"/>
              <a:gd name="T3" fmla="*/ 334 h 591"/>
              <a:gd name="T4" fmla="*/ 634 w 634"/>
              <a:gd name="T5" fmla="*/ 334 h 591"/>
              <a:gd name="T6" fmla="*/ 634 w 634"/>
              <a:gd name="T7" fmla="*/ 591 h 591"/>
              <a:gd name="T8" fmla="*/ 0 w 634"/>
              <a:gd name="T9" fmla="*/ 461 h 591"/>
              <a:gd name="T10" fmla="*/ 0 w 634"/>
              <a:gd name="T11" fmla="*/ 0 h 591"/>
            </a:gdLst>
            <a:ahLst/>
            <a:cxnLst>
              <a:cxn ang="0">
                <a:pos x="T0" y="T1"/>
              </a:cxn>
              <a:cxn ang="0">
                <a:pos x="T2" y="T3"/>
              </a:cxn>
              <a:cxn ang="0">
                <a:pos x="T4" y="T5"/>
              </a:cxn>
              <a:cxn ang="0">
                <a:pos x="T6" y="T7"/>
              </a:cxn>
              <a:cxn ang="0">
                <a:pos x="T8" y="T9"/>
              </a:cxn>
              <a:cxn ang="0">
                <a:pos x="T10" y="T11"/>
              </a:cxn>
            </a:cxnLst>
            <a:rect l="0" t="0" r="r" b="b"/>
            <a:pathLst>
              <a:path w="634" h="591">
                <a:moveTo>
                  <a:pt x="0" y="0"/>
                </a:moveTo>
                <a:lnTo>
                  <a:pt x="630" y="334"/>
                </a:lnTo>
                <a:lnTo>
                  <a:pt x="634" y="334"/>
                </a:lnTo>
                <a:lnTo>
                  <a:pt x="634" y="591"/>
                </a:lnTo>
                <a:lnTo>
                  <a:pt x="0" y="461"/>
                </a:lnTo>
                <a:lnTo>
                  <a:pt x="0" y="0"/>
                </a:ln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5"/>
          <p:cNvSpPr>
            <a:spLocks/>
          </p:cNvSpPr>
          <p:nvPr/>
        </p:nvSpPr>
        <p:spPr bwMode="auto">
          <a:xfrm>
            <a:off x="-1" y="5874194"/>
            <a:ext cx="1348058" cy="2003076"/>
          </a:xfrm>
          <a:custGeom>
            <a:avLst/>
            <a:gdLst>
              <a:gd name="T0" fmla="*/ 634 w 634"/>
              <a:gd name="T1" fmla="*/ 0 h 820"/>
              <a:gd name="T2" fmla="*/ 634 w 634"/>
              <a:gd name="T3" fmla="*/ 256 h 820"/>
              <a:gd name="T4" fmla="*/ 628 w 634"/>
              <a:gd name="T5" fmla="*/ 256 h 820"/>
              <a:gd name="T6" fmla="*/ 0 w 634"/>
              <a:gd name="T7" fmla="*/ 820 h 820"/>
              <a:gd name="T8" fmla="*/ 0 w 634"/>
              <a:gd name="T9" fmla="*/ 366 h 820"/>
              <a:gd name="T10" fmla="*/ 634 w 634"/>
              <a:gd name="T11" fmla="*/ 0 h 820"/>
            </a:gdLst>
            <a:ahLst/>
            <a:cxnLst>
              <a:cxn ang="0">
                <a:pos x="T0" y="T1"/>
              </a:cxn>
              <a:cxn ang="0">
                <a:pos x="T2" y="T3"/>
              </a:cxn>
              <a:cxn ang="0">
                <a:pos x="T4" y="T5"/>
              </a:cxn>
              <a:cxn ang="0">
                <a:pos x="T6" y="T7"/>
              </a:cxn>
              <a:cxn ang="0">
                <a:pos x="T8" y="T9"/>
              </a:cxn>
              <a:cxn ang="0">
                <a:pos x="T10" y="T11"/>
              </a:cxn>
            </a:cxnLst>
            <a:rect l="0" t="0" r="r" b="b"/>
            <a:pathLst>
              <a:path w="634" h="820">
                <a:moveTo>
                  <a:pt x="634" y="0"/>
                </a:moveTo>
                <a:lnTo>
                  <a:pt x="634" y="256"/>
                </a:lnTo>
                <a:lnTo>
                  <a:pt x="628" y="256"/>
                </a:lnTo>
                <a:lnTo>
                  <a:pt x="0" y="820"/>
                </a:lnTo>
                <a:lnTo>
                  <a:pt x="0" y="366"/>
                </a:lnTo>
                <a:lnTo>
                  <a:pt x="634" y="0"/>
                </a:lnTo>
                <a:close/>
              </a:path>
            </a:pathLst>
          </a:cu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TextBox 15"/>
          <p:cNvSpPr txBox="1"/>
          <p:nvPr/>
        </p:nvSpPr>
        <p:spPr>
          <a:xfrm>
            <a:off x="2026782" y="5890368"/>
            <a:ext cx="3955442" cy="584775"/>
          </a:xfrm>
          <a:prstGeom prst="rect">
            <a:avLst/>
          </a:prstGeom>
          <a:noFill/>
        </p:spPr>
        <p:txBody>
          <a:bodyPr wrap="square" rtlCol="0">
            <a:spAutoFit/>
          </a:bodyPr>
          <a:lstStyle/>
          <a:p>
            <a:pPr algn="r"/>
            <a:r>
              <a:rPr lang="en-US" sz="1600" b="1" dirty="0" err="1">
                <a:solidFill>
                  <a:schemeClr val="bg1"/>
                </a:solidFill>
                <a:latin typeface="Gill Sans MT" panose="020B0502020104020203" pitchFamily="34" charset="0"/>
                <a:cs typeface="Calibri Light" panose="020F0302020204030204" pitchFamily="34" charset="0"/>
              </a:rPr>
              <a:t>Dokumen</a:t>
            </a:r>
            <a:r>
              <a:rPr lang="en-US" sz="1600" b="1" dirty="0">
                <a:solidFill>
                  <a:schemeClr val="bg1"/>
                </a:solidFill>
                <a:latin typeface="Gill Sans MT" panose="020B0502020104020203" pitchFamily="34" charset="0"/>
                <a:cs typeface="Calibri Light" panose="020F0302020204030204" pitchFamily="34" charset="0"/>
              </a:rPr>
              <a:t> lain yang </a:t>
            </a:r>
            <a:r>
              <a:rPr lang="en-US" sz="1600" b="1" dirty="0" err="1">
                <a:solidFill>
                  <a:schemeClr val="bg1"/>
                </a:solidFill>
                <a:latin typeface="Gill Sans MT" panose="020B0502020104020203" pitchFamily="34" charset="0"/>
                <a:cs typeface="Calibri Light" panose="020F0302020204030204" pitchFamily="34" charset="0"/>
              </a:rPr>
              <a:t>dipersyaratkan</a:t>
            </a:r>
            <a:r>
              <a:rPr lang="en-US" sz="1600" b="1" dirty="0">
                <a:solidFill>
                  <a:schemeClr val="bg1"/>
                </a:solidFill>
                <a:latin typeface="Gill Sans MT" panose="020B0502020104020203" pitchFamily="34" charset="0"/>
                <a:cs typeface="Calibri Light" panose="020F0302020204030204" pitchFamily="34" charset="0"/>
              </a:rPr>
              <a:t> </a:t>
            </a:r>
            <a:r>
              <a:rPr lang="en-US" sz="1600" b="1" dirty="0" err="1">
                <a:solidFill>
                  <a:schemeClr val="bg1"/>
                </a:solidFill>
                <a:latin typeface="Gill Sans MT" panose="020B0502020104020203" pitchFamily="34" charset="0"/>
                <a:cs typeface="Calibri Light" panose="020F0302020204030204" pitchFamily="34" charset="0"/>
              </a:rPr>
              <a:t>dalam</a:t>
            </a:r>
            <a:r>
              <a:rPr lang="en-US" sz="1600" b="1" dirty="0">
                <a:solidFill>
                  <a:schemeClr val="bg1"/>
                </a:solidFill>
                <a:latin typeface="Gill Sans MT" panose="020B0502020104020203" pitchFamily="34" charset="0"/>
                <a:cs typeface="Calibri Light" panose="020F0302020204030204" pitchFamily="34" charset="0"/>
              </a:rPr>
              <a:t> PHD </a:t>
            </a:r>
            <a:r>
              <a:rPr lang="en-US" sz="1600" b="1" dirty="0" err="1">
                <a:solidFill>
                  <a:schemeClr val="bg1"/>
                </a:solidFill>
                <a:latin typeface="Gill Sans MT" panose="020B0502020104020203" pitchFamily="34" charset="0"/>
                <a:cs typeface="Calibri Light" panose="020F0302020204030204" pitchFamily="34" charset="0"/>
              </a:rPr>
              <a:t>atau</a:t>
            </a:r>
            <a:r>
              <a:rPr lang="en-US" sz="1600" b="1" dirty="0">
                <a:solidFill>
                  <a:schemeClr val="bg1"/>
                </a:solidFill>
                <a:latin typeface="Gill Sans MT" panose="020B0502020104020203" pitchFamily="34" charset="0"/>
                <a:cs typeface="Calibri Light" panose="020F0302020204030204" pitchFamily="34" charset="0"/>
              </a:rPr>
              <a:t> PPH</a:t>
            </a:r>
          </a:p>
        </p:txBody>
      </p:sp>
      <p:sp>
        <p:nvSpPr>
          <p:cNvPr id="17" name="TextBox 16"/>
          <p:cNvSpPr txBox="1"/>
          <p:nvPr/>
        </p:nvSpPr>
        <p:spPr>
          <a:xfrm>
            <a:off x="2070431" y="4985074"/>
            <a:ext cx="4251724" cy="584775"/>
          </a:xfrm>
          <a:prstGeom prst="rect">
            <a:avLst/>
          </a:prstGeom>
          <a:noFill/>
        </p:spPr>
        <p:txBody>
          <a:bodyPr wrap="square" rtlCol="0">
            <a:spAutoFit/>
          </a:bodyPr>
          <a:lstStyle/>
          <a:p>
            <a:pPr algn="r"/>
            <a:r>
              <a:rPr lang="en-US" sz="1600" b="1" dirty="0">
                <a:solidFill>
                  <a:schemeClr val="bg1"/>
                </a:solidFill>
                <a:latin typeface="Gill Sans MT" panose="020B0502020104020203" pitchFamily="34" charset="0"/>
                <a:cs typeface="Calibri Light" panose="020F0302020204030204" pitchFamily="34" charset="0"/>
              </a:rPr>
              <a:t>Surat </a:t>
            </a:r>
            <a:r>
              <a:rPr lang="en-US" sz="1600" b="1" dirty="0" err="1">
                <a:solidFill>
                  <a:schemeClr val="bg1"/>
                </a:solidFill>
                <a:latin typeface="Gill Sans MT" panose="020B0502020104020203" pitchFamily="34" charset="0"/>
                <a:cs typeface="Calibri Light" panose="020F0302020204030204" pitchFamily="34" charset="0"/>
              </a:rPr>
              <a:t>pertimbangan</a:t>
            </a:r>
            <a:r>
              <a:rPr lang="en-US" sz="1600" b="1" dirty="0">
                <a:solidFill>
                  <a:schemeClr val="bg1"/>
                </a:solidFill>
                <a:latin typeface="Gill Sans MT" panose="020B0502020104020203" pitchFamily="34" charset="0"/>
                <a:cs typeface="Calibri Light" panose="020F0302020204030204" pitchFamily="34" charset="0"/>
              </a:rPr>
              <a:t> / </a:t>
            </a:r>
            <a:r>
              <a:rPr lang="en-US" sz="1600" b="1" dirty="0" err="1">
                <a:solidFill>
                  <a:schemeClr val="bg1"/>
                </a:solidFill>
                <a:latin typeface="Gill Sans MT" panose="020B0502020104020203" pitchFamily="34" charset="0"/>
                <a:cs typeface="Calibri Light" panose="020F0302020204030204" pitchFamily="34" charset="0"/>
              </a:rPr>
              <a:t>rekomendasi</a:t>
            </a:r>
            <a:r>
              <a:rPr lang="en-US" sz="1600" b="1" dirty="0">
                <a:solidFill>
                  <a:schemeClr val="bg1"/>
                </a:solidFill>
                <a:latin typeface="Gill Sans MT" panose="020B0502020104020203" pitchFamily="34" charset="0"/>
                <a:cs typeface="Calibri Light" panose="020F0302020204030204" pitchFamily="34" charset="0"/>
              </a:rPr>
              <a:t> </a:t>
            </a:r>
            <a:r>
              <a:rPr lang="en-US" sz="1600" b="1" dirty="0" err="1">
                <a:solidFill>
                  <a:schemeClr val="bg1"/>
                </a:solidFill>
                <a:latin typeface="Gill Sans MT" panose="020B0502020104020203" pitchFamily="34" charset="0"/>
                <a:cs typeface="Calibri Light" panose="020F0302020204030204" pitchFamily="34" charset="0"/>
              </a:rPr>
              <a:t>penyaluran</a:t>
            </a:r>
            <a:r>
              <a:rPr lang="en-US" sz="1600" b="1" dirty="0">
                <a:solidFill>
                  <a:schemeClr val="bg1"/>
                </a:solidFill>
                <a:latin typeface="Gill Sans MT" panose="020B0502020104020203" pitchFamily="34" charset="0"/>
                <a:cs typeface="Calibri Light" panose="020F0302020204030204" pitchFamily="34" charset="0"/>
              </a:rPr>
              <a:t> </a:t>
            </a:r>
            <a:r>
              <a:rPr lang="en-US" sz="1600" b="1" dirty="0" err="1">
                <a:solidFill>
                  <a:schemeClr val="bg1"/>
                </a:solidFill>
                <a:latin typeface="Gill Sans MT" panose="020B0502020104020203" pitchFamily="34" charset="0"/>
                <a:cs typeface="Calibri Light" panose="020F0302020204030204" pitchFamily="34" charset="0"/>
              </a:rPr>
              <a:t>Hibah</a:t>
            </a:r>
            <a:r>
              <a:rPr lang="en-US" sz="1600" b="1" dirty="0">
                <a:solidFill>
                  <a:schemeClr val="bg1"/>
                </a:solidFill>
                <a:latin typeface="Gill Sans MT" panose="020B0502020104020203" pitchFamily="34" charset="0"/>
                <a:cs typeface="Calibri Light" panose="020F0302020204030204" pitchFamily="34" charset="0"/>
              </a:rPr>
              <a:t> </a:t>
            </a:r>
            <a:r>
              <a:rPr lang="en-US" sz="1600" b="1" dirty="0" err="1">
                <a:solidFill>
                  <a:schemeClr val="bg1"/>
                </a:solidFill>
                <a:latin typeface="Gill Sans MT" panose="020B0502020104020203" pitchFamily="34" charset="0"/>
                <a:cs typeface="Calibri Light" panose="020F0302020204030204" pitchFamily="34" charset="0"/>
              </a:rPr>
              <a:t>dari</a:t>
            </a:r>
            <a:r>
              <a:rPr lang="en-US" sz="1600" b="1" dirty="0">
                <a:solidFill>
                  <a:schemeClr val="bg1"/>
                </a:solidFill>
                <a:latin typeface="Gill Sans MT" panose="020B0502020104020203" pitchFamily="34" charset="0"/>
                <a:cs typeface="Calibri Light" panose="020F0302020204030204" pitchFamily="34" charset="0"/>
              </a:rPr>
              <a:t> K/L</a:t>
            </a:r>
          </a:p>
        </p:txBody>
      </p:sp>
      <p:sp>
        <p:nvSpPr>
          <p:cNvPr id="18" name="TextBox 17"/>
          <p:cNvSpPr txBox="1"/>
          <p:nvPr/>
        </p:nvSpPr>
        <p:spPr>
          <a:xfrm>
            <a:off x="3496292" y="4188409"/>
            <a:ext cx="3282502" cy="338554"/>
          </a:xfrm>
          <a:prstGeom prst="rect">
            <a:avLst/>
          </a:prstGeom>
          <a:noFill/>
        </p:spPr>
        <p:txBody>
          <a:bodyPr wrap="none" rtlCol="0">
            <a:spAutoFit/>
          </a:bodyPr>
          <a:lstStyle/>
          <a:p>
            <a:pPr algn="r"/>
            <a:r>
              <a:rPr lang="en-US" sz="1600" b="1" dirty="0" err="1">
                <a:solidFill>
                  <a:schemeClr val="bg1"/>
                </a:solidFill>
                <a:latin typeface="Gill Sans MT" panose="020B0502020104020203" pitchFamily="34" charset="0"/>
                <a:cs typeface="Calibri Light" panose="020F0302020204030204" pitchFamily="34" charset="0"/>
              </a:rPr>
              <a:t>Berita</a:t>
            </a:r>
            <a:r>
              <a:rPr lang="en-US" sz="1600" b="1" dirty="0">
                <a:solidFill>
                  <a:schemeClr val="bg1"/>
                </a:solidFill>
                <a:latin typeface="Gill Sans MT" panose="020B0502020104020203" pitchFamily="34" charset="0"/>
                <a:cs typeface="Calibri Light" panose="020F0302020204030204" pitchFamily="34" charset="0"/>
              </a:rPr>
              <a:t> Acara </a:t>
            </a:r>
            <a:r>
              <a:rPr lang="en-US" sz="1600" b="1" dirty="0" err="1">
                <a:solidFill>
                  <a:schemeClr val="bg1"/>
                </a:solidFill>
                <a:latin typeface="Gill Sans MT" panose="020B0502020104020203" pitchFamily="34" charset="0"/>
                <a:cs typeface="Calibri Light" panose="020F0302020204030204" pitchFamily="34" charset="0"/>
              </a:rPr>
              <a:t>Pembayaran</a:t>
            </a:r>
            <a:r>
              <a:rPr lang="en-US" sz="1600" b="1" dirty="0">
                <a:solidFill>
                  <a:schemeClr val="bg1"/>
                </a:solidFill>
                <a:latin typeface="Gill Sans MT" panose="020B0502020104020203" pitchFamily="34" charset="0"/>
                <a:cs typeface="Calibri Light" panose="020F0302020204030204" pitchFamily="34" charset="0"/>
              </a:rPr>
              <a:t> (BAP)</a:t>
            </a:r>
          </a:p>
        </p:txBody>
      </p:sp>
      <p:sp>
        <p:nvSpPr>
          <p:cNvPr id="19" name="TextBox 18"/>
          <p:cNvSpPr txBox="1"/>
          <p:nvPr/>
        </p:nvSpPr>
        <p:spPr>
          <a:xfrm>
            <a:off x="2217110" y="3264591"/>
            <a:ext cx="4888839" cy="338554"/>
          </a:xfrm>
          <a:prstGeom prst="rect">
            <a:avLst/>
          </a:prstGeom>
          <a:noFill/>
        </p:spPr>
        <p:txBody>
          <a:bodyPr wrap="none" rtlCol="0">
            <a:spAutoFit/>
          </a:bodyPr>
          <a:lstStyle/>
          <a:p>
            <a:pPr algn="r"/>
            <a:r>
              <a:rPr lang="en-US" sz="1600" b="1" dirty="0">
                <a:solidFill>
                  <a:schemeClr val="bg1"/>
                </a:solidFill>
                <a:latin typeface="Gill Sans MT" panose="020B0502020104020203" pitchFamily="34" charset="0"/>
                <a:cs typeface="Calibri Light" panose="020F0302020204030204" pitchFamily="34" charset="0"/>
              </a:rPr>
              <a:t>Surat </a:t>
            </a:r>
            <a:r>
              <a:rPr lang="en-US" sz="1600" b="1" dirty="0" err="1">
                <a:solidFill>
                  <a:schemeClr val="bg1"/>
                </a:solidFill>
                <a:latin typeface="Gill Sans MT" panose="020B0502020104020203" pitchFamily="34" charset="0"/>
                <a:cs typeface="Calibri Light" panose="020F0302020204030204" pitchFamily="34" charset="0"/>
              </a:rPr>
              <a:t>Peryataan</a:t>
            </a:r>
            <a:r>
              <a:rPr lang="en-US" sz="1600" b="1" dirty="0">
                <a:solidFill>
                  <a:schemeClr val="bg1"/>
                </a:solidFill>
                <a:latin typeface="Gill Sans MT" panose="020B0502020104020203" pitchFamily="34" charset="0"/>
                <a:cs typeface="Calibri Light" panose="020F0302020204030204" pitchFamily="34" charset="0"/>
              </a:rPr>
              <a:t> </a:t>
            </a:r>
            <a:r>
              <a:rPr lang="en-US" sz="1600" b="1" dirty="0" err="1">
                <a:solidFill>
                  <a:schemeClr val="bg1"/>
                </a:solidFill>
                <a:latin typeface="Gill Sans MT" panose="020B0502020104020203" pitchFamily="34" charset="0"/>
                <a:cs typeface="Calibri Light" panose="020F0302020204030204" pitchFamily="34" charset="0"/>
              </a:rPr>
              <a:t>Tanggung</a:t>
            </a:r>
            <a:r>
              <a:rPr lang="en-US" sz="1600" b="1" dirty="0">
                <a:solidFill>
                  <a:schemeClr val="bg1"/>
                </a:solidFill>
                <a:latin typeface="Gill Sans MT" panose="020B0502020104020203" pitchFamily="34" charset="0"/>
                <a:cs typeface="Calibri Light" panose="020F0302020204030204" pitchFamily="34" charset="0"/>
              </a:rPr>
              <a:t> </a:t>
            </a:r>
            <a:r>
              <a:rPr lang="en-US" sz="1600" b="1" dirty="0" err="1">
                <a:solidFill>
                  <a:schemeClr val="bg1"/>
                </a:solidFill>
                <a:latin typeface="Gill Sans MT" panose="020B0502020104020203" pitchFamily="34" charset="0"/>
                <a:cs typeface="Calibri Light" panose="020F0302020204030204" pitchFamily="34" charset="0"/>
              </a:rPr>
              <a:t>Jawab</a:t>
            </a:r>
            <a:r>
              <a:rPr lang="en-US" sz="1600" b="1" dirty="0">
                <a:solidFill>
                  <a:schemeClr val="bg1"/>
                </a:solidFill>
                <a:latin typeface="Gill Sans MT" panose="020B0502020104020203" pitchFamily="34" charset="0"/>
                <a:cs typeface="Calibri Light" panose="020F0302020204030204" pitchFamily="34" charset="0"/>
              </a:rPr>
              <a:t> </a:t>
            </a:r>
            <a:r>
              <a:rPr lang="en-US" sz="1600" b="1" dirty="0" err="1">
                <a:solidFill>
                  <a:schemeClr val="bg1"/>
                </a:solidFill>
                <a:latin typeface="Gill Sans MT" panose="020B0502020104020203" pitchFamily="34" charset="0"/>
                <a:cs typeface="Calibri Light" panose="020F0302020204030204" pitchFamily="34" charset="0"/>
              </a:rPr>
              <a:t>Mutlak</a:t>
            </a:r>
            <a:r>
              <a:rPr lang="en-US" sz="1600" b="1" dirty="0">
                <a:solidFill>
                  <a:schemeClr val="bg1"/>
                </a:solidFill>
                <a:latin typeface="Gill Sans MT" panose="020B0502020104020203" pitchFamily="34" charset="0"/>
                <a:cs typeface="Calibri Light" panose="020F0302020204030204" pitchFamily="34" charset="0"/>
              </a:rPr>
              <a:t> (SPTJM)</a:t>
            </a:r>
          </a:p>
        </p:txBody>
      </p:sp>
      <p:sp>
        <p:nvSpPr>
          <p:cNvPr id="20" name="Oval 19"/>
          <p:cNvSpPr/>
          <p:nvPr/>
        </p:nvSpPr>
        <p:spPr>
          <a:xfrm>
            <a:off x="7121173" y="2918638"/>
            <a:ext cx="989733" cy="989733"/>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6769120" y="3853567"/>
            <a:ext cx="989733" cy="989733"/>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417067" y="4788496"/>
            <a:ext cx="989733" cy="989733"/>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6065014" y="5723426"/>
            <a:ext cx="989733" cy="989733"/>
          </a:xfrm>
          <a:prstGeom prst="ellipse">
            <a:avLst/>
          </a:prstGeom>
          <a:solidFill>
            <a:schemeClr val="bg1"/>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7238628" y="3090338"/>
            <a:ext cx="754822" cy="646331"/>
          </a:xfrm>
          <a:prstGeom prst="rect">
            <a:avLst/>
          </a:prstGeom>
          <a:noFill/>
        </p:spPr>
        <p:txBody>
          <a:bodyPr wrap="none" rtlCol="0">
            <a:spAutoFit/>
          </a:bodyPr>
          <a:lstStyle/>
          <a:p>
            <a:r>
              <a:rPr lang="en-US" sz="3600">
                <a:solidFill>
                  <a:srgbClr val="91AA9D"/>
                </a:solidFill>
              </a:rPr>
              <a:t>01</a:t>
            </a:r>
          </a:p>
        </p:txBody>
      </p:sp>
      <p:sp>
        <p:nvSpPr>
          <p:cNvPr id="57" name="TextBox 56"/>
          <p:cNvSpPr txBox="1"/>
          <p:nvPr/>
        </p:nvSpPr>
        <p:spPr>
          <a:xfrm>
            <a:off x="6886575" y="4020722"/>
            <a:ext cx="780983" cy="646331"/>
          </a:xfrm>
          <a:prstGeom prst="rect">
            <a:avLst/>
          </a:prstGeom>
          <a:noFill/>
        </p:spPr>
        <p:txBody>
          <a:bodyPr wrap="none" rtlCol="0">
            <a:spAutoFit/>
          </a:bodyPr>
          <a:lstStyle/>
          <a:p>
            <a:r>
              <a:rPr lang="en-US" sz="3600">
                <a:solidFill>
                  <a:srgbClr val="193441"/>
                </a:solidFill>
              </a:rPr>
              <a:t>02</a:t>
            </a:r>
          </a:p>
        </p:txBody>
      </p:sp>
      <p:sp>
        <p:nvSpPr>
          <p:cNvPr id="58" name="TextBox 57"/>
          <p:cNvSpPr txBox="1"/>
          <p:nvPr/>
        </p:nvSpPr>
        <p:spPr>
          <a:xfrm>
            <a:off x="6528608" y="4976573"/>
            <a:ext cx="780983" cy="646331"/>
          </a:xfrm>
          <a:prstGeom prst="rect">
            <a:avLst/>
          </a:prstGeom>
          <a:noFill/>
        </p:spPr>
        <p:txBody>
          <a:bodyPr wrap="none" rtlCol="0">
            <a:spAutoFit/>
          </a:bodyPr>
          <a:lstStyle/>
          <a:p>
            <a:r>
              <a:rPr lang="en-US" sz="3600">
                <a:solidFill>
                  <a:srgbClr val="36708C"/>
                </a:solidFill>
              </a:rPr>
              <a:t>03</a:t>
            </a:r>
          </a:p>
        </p:txBody>
      </p:sp>
      <p:sp>
        <p:nvSpPr>
          <p:cNvPr id="59" name="TextBox 58"/>
          <p:cNvSpPr txBox="1"/>
          <p:nvPr/>
        </p:nvSpPr>
        <p:spPr>
          <a:xfrm>
            <a:off x="6185858" y="5902321"/>
            <a:ext cx="775597" cy="646331"/>
          </a:xfrm>
          <a:prstGeom prst="rect">
            <a:avLst/>
          </a:prstGeom>
          <a:noFill/>
        </p:spPr>
        <p:txBody>
          <a:bodyPr wrap="none" rtlCol="0">
            <a:spAutoFit/>
          </a:bodyPr>
          <a:lstStyle/>
          <a:p>
            <a:r>
              <a:rPr lang="en-US" sz="3600">
                <a:solidFill>
                  <a:srgbClr val="538135"/>
                </a:solidFill>
              </a:rPr>
              <a:t>04</a:t>
            </a:r>
          </a:p>
        </p:txBody>
      </p:sp>
      <p:grpSp>
        <p:nvGrpSpPr>
          <p:cNvPr id="62" name="Group 61">
            <a:extLst>
              <a:ext uri="{FF2B5EF4-FFF2-40B4-BE49-F238E27FC236}">
                <a16:creationId xmlns:a16="http://schemas.microsoft.com/office/drawing/2014/main" xmlns="" id="{C798E752-18B4-4AFB-A69F-CD25A0D62FED}"/>
              </a:ext>
            </a:extLst>
          </p:cNvPr>
          <p:cNvGrpSpPr/>
          <p:nvPr/>
        </p:nvGrpSpPr>
        <p:grpSpPr>
          <a:xfrm flipH="1">
            <a:off x="8328598" y="3026214"/>
            <a:ext cx="2561972" cy="3542405"/>
            <a:chOff x="4057651" y="898526"/>
            <a:chExt cx="4052888" cy="5603875"/>
          </a:xfrm>
        </p:grpSpPr>
        <p:sp>
          <p:nvSpPr>
            <p:cNvPr id="63" name="Rectangle 124">
              <a:extLst>
                <a:ext uri="{FF2B5EF4-FFF2-40B4-BE49-F238E27FC236}">
                  <a16:creationId xmlns:a16="http://schemas.microsoft.com/office/drawing/2014/main" xmlns="" id="{156A728D-0182-462C-830F-C34CF5C10054}"/>
                </a:ext>
              </a:extLst>
            </p:cNvPr>
            <p:cNvSpPr>
              <a:spLocks noChangeArrowheads="1"/>
            </p:cNvSpPr>
            <p:nvPr/>
          </p:nvSpPr>
          <p:spPr bwMode="auto">
            <a:xfrm>
              <a:off x="4057651" y="422592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125">
              <a:extLst>
                <a:ext uri="{FF2B5EF4-FFF2-40B4-BE49-F238E27FC236}">
                  <a16:creationId xmlns:a16="http://schemas.microsoft.com/office/drawing/2014/main" xmlns="" id="{9DEB7949-D7DF-4653-B083-D1461E042509}"/>
                </a:ext>
              </a:extLst>
            </p:cNvPr>
            <p:cNvSpPr>
              <a:spLocks noChangeArrowheads="1"/>
            </p:cNvSpPr>
            <p:nvPr/>
          </p:nvSpPr>
          <p:spPr bwMode="auto">
            <a:xfrm>
              <a:off x="4057651" y="422592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126">
              <a:extLst>
                <a:ext uri="{FF2B5EF4-FFF2-40B4-BE49-F238E27FC236}">
                  <a16:creationId xmlns:a16="http://schemas.microsoft.com/office/drawing/2014/main" xmlns="" id="{A85801FB-04A4-4EAA-A372-4AAFA659B9A3}"/>
                </a:ext>
              </a:extLst>
            </p:cNvPr>
            <p:cNvSpPr>
              <a:spLocks noChangeArrowheads="1"/>
            </p:cNvSpPr>
            <p:nvPr/>
          </p:nvSpPr>
          <p:spPr bwMode="auto">
            <a:xfrm>
              <a:off x="4160838" y="4225925"/>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127">
              <a:extLst>
                <a:ext uri="{FF2B5EF4-FFF2-40B4-BE49-F238E27FC236}">
                  <a16:creationId xmlns:a16="http://schemas.microsoft.com/office/drawing/2014/main" xmlns="" id="{2F5BDEDF-D87E-4FA7-86BC-0CFA420FE942}"/>
                </a:ext>
              </a:extLst>
            </p:cNvPr>
            <p:cNvSpPr>
              <a:spLocks noChangeArrowheads="1"/>
            </p:cNvSpPr>
            <p:nvPr/>
          </p:nvSpPr>
          <p:spPr bwMode="auto">
            <a:xfrm>
              <a:off x="4160838" y="4225925"/>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130">
              <a:extLst>
                <a:ext uri="{FF2B5EF4-FFF2-40B4-BE49-F238E27FC236}">
                  <a16:creationId xmlns:a16="http://schemas.microsoft.com/office/drawing/2014/main" xmlns="" id="{3AABEADB-D50C-44DA-BCD9-5BE45F1E2D64}"/>
                </a:ext>
              </a:extLst>
            </p:cNvPr>
            <p:cNvSpPr>
              <a:spLocks noChangeArrowheads="1"/>
            </p:cNvSpPr>
            <p:nvPr/>
          </p:nvSpPr>
          <p:spPr bwMode="auto">
            <a:xfrm>
              <a:off x="4057651" y="4383088"/>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131">
              <a:extLst>
                <a:ext uri="{FF2B5EF4-FFF2-40B4-BE49-F238E27FC236}">
                  <a16:creationId xmlns:a16="http://schemas.microsoft.com/office/drawing/2014/main" xmlns="" id="{746BF585-6747-45E4-8374-94CED25259E3}"/>
                </a:ext>
              </a:extLst>
            </p:cNvPr>
            <p:cNvSpPr>
              <a:spLocks noChangeArrowheads="1"/>
            </p:cNvSpPr>
            <p:nvPr/>
          </p:nvSpPr>
          <p:spPr bwMode="auto">
            <a:xfrm>
              <a:off x="4057651" y="4383088"/>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132">
              <a:extLst>
                <a:ext uri="{FF2B5EF4-FFF2-40B4-BE49-F238E27FC236}">
                  <a16:creationId xmlns:a16="http://schemas.microsoft.com/office/drawing/2014/main" xmlns="" id="{5606B72C-F267-46BC-BF60-42C67C788B8D}"/>
                </a:ext>
              </a:extLst>
            </p:cNvPr>
            <p:cNvSpPr>
              <a:spLocks noChangeArrowheads="1"/>
            </p:cNvSpPr>
            <p:nvPr/>
          </p:nvSpPr>
          <p:spPr bwMode="auto">
            <a:xfrm>
              <a:off x="4160838" y="4383088"/>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133">
              <a:extLst>
                <a:ext uri="{FF2B5EF4-FFF2-40B4-BE49-F238E27FC236}">
                  <a16:creationId xmlns:a16="http://schemas.microsoft.com/office/drawing/2014/main" xmlns="" id="{D3AA2F92-4709-4D14-B9FB-259747B0B44F}"/>
                </a:ext>
              </a:extLst>
            </p:cNvPr>
            <p:cNvSpPr>
              <a:spLocks noChangeArrowheads="1"/>
            </p:cNvSpPr>
            <p:nvPr/>
          </p:nvSpPr>
          <p:spPr bwMode="auto">
            <a:xfrm>
              <a:off x="4160838" y="4383088"/>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136">
              <a:extLst>
                <a:ext uri="{FF2B5EF4-FFF2-40B4-BE49-F238E27FC236}">
                  <a16:creationId xmlns:a16="http://schemas.microsoft.com/office/drawing/2014/main" xmlns="" id="{171EB622-5D95-4AB8-80A0-2117390E1427}"/>
                </a:ext>
              </a:extLst>
            </p:cNvPr>
            <p:cNvSpPr>
              <a:spLocks noChangeArrowheads="1"/>
            </p:cNvSpPr>
            <p:nvPr/>
          </p:nvSpPr>
          <p:spPr bwMode="auto">
            <a:xfrm>
              <a:off x="4057651" y="4540250"/>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137">
              <a:extLst>
                <a:ext uri="{FF2B5EF4-FFF2-40B4-BE49-F238E27FC236}">
                  <a16:creationId xmlns:a16="http://schemas.microsoft.com/office/drawing/2014/main" xmlns="" id="{0D792A8C-6C01-4CC4-A3A8-A04759816272}"/>
                </a:ext>
              </a:extLst>
            </p:cNvPr>
            <p:cNvSpPr>
              <a:spLocks noChangeArrowheads="1"/>
            </p:cNvSpPr>
            <p:nvPr/>
          </p:nvSpPr>
          <p:spPr bwMode="auto">
            <a:xfrm>
              <a:off x="4057651" y="4540250"/>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Rectangle 138">
              <a:extLst>
                <a:ext uri="{FF2B5EF4-FFF2-40B4-BE49-F238E27FC236}">
                  <a16:creationId xmlns:a16="http://schemas.microsoft.com/office/drawing/2014/main" xmlns="" id="{15032E22-DC02-4C41-8555-7DEFDCED47DE}"/>
                </a:ext>
              </a:extLst>
            </p:cNvPr>
            <p:cNvSpPr>
              <a:spLocks noChangeArrowheads="1"/>
            </p:cNvSpPr>
            <p:nvPr/>
          </p:nvSpPr>
          <p:spPr bwMode="auto">
            <a:xfrm>
              <a:off x="4160838" y="4540250"/>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139">
              <a:extLst>
                <a:ext uri="{FF2B5EF4-FFF2-40B4-BE49-F238E27FC236}">
                  <a16:creationId xmlns:a16="http://schemas.microsoft.com/office/drawing/2014/main" xmlns="" id="{BF2B5650-F7B6-4F97-B0B0-4F8EEE50527B}"/>
                </a:ext>
              </a:extLst>
            </p:cNvPr>
            <p:cNvSpPr>
              <a:spLocks noChangeArrowheads="1"/>
            </p:cNvSpPr>
            <p:nvPr/>
          </p:nvSpPr>
          <p:spPr bwMode="auto">
            <a:xfrm>
              <a:off x="4160838" y="4540250"/>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142">
              <a:extLst>
                <a:ext uri="{FF2B5EF4-FFF2-40B4-BE49-F238E27FC236}">
                  <a16:creationId xmlns:a16="http://schemas.microsoft.com/office/drawing/2014/main" xmlns="" id="{CE7D2DB9-97CB-4B93-9CDE-487931DF2EBF}"/>
                </a:ext>
              </a:extLst>
            </p:cNvPr>
            <p:cNvSpPr>
              <a:spLocks noChangeArrowheads="1"/>
            </p:cNvSpPr>
            <p:nvPr/>
          </p:nvSpPr>
          <p:spPr bwMode="auto">
            <a:xfrm>
              <a:off x="4057651" y="4697413"/>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143">
              <a:extLst>
                <a:ext uri="{FF2B5EF4-FFF2-40B4-BE49-F238E27FC236}">
                  <a16:creationId xmlns:a16="http://schemas.microsoft.com/office/drawing/2014/main" xmlns="" id="{53F568F6-AF11-4380-B124-DD3A9C372959}"/>
                </a:ext>
              </a:extLst>
            </p:cNvPr>
            <p:cNvSpPr>
              <a:spLocks noChangeArrowheads="1"/>
            </p:cNvSpPr>
            <p:nvPr/>
          </p:nvSpPr>
          <p:spPr bwMode="auto">
            <a:xfrm>
              <a:off x="4057651" y="4697413"/>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144">
              <a:extLst>
                <a:ext uri="{FF2B5EF4-FFF2-40B4-BE49-F238E27FC236}">
                  <a16:creationId xmlns:a16="http://schemas.microsoft.com/office/drawing/2014/main" xmlns="" id="{52B0ECF5-0F0B-4E5E-A40D-731C0F1AAF05}"/>
                </a:ext>
              </a:extLst>
            </p:cNvPr>
            <p:cNvSpPr>
              <a:spLocks noChangeArrowheads="1"/>
            </p:cNvSpPr>
            <p:nvPr/>
          </p:nvSpPr>
          <p:spPr bwMode="auto">
            <a:xfrm>
              <a:off x="4160838" y="4697413"/>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Rectangle 145">
              <a:extLst>
                <a:ext uri="{FF2B5EF4-FFF2-40B4-BE49-F238E27FC236}">
                  <a16:creationId xmlns:a16="http://schemas.microsoft.com/office/drawing/2014/main" xmlns="" id="{4C43FBC5-D0A8-4643-8985-C8CBDFC4BF89}"/>
                </a:ext>
              </a:extLst>
            </p:cNvPr>
            <p:cNvSpPr>
              <a:spLocks noChangeArrowheads="1"/>
            </p:cNvSpPr>
            <p:nvPr/>
          </p:nvSpPr>
          <p:spPr bwMode="auto">
            <a:xfrm>
              <a:off x="4160838" y="4697413"/>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Rectangle 148">
              <a:extLst>
                <a:ext uri="{FF2B5EF4-FFF2-40B4-BE49-F238E27FC236}">
                  <a16:creationId xmlns:a16="http://schemas.microsoft.com/office/drawing/2014/main" xmlns="" id="{D3C43EAC-F0A8-466A-B6C7-AB9E6D6977E6}"/>
                </a:ext>
              </a:extLst>
            </p:cNvPr>
            <p:cNvSpPr>
              <a:spLocks noChangeArrowheads="1"/>
            </p:cNvSpPr>
            <p:nvPr/>
          </p:nvSpPr>
          <p:spPr bwMode="auto">
            <a:xfrm>
              <a:off x="4057651" y="4854575"/>
              <a:ext cx="58738" cy="603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149">
              <a:extLst>
                <a:ext uri="{FF2B5EF4-FFF2-40B4-BE49-F238E27FC236}">
                  <a16:creationId xmlns:a16="http://schemas.microsoft.com/office/drawing/2014/main" xmlns="" id="{374BB5AD-5054-4F8B-8C2F-D0F570A1574E}"/>
                </a:ext>
              </a:extLst>
            </p:cNvPr>
            <p:cNvSpPr>
              <a:spLocks noChangeArrowheads="1"/>
            </p:cNvSpPr>
            <p:nvPr/>
          </p:nvSpPr>
          <p:spPr bwMode="auto">
            <a:xfrm>
              <a:off x="4057651" y="4854575"/>
              <a:ext cx="5873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150">
              <a:extLst>
                <a:ext uri="{FF2B5EF4-FFF2-40B4-BE49-F238E27FC236}">
                  <a16:creationId xmlns:a16="http://schemas.microsoft.com/office/drawing/2014/main" xmlns="" id="{25F26256-22F3-4A10-8AD0-F41C9E88408F}"/>
                </a:ext>
              </a:extLst>
            </p:cNvPr>
            <p:cNvSpPr>
              <a:spLocks noChangeArrowheads="1"/>
            </p:cNvSpPr>
            <p:nvPr/>
          </p:nvSpPr>
          <p:spPr bwMode="auto">
            <a:xfrm>
              <a:off x="4160838" y="4854575"/>
              <a:ext cx="60325" cy="603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Rectangle 151">
              <a:extLst>
                <a:ext uri="{FF2B5EF4-FFF2-40B4-BE49-F238E27FC236}">
                  <a16:creationId xmlns:a16="http://schemas.microsoft.com/office/drawing/2014/main" xmlns="" id="{4D3B4BDA-2B1B-426F-AA58-A12FB7AF0B67}"/>
                </a:ext>
              </a:extLst>
            </p:cNvPr>
            <p:cNvSpPr>
              <a:spLocks noChangeArrowheads="1"/>
            </p:cNvSpPr>
            <p:nvPr/>
          </p:nvSpPr>
          <p:spPr bwMode="auto">
            <a:xfrm>
              <a:off x="4160838" y="4854575"/>
              <a:ext cx="60325"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154">
              <a:extLst>
                <a:ext uri="{FF2B5EF4-FFF2-40B4-BE49-F238E27FC236}">
                  <a16:creationId xmlns:a16="http://schemas.microsoft.com/office/drawing/2014/main" xmlns="" id="{BF7A9FAC-F326-4AB2-803D-E896DC9244CA}"/>
                </a:ext>
              </a:extLst>
            </p:cNvPr>
            <p:cNvSpPr>
              <a:spLocks noChangeArrowheads="1"/>
            </p:cNvSpPr>
            <p:nvPr/>
          </p:nvSpPr>
          <p:spPr bwMode="auto">
            <a:xfrm>
              <a:off x="4057651" y="5011738"/>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155">
              <a:extLst>
                <a:ext uri="{FF2B5EF4-FFF2-40B4-BE49-F238E27FC236}">
                  <a16:creationId xmlns:a16="http://schemas.microsoft.com/office/drawing/2014/main" xmlns="" id="{E283CBCE-BD38-4D62-B7BA-44833CE07154}"/>
                </a:ext>
              </a:extLst>
            </p:cNvPr>
            <p:cNvSpPr>
              <a:spLocks noChangeArrowheads="1"/>
            </p:cNvSpPr>
            <p:nvPr/>
          </p:nvSpPr>
          <p:spPr bwMode="auto">
            <a:xfrm>
              <a:off x="4057651" y="5011738"/>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156">
              <a:extLst>
                <a:ext uri="{FF2B5EF4-FFF2-40B4-BE49-F238E27FC236}">
                  <a16:creationId xmlns:a16="http://schemas.microsoft.com/office/drawing/2014/main" xmlns="" id="{C2E74225-F733-4A9E-8CAD-6ED2C89C90AF}"/>
                </a:ext>
              </a:extLst>
            </p:cNvPr>
            <p:cNvSpPr>
              <a:spLocks noChangeArrowheads="1"/>
            </p:cNvSpPr>
            <p:nvPr/>
          </p:nvSpPr>
          <p:spPr bwMode="auto">
            <a:xfrm>
              <a:off x="4160838" y="5011738"/>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157">
              <a:extLst>
                <a:ext uri="{FF2B5EF4-FFF2-40B4-BE49-F238E27FC236}">
                  <a16:creationId xmlns:a16="http://schemas.microsoft.com/office/drawing/2014/main" xmlns="" id="{B87C38D8-F27E-4DF9-A2F5-360246626AA3}"/>
                </a:ext>
              </a:extLst>
            </p:cNvPr>
            <p:cNvSpPr>
              <a:spLocks noChangeArrowheads="1"/>
            </p:cNvSpPr>
            <p:nvPr/>
          </p:nvSpPr>
          <p:spPr bwMode="auto">
            <a:xfrm>
              <a:off x="4160838" y="5011738"/>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158">
              <a:extLst>
                <a:ext uri="{FF2B5EF4-FFF2-40B4-BE49-F238E27FC236}">
                  <a16:creationId xmlns:a16="http://schemas.microsoft.com/office/drawing/2014/main" xmlns="" id="{D0697E93-AFE3-4F82-87B8-F973DB964EB8}"/>
                </a:ext>
              </a:extLst>
            </p:cNvPr>
            <p:cNvSpPr>
              <a:spLocks noChangeArrowheads="1"/>
            </p:cNvSpPr>
            <p:nvPr/>
          </p:nvSpPr>
          <p:spPr bwMode="auto">
            <a:xfrm>
              <a:off x="7415213" y="3721100"/>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159">
              <a:extLst>
                <a:ext uri="{FF2B5EF4-FFF2-40B4-BE49-F238E27FC236}">
                  <a16:creationId xmlns:a16="http://schemas.microsoft.com/office/drawing/2014/main" xmlns="" id="{0BC8A80D-CCFF-44BA-BAA9-6C52CB335C00}"/>
                </a:ext>
              </a:extLst>
            </p:cNvPr>
            <p:cNvSpPr>
              <a:spLocks noChangeArrowheads="1"/>
            </p:cNvSpPr>
            <p:nvPr/>
          </p:nvSpPr>
          <p:spPr bwMode="auto">
            <a:xfrm>
              <a:off x="7415213" y="3721100"/>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160">
              <a:extLst>
                <a:ext uri="{FF2B5EF4-FFF2-40B4-BE49-F238E27FC236}">
                  <a16:creationId xmlns:a16="http://schemas.microsoft.com/office/drawing/2014/main" xmlns="" id="{6CFF7120-A35B-4465-BD3A-C5C754EC3607}"/>
                </a:ext>
              </a:extLst>
            </p:cNvPr>
            <p:cNvSpPr>
              <a:spLocks noChangeArrowheads="1"/>
            </p:cNvSpPr>
            <p:nvPr/>
          </p:nvSpPr>
          <p:spPr bwMode="auto">
            <a:xfrm>
              <a:off x="7518401" y="3721100"/>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161">
              <a:extLst>
                <a:ext uri="{FF2B5EF4-FFF2-40B4-BE49-F238E27FC236}">
                  <a16:creationId xmlns:a16="http://schemas.microsoft.com/office/drawing/2014/main" xmlns="" id="{C000AAD3-8541-4F66-9CF8-41F1074A0A24}"/>
                </a:ext>
              </a:extLst>
            </p:cNvPr>
            <p:cNvSpPr>
              <a:spLocks noChangeArrowheads="1"/>
            </p:cNvSpPr>
            <p:nvPr/>
          </p:nvSpPr>
          <p:spPr bwMode="auto">
            <a:xfrm>
              <a:off x="7518401" y="3721100"/>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162">
              <a:extLst>
                <a:ext uri="{FF2B5EF4-FFF2-40B4-BE49-F238E27FC236}">
                  <a16:creationId xmlns:a16="http://schemas.microsoft.com/office/drawing/2014/main" xmlns="" id="{43FE686E-A44B-4B38-B801-7666DC7C0C2C}"/>
                </a:ext>
              </a:extLst>
            </p:cNvPr>
            <p:cNvSpPr>
              <a:spLocks noChangeArrowheads="1"/>
            </p:cNvSpPr>
            <p:nvPr/>
          </p:nvSpPr>
          <p:spPr bwMode="auto">
            <a:xfrm>
              <a:off x="7621588" y="3721100"/>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163">
              <a:extLst>
                <a:ext uri="{FF2B5EF4-FFF2-40B4-BE49-F238E27FC236}">
                  <a16:creationId xmlns:a16="http://schemas.microsoft.com/office/drawing/2014/main" xmlns="" id="{56C40CA4-6DD5-4491-94B9-DB685B180EAB}"/>
                </a:ext>
              </a:extLst>
            </p:cNvPr>
            <p:cNvSpPr>
              <a:spLocks noChangeArrowheads="1"/>
            </p:cNvSpPr>
            <p:nvPr/>
          </p:nvSpPr>
          <p:spPr bwMode="auto">
            <a:xfrm>
              <a:off x="7621588" y="3721100"/>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164">
              <a:extLst>
                <a:ext uri="{FF2B5EF4-FFF2-40B4-BE49-F238E27FC236}">
                  <a16:creationId xmlns:a16="http://schemas.microsoft.com/office/drawing/2014/main" xmlns="" id="{58FE8BD4-4AE8-476C-925B-48E240992F16}"/>
                </a:ext>
              </a:extLst>
            </p:cNvPr>
            <p:cNvSpPr>
              <a:spLocks noChangeArrowheads="1"/>
            </p:cNvSpPr>
            <p:nvPr/>
          </p:nvSpPr>
          <p:spPr bwMode="auto">
            <a:xfrm>
              <a:off x="7518401" y="3878263"/>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165">
              <a:extLst>
                <a:ext uri="{FF2B5EF4-FFF2-40B4-BE49-F238E27FC236}">
                  <a16:creationId xmlns:a16="http://schemas.microsoft.com/office/drawing/2014/main" xmlns="" id="{82EAF578-CE34-448C-9571-67A1BE4A181C}"/>
                </a:ext>
              </a:extLst>
            </p:cNvPr>
            <p:cNvSpPr>
              <a:spLocks noChangeArrowheads="1"/>
            </p:cNvSpPr>
            <p:nvPr/>
          </p:nvSpPr>
          <p:spPr bwMode="auto">
            <a:xfrm>
              <a:off x="7518401" y="3878263"/>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166">
              <a:extLst>
                <a:ext uri="{FF2B5EF4-FFF2-40B4-BE49-F238E27FC236}">
                  <a16:creationId xmlns:a16="http://schemas.microsoft.com/office/drawing/2014/main" xmlns="" id="{F564BE76-8EAA-4B09-B3A3-06E4DB5F1D51}"/>
                </a:ext>
              </a:extLst>
            </p:cNvPr>
            <p:cNvSpPr>
              <a:spLocks noChangeArrowheads="1"/>
            </p:cNvSpPr>
            <p:nvPr/>
          </p:nvSpPr>
          <p:spPr bwMode="auto">
            <a:xfrm>
              <a:off x="7621588" y="3878263"/>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167">
              <a:extLst>
                <a:ext uri="{FF2B5EF4-FFF2-40B4-BE49-F238E27FC236}">
                  <a16:creationId xmlns:a16="http://schemas.microsoft.com/office/drawing/2014/main" xmlns="" id="{38CDC36A-8978-4E36-A9F2-AEFDAC455A63}"/>
                </a:ext>
              </a:extLst>
            </p:cNvPr>
            <p:cNvSpPr>
              <a:spLocks noChangeArrowheads="1"/>
            </p:cNvSpPr>
            <p:nvPr/>
          </p:nvSpPr>
          <p:spPr bwMode="auto">
            <a:xfrm>
              <a:off x="7621588" y="3878263"/>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168">
              <a:extLst>
                <a:ext uri="{FF2B5EF4-FFF2-40B4-BE49-F238E27FC236}">
                  <a16:creationId xmlns:a16="http://schemas.microsoft.com/office/drawing/2014/main" xmlns="" id="{F210EF8C-0C52-420D-B234-F2DA7F797234}"/>
                </a:ext>
              </a:extLst>
            </p:cNvPr>
            <p:cNvSpPr>
              <a:spLocks noChangeArrowheads="1"/>
            </p:cNvSpPr>
            <p:nvPr/>
          </p:nvSpPr>
          <p:spPr bwMode="auto">
            <a:xfrm>
              <a:off x="7415213" y="403542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69">
              <a:extLst>
                <a:ext uri="{FF2B5EF4-FFF2-40B4-BE49-F238E27FC236}">
                  <a16:creationId xmlns:a16="http://schemas.microsoft.com/office/drawing/2014/main" xmlns="" id="{1D5F19B6-6624-4719-8784-BE1978A1DEB3}"/>
                </a:ext>
              </a:extLst>
            </p:cNvPr>
            <p:cNvSpPr>
              <a:spLocks noChangeArrowheads="1"/>
            </p:cNvSpPr>
            <p:nvPr/>
          </p:nvSpPr>
          <p:spPr bwMode="auto">
            <a:xfrm>
              <a:off x="7415213" y="403542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170">
              <a:extLst>
                <a:ext uri="{FF2B5EF4-FFF2-40B4-BE49-F238E27FC236}">
                  <a16:creationId xmlns:a16="http://schemas.microsoft.com/office/drawing/2014/main" xmlns="" id="{CFE6DFB3-3151-4243-8BB5-E4A40D1C074B}"/>
                </a:ext>
              </a:extLst>
            </p:cNvPr>
            <p:cNvSpPr>
              <a:spLocks noChangeArrowheads="1"/>
            </p:cNvSpPr>
            <p:nvPr/>
          </p:nvSpPr>
          <p:spPr bwMode="auto">
            <a:xfrm>
              <a:off x="7518401" y="403542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171">
              <a:extLst>
                <a:ext uri="{FF2B5EF4-FFF2-40B4-BE49-F238E27FC236}">
                  <a16:creationId xmlns:a16="http://schemas.microsoft.com/office/drawing/2014/main" xmlns="" id="{52AC50F8-663C-4072-A9A1-2D87D7E65FC8}"/>
                </a:ext>
              </a:extLst>
            </p:cNvPr>
            <p:cNvSpPr>
              <a:spLocks noChangeArrowheads="1"/>
            </p:cNvSpPr>
            <p:nvPr/>
          </p:nvSpPr>
          <p:spPr bwMode="auto">
            <a:xfrm>
              <a:off x="7518401" y="403542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72">
              <a:extLst>
                <a:ext uri="{FF2B5EF4-FFF2-40B4-BE49-F238E27FC236}">
                  <a16:creationId xmlns:a16="http://schemas.microsoft.com/office/drawing/2014/main" xmlns="" id="{F1EC3182-A906-4EC4-90AD-F57C4F0FD4D1}"/>
                </a:ext>
              </a:extLst>
            </p:cNvPr>
            <p:cNvSpPr>
              <a:spLocks noChangeArrowheads="1"/>
            </p:cNvSpPr>
            <p:nvPr/>
          </p:nvSpPr>
          <p:spPr bwMode="auto">
            <a:xfrm>
              <a:off x="7450138" y="4192588"/>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173">
              <a:extLst>
                <a:ext uri="{FF2B5EF4-FFF2-40B4-BE49-F238E27FC236}">
                  <a16:creationId xmlns:a16="http://schemas.microsoft.com/office/drawing/2014/main" xmlns="" id="{C1972F92-D7FD-4DE2-9E45-E6D9E0307645}"/>
                </a:ext>
              </a:extLst>
            </p:cNvPr>
            <p:cNvSpPr>
              <a:spLocks noChangeArrowheads="1"/>
            </p:cNvSpPr>
            <p:nvPr/>
          </p:nvSpPr>
          <p:spPr bwMode="auto">
            <a:xfrm>
              <a:off x="7450138" y="4192588"/>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Rectangle 174">
              <a:extLst>
                <a:ext uri="{FF2B5EF4-FFF2-40B4-BE49-F238E27FC236}">
                  <a16:creationId xmlns:a16="http://schemas.microsoft.com/office/drawing/2014/main" xmlns="" id="{A3FC619A-341F-4D2E-9667-C98CF2861228}"/>
                </a:ext>
              </a:extLst>
            </p:cNvPr>
            <p:cNvSpPr>
              <a:spLocks noChangeArrowheads="1"/>
            </p:cNvSpPr>
            <p:nvPr/>
          </p:nvSpPr>
          <p:spPr bwMode="auto">
            <a:xfrm>
              <a:off x="7621588" y="4192588"/>
              <a:ext cx="60325"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175">
              <a:extLst>
                <a:ext uri="{FF2B5EF4-FFF2-40B4-BE49-F238E27FC236}">
                  <a16:creationId xmlns:a16="http://schemas.microsoft.com/office/drawing/2014/main" xmlns="" id="{391B7BB3-5973-4125-ADD2-1E5CFCED5DEE}"/>
                </a:ext>
              </a:extLst>
            </p:cNvPr>
            <p:cNvSpPr>
              <a:spLocks noChangeArrowheads="1"/>
            </p:cNvSpPr>
            <p:nvPr/>
          </p:nvSpPr>
          <p:spPr bwMode="auto">
            <a:xfrm>
              <a:off x="7621588" y="4192588"/>
              <a:ext cx="60325"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76">
              <a:extLst>
                <a:ext uri="{FF2B5EF4-FFF2-40B4-BE49-F238E27FC236}">
                  <a16:creationId xmlns:a16="http://schemas.microsoft.com/office/drawing/2014/main" xmlns="" id="{DB28A6A2-5DC0-482E-8C8E-17B2FB712B92}"/>
                </a:ext>
              </a:extLst>
            </p:cNvPr>
            <p:cNvSpPr>
              <a:spLocks noChangeArrowheads="1"/>
            </p:cNvSpPr>
            <p:nvPr/>
          </p:nvSpPr>
          <p:spPr bwMode="auto">
            <a:xfrm>
              <a:off x="7435851" y="4349750"/>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77">
              <a:extLst>
                <a:ext uri="{FF2B5EF4-FFF2-40B4-BE49-F238E27FC236}">
                  <a16:creationId xmlns:a16="http://schemas.microsoft.com/office/drawing/2014/main" xmlns="" id="{E28E3716-2946-448E-881D-58CE5405E555}"/>
                </a:ext>
              </a:extLst>
            </p:cNvPr>
            <p:cNvSpPr>
              <a:spLocks noChangeArrowheads="1"/>
            </p:cNvSpPr>
            <p:nvPr/>
          </p:nvSpPr>
          <p:spPr bwMode="auto">
            <a:xfrm>
              <a:off x="7435851" y="4349750"/>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178">
              <a:extLst>
                <a:ext uri="{FF2B5EF4-FFF2-40B4-BE49-F238E27FC236}">
                  <a16:creationId xmlns:a16="http://schemas.microsoft.com/office/drawing/2014/main" xmlns="" id="{386DB9FC-2C8B-4D6D-8BD0-65AF06B7562B}"/>
                </a:ext>
              </a:extLst>
            </p:cNvPr>
            <p:cNvSpPr>
              <a:spLocks noChangeArrowheads="1"/>
            </p:cNvSpPr>
            <p:nvPr/>
          </p:nvSpPr>
          <p:spPr bwMode="auto">
            <a:xfrm>
              <a:off x="7548563" y="4349750"/>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179">
              <a:extLst>
                <a:ext uri="{FF2B5EF4-FFF2-40B4-BE49-F238E27FC236}">
                  <a16:creationId xmlns:a16="http://schemas.microsoft.com/office/drawing/2014/main" xmlns="" id="{D70DF22A-F4EC-4923-91A4-7B0EE1B4E4BA}"/>
                </a:ext>
              </a:extLst>
            </p:cNvPr>
            <p:cNvSpPr>
              <a:spLocks noChangeArrowheads="1"/>
            </p:cNvSpPr>
            <p:nvPr/>
          </p:nvSpPr>
          <p:spPr bwMode="auto">
            <a:xfrm>
              <a:off x="7548563" y="4349750"/>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80">
              <a:extLst>
                <a:ext uri="{FF2B5EF4-FFF2-40B4-BE49-F238E27FC236}">
                  <a16:creationId xmlns:a16="http://schemas.microsoft.com/office/drawing/2014/main" xmlns="" id="{E49746EE-698B-4A28-B112-E496F49BBA8A}"/>
                </a:ext>
              </a:extLst>
            </p:cNvPr>
            <p:cNvSpPr>
              <a:spLocks noChangeArrowheads="1"/>
            </p:cNvSpPr>
            <p:nvPr/>
          </p:nvSpPr>
          <p:spPr bwMode="auto">
            <a:xfrm>
              <a:off x="6838951" y="409892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81">
              <a:extLst>
                <a:ext uri="{FF2B5EF4-FFF2-40B4-BE49-F238E27FC236}">
                  <a16:creationId xmlns:a16="http://schemas.microsoft.com/office/drawing/2014/main" xmlns="" id="{FB882194-7A9B-4A16-A931-DAA28945D51B}"/>
                </a:ext>
              </a:extLst>
            </p:cNvPr>
            <p:cNvSpPr>
              <a:spLocks noChangeArrowheads="1"/>
            </p:cNvSpPr>
            <p:nvPr/>
          </p:nvSpPr>
          <p:spPr bwMode="auto">
            <a:xfrm>
              <a:off x="6838951" y="409892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Rectangle 182">
              <a:extLst>
                <a:ext uri="{FF2B5EF4-FFF2-40B4-BE49-F238E27FC236}">
                  <a16:creationId xmlns:a16="http://schemas.microsoft.com/office/drawing/2014/main" xmlns="" id="{41F304F7-33E0-4888-A118-E66932F2F80D}"/>
                </a:ext>
              </a:extLst>
            </p:cNvPr>
            <p:cNvSpPr>
              <a:spLocks noChangeArrowheads="1"/>
            </p:cNvSpPr>
            <p:nvPr/>
          </p:nvSpPr>
          <p:spPr bwMode="auto">
            <a:xfrm>
              <a:off x="6838951" y="428307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83">
              <a:extLst>
                <a:ext uri="{FF2B5EF4-FFF2-40B4-BE49-F238E27FC236}">
                  <a16:creationId xmlns:a16="http://schemas.microsoft.com/office/drawing/2014/main" xmlns="" id="{6CA0AE9D-2FF8-42A5-A15F-7419734ED58E}"/>
                </a:ext>
              </a:extLst>
            </p:cNvPr>
            <p:cNvSpPr>
              <a:spLocks noChangeArrowheads="1"/>
            </p:cNvSpPr>
            <p:nvPr/>
          </p:nvSpPr>
          <p:spPr bwMode="auto">
            <a:xfrm>
              <a:off x="6838951" y="428307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84">
              <a:extLst>
                <a:ext uri="{FF2B5EF4-FFF2-40B4-BE49-F238E27FC236}">
                  <a16:creationId xmlns:a16="http://schemas.microsoft.com/office/drawing/2014/main" xmlns="" id="{56277990-0E5C-4E51-9781-C78D8400F66C}"/>
                </a:ext>
              </a:extLst>
            </p:cNvPr>
            <p:cNvSpPr>
              <a:spLocks noChangeArrowheads="1"/>
            </p:cNvSpPr>
            <p:nvPr/>
          </p:nvSpPr>
          <p:spPr bwMode="auto">
            <a:xfrm>
              <a:off x="6838951" y="446722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185">
              <a:extLst>
                <a:ext uri="{FF2B5EF4-FFF2-40B4-BE49-F238E27FC236}">
                  <a16:creationId xmlns:a16="http://schemas.microsoft.com/office/drawing/2014/main" xmlns="" id="{F3044132-C12B-493E-8492-27614261BACA}"/>
                </a:ext>
              </a:extLst>
            </p:cNvPr>
            <p:cNvSpPr>
              <a:spLocks noChangeArrowheads="1"/>
            </p:cNvSpPr>
            <p:nvPr/>
          </p:nvSpPr>
          <p:spPr bwMode="auto">
            <a:xfrm>
              <a:off x="6838951" y="446722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186">
              <a:extLst>
                <a:ext uri="{FF2B5EF4-FFF2-40B4-BE49-F238E27FC236}">
                  <a16:creationId xmlns:a16="http://schemas.microsoft.com/office/drawing/2014/main" xmlns="" id="{37B734A1-F50B-42F1-BEE8-6F0F6A9DB654}"/>
                </a:ext>
              </a:extLst>
            </p:cNvPr>
            <p:cNvSpPr>
              <a:spLocks noChangeArrowheads="1"/>
            </p:cNvSpPr>
            <p:nvPr/>
          </p:nvSpPr>
          <p:spPr bwMode="auto">
            <a:xfrm>
              <a:off x="6838951" y="465137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87">
              <a:extLst>
                <a:ext uri="{FF2B5EF4-FFF2-40B4-BE49-F238E27FC236}">
                  <a16:creationId xmlns:a16="http://schemas.microsoft.com/office/drawing/2014/main" xmlns="" id="{06559E64-5384-49BA-BCA2-58857478B973}"/>
                </a:ext>
              </a:extLst>
            </p:cNvPr>
            <p:cNvSpPr>
              <a:spLocks noChangeArrowheads="1"/>
            </p:cNvSpPr>
            <p:nvPr/>
          </p:nvSpPr>
          <p:spPr bwMode="auto">
            <a:xfrm>
              <a:off x="6838951" y="465137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88">
              <a:extLst>
                <a:ext uri="{FF2B5EF4-FFF2-40B4-BE49-F238E27FC236}">
                  <a16:creationId xmlns:a16="http://schemas.microsoft.com/office/drawing/2014/main" xmlns="" id="{70CADD72-1D3A-488B-B888-C7CD505B1483}"/>
                </a:ext>
              </a:extLst>
            </p:cNvPr>
            <p:cNvSpPr>
              <a:spLocks noChangeArrowheads="1"/>
            </p:cNvSpPr>
            <p:nvPr/>
          </p:nvSpPr>
          <p:spPr bwMode="auto">
            <a:xfrm>
              <a:off x="6838951" y="4835525"/>
              <a:ext cx="58738" cy="587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89">
              <a:extLst>
                <a:ext uri="{FF2B5EF4-FFF2-40B4-BE49-F238E27FC236}">
                  <a16:creationId xmlns:a16="http://schemas.microsoft.com/office/drawing/2014/main" xmlns="" id="{EBB1DE94-278E-430B-9EDA-FDE163C26CCC}"/>
                </a:ext>
              </a:extLst>
            </p:cNvPr>
            <p:cNvSpPr>
              <a:spLocks noChangeArrowheads="1"/>
            </p:cNvSpPr>
            <p:nvPr/>
          </p:nvSpPr>
          <p:spPr bwMode="auto">
            <a:xfrm>
              <a:off x="6838951" y="4835525"/>
              <a:ext cx="5873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90">
              <a:extLst>
                <a:ext uri="{FF2B5EF4-FFF2-40B4-BE49-F238E27FC236}">
                  <a16:creationId xmlns:a16="http://schemas.microsoft.com/office/drawing/2014/main" xmlns="" id="{A6FCEB22-B263-402F-AB0D-F5D3B3685D90}"/>
                </a:ext>
              </a:extLst>
            </p:cNvPr>
            <p:cNvSpPr>
              <a:spLocks noChangeArrowheads="1"/>
            </p:cNvSpPr>
            <p:nvPr/>
          </p:nvSpPr>
          <p:spPr bwMode="auto">
            <a:xfrm>
              <a:off x="7473951" y="4506913"/>
              <a:ext cx="58738" cy="603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91">
              <a:extLst>
                <a:ext uri="{FF2B5EF4-FFF2-40B4-BE49-F238E27FC236}">
                  <a16:creationId xmlns:a16="http://schemas.microsoft.com/office/drawing/2014/main" xmlns="" id="{098C5E24-5541-4966-B38F-C0BF5DE6886E}"/>
                </a:ext>
              </a:extLst>
            </p:cNvPr>
            <p:cNvSpPr>
              <a:spLocks noChangeArrowheads="1"/>
            </p:cNvSpPr>
            <p:nvPr/>
          </p:nvSpPr>
          <p:spPr bwMode="auto">
            <a:xfrm>
              <a:off x="7473951" y="4506913"/>
              <a:ext cx="5873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192">
              <a:extLst>
                <a:ext uri="{FF2B5EF4-FFF2-40B4-BE49-F238E27FC236}">
                  <a16:creationId xmlns:a16="http://schemas.microsoft.com/office/drawing/2014/main" xmlns="" id="{4E001C10-B2DF-4C7D-8D69-0BF33A1018A0}"/>
                </a:ext>
              </a:extLst>
            </p:cNvPr>
            <p:cNvSpPr>
              <a:spLocks noChangeArrowheads="1"/>
            </p:cNvSpPr>
            <p:nvPr/>
          </p:nvSpPr>
          <p:spPr bwMode="auto">
            <a:xfrm>
              <a:off x="7621588" y="4506913"/>
              <a:ext cx="60325" cy="603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93">
              <a:extLst>
                <a:ext uri="{FF2B5EF4-FFF2-40B4-BE49-F238E27FC236}">
                  <a16:creationId xmlns:a16="http://schemas.microsoft.com/office/drawing/2014/main" xmlns="" id="{82AA92EC-34CB-4A80-8A62-99809C3201AC}"/>
                </a:ext>
              </a:extLst>
            </p:cNvPr>
            <p:cNvSpPr>
              <a:spLocks noChangeArrowheads="1"/>
            </p:cNvSpPr>
            <p:nvPr/>
          </p:nvSpPr>
          <p:spPr bwMode="auto">
            <a:xfrm>
              <a:off x="7621588" y="4506913"/>
              <a:ext cx="60325"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194">
              <a:extLst>
                <a:ext uri="{FF2B5EF4-FFF2-40B4-BE49-F238E27FC236}">
                  <a16:creationId xmlns:a16="http://schemas.microsoft.com/office/drawing/2014/main" xmlns="" id="{E425A07F-0FA5-4222-9DD7-C0BE0EBA2A93}"/>
                </a:ext>
              </a:extLst>
            </p:cNvPr>
            <p:cNvSpPr>
              <a:spLocks noChangeArrowheads="1"/>
            </p:cNvSpPr>
            <p:nvPr/>
          </p:nvSpPr>
          <p:spPr bwMode="auto">
            <a:xfrm>
              <a:off x="4613276" y="3500438"/>
              <a:ext cx="95250" cy="95250"/>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195">
              <a:extLst>
                <a:ext uri="{FF2B5EF4-FFF2-40B4-BE49-F238E27FC236}">
                  <a16:creationId xmlns:a16="http://schemas.microsoft.com/office/drawing/2014/main" xmlns="" id="{B1A91667-3096-43CF-9F51-17908A156ADB}"/>
                </a:ext>
              </a:extLst>
            </p:cNvPr>
            <p:cNvSpPr>
              <a:spLocks noChangeArrowheads="1"/>
            </p:cNvSpPr>
            <p:nvPr/>
          </p:nvSpPr>
          <p:spPr bwMode="auto">
            <a:xfrm>
              <a:off x="4613276" y="3500438"/>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96">
              <a:extLst>
                <a:ext uri="{FF2B5EF4-FFF2-40B4-BE49-F238E27FC236}">
                  <a16:creationId xmlns:a16="http://schemas.microsoft.com/office/drawing/2014/main" xmlns="" id="{2C88D7A5-A784-4DCE-B0DC-C1594A70C627}"/>
                </a:ext>
              </a:extLst>
            </p:cNvPr>
            <p:cNvSpPr>
              <a:spLocks/>
            </p:cNvSpPr>
            <p:nvPr/>
          </p:nvSpPr>
          <p:spPr bwMode="auto">
            <a:xfrm>
              <a:off x="4792663" y="3681413"/>
              <a:ext cx="95250" cy="77788"/>
            </a:xfrm>
            <a:custGeom>
              <a:avLst/>
              <a:gdLst>
                <a:gd name="T0" fmla="*/ 60 w 60"/>
                <a:gd name="T1" fmla="*/ 0 h 49"/>
                <a:gd name="T2" fmla="*/ 0 w 60"/>
                <a:gd name="T3" fmla="*/ 26 h 49"/>
                <a:gd name="T4" fmla="*/ 0 w 60"/>
                <a:gd name="T5" fmla="*/ 49 h 49"/>
                <a:gd name="T6" fmla="*/ 60 w 60"/>
                <a:gd name="T7" fmla="*/ 49 h 49"/>
                <a:gd name="T8" fmla="*/ 60 w 60"/>
                <a:gd name="T9" fmla="*/ 0 h 49"/>
              </a:gdLst>
              <a:ahLst/>
              <a:cxnLst>
                <a:cxn ang="0">
                  <a:pos x="T0" y="T1"/>
                </a:cxn>
                <a:cxn ang="0">
                  <a:pos x="T2" y="T3"/>
                </a:cxn>
                <a:cxn ang="0">
                  <a:pos x="T4" y="T5"/>
                </a:cxn>
                <a:cxn ang="0">
                  <a:pos x="T6" y="T7"/>
                </a:cxn>
                <a:cxn ang="0">
                  <a:pos x="T8" y="T9"/>
                </a:cxn>
              </a:cxnLst>
              <a:rect l="0" t="0" r="r" b="b"/>
              <a:pathLst>
                <a:path w="60" h="49">
                  <a:moveTo>
                    <a:pt x="60" y="0"/>
                  </a:moveTo>
                  <a:lnTo>
                    <a:pt x="0" y="26"/>
                  </a:lnTo>
                  <a:lnTo>
                    <a:pt x="0" y="49"/>
                  </a:lnTo>
                  <a:lnTo>
                    <a:pt x="60" y="49"/>
                  </a:lnTo>
                  <a:lnTo>
                    <a:pt x="60"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97">
              <a:extLst>
                <a:ext uri="{FF2B5EF4-FFF2-40B4-BE49-F238E27FC236}">
                  <a16:creationId xmlns:a16="http://schemas.microsoft.com/office/drawing/2014/main" xmlns="" id="{B617A442-1DC7-4AE8-9DB4-CC546443D3AC}"/>
                </a:ext>
              </a:extLst>
            </p:cNvPr>
            <p:cNvSpPr>
              <a:spLocks/>
            </p:cNvSpPr>
            <p:nvPr/>
          </p:nvSpPr>
          <p:spPr bwMode="auto">
            <a:xfrm>
              <a:off x="4792663" y="3681413"/>
              <a:ext cx="95250" cy="77788"/>
            </a:xfrm>
            <a:custGeom>
              <a:avLst/>
              <a:gdLst>
                <a:gd name="T0" fmla="*/ 60 w 60"/>
                <a:gd name="T1" fmla="*/ 0 h 49"/>
                <a:gd name="T2" fmla="*/ 0 w 60"/>
                <a:gd name="T3" fmla="*/ 26 h 49"/>
                <a:gd name="T4" fmla="*/ 0 w 60"/>
                <a:gd name="T5" fmla="*/ 49 h 49"/>
                <a:gd name="T6" fmla="*/ 60 w 60"/>
                <a:gd name="T7" fmla="*/ 49 h 49"/>
                <a:gd name="T8" fmla="*/ 60 w 60"/>
                <a:gd name="T9" fmla="*/ 0 h 49"/>
              </a:gdLst>
              <a:ahLst/>
              <a:cxnLst>
                <a:cxn ang="0">
                  <a:pos x="T0" y="T1"/>
                </a:cxn>
                <a:cxn ang="0">
                  <a:pos x="T2" y="T3"/>
                </a:cxn>
                <a:cxn ang="0">
                  <a:pos x="T4" y="T5"/>
                </a:cxn>
                <a:cxn ang="0">
                  <a:pos x="T6" y="T7"/>
                </a:cxn>
                <a:cxn ang="0">
                  <a:pos x="T8" y="T9"/>
                </a:cxn>
              </a:cxnLst>
              <a:rect l="0" t="0" r="r" b="b"/>
              <a:pathLst>
                <a:path w="60" h="49">
                  <a:moveTo>
                    <a:pt x="60" y="0"/>
                  </a:moveTo>
                  <a:lnTo>
                    <a:pt x="0" y="26"/>
                  </a:lnTo>
                  <a:lnTo>
                    <a:pt x="0" y="49"/>
                  </a:lnTo>
                  <a:lnTo>
                    <a:pt x="60" y="49"/>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98">
              <a:extLst>
                <a:ext uri="{FF2B5EF4-FFF2-40B4-BE49-F238E27FC236}">
                  <a16:creationId xmlns:a16="http://schemas.microsoft.com/office/drawing/2014/main" xmlns="" id="{6D687FFA-1582-4784-A621-3DC2F70343AB}"/>
                </a:ext>
              </a:extLst>
            </p:cNvPr>
            <p:cNvSpPr>
              <a:spLocks/>
            </p:cNvSpPr>
            <p:nvPr/>
          </p:nvSpPr>
          <p:spPr bwMode="auto">
            <a:xfrm>
              <a:off x="6597651" y="3778250"/>
              <a:ext cx="7938" cy="44450"/>
            </a:xfrm>
            <a:custGeom>
              <a:avLst/>
              <a:gdLst>
                <a:gd name="T0" fmla="*/ 5 w 5"/>
                <a:gd name="T1" fmla="*/ 0 h 28"/>
                <a:gd name="T2" fmla="*/ 3 w 5"/>
                <a:gd name="T3" fmla="*/ 0 h 28"/>
                <a:gd name="T4" fmla="*/ 0 w 5"/>
                <a:gd name="T5" fmla="*/ 28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8"/>
                  </a:lnTo>
                  <a:lnTo>
                    <a:pt x="5" y="28"/>
                  </a:lnTo>
                  <a:lnTo>
                    <a:pt x="5"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99">
              <a:extLst>
                <a:ext uri="{FF2B5EF4-FFF2-40B4-BE49-F238E27FC236}">
                  <a16:creationId xmlns:a16="http://schemas.microsoft.com/office/drawing/2014/main" xmlns="" id="{D7BEEE0F-7415-4964-BC01-EA0864799CB1}"/>
                </a:ext>
              </a:extLst>
            </p:cNvPr>
            <p:cNvSpPr>
              <a:spLocks/>
            </p:cNvSpPr>
            <p:nvPr/>
          </p:nvSpPr>
          <p:spPr bwMode="auto">
            <a:xfrm>
              <a:off x="6597651" y="3778250"/>
              <a:ext cx="7938" cy="44450"/>
            </a:xfrm>
            <a:custGeom>
              <a:avLst/>
              <a:gdLst>
                <a:gd name="T0" fmla="*/ 5 w 5"/>
                <a:gd name="T1" fmla="*/ 0 h 28"/>
                <a:gd name="T2" fmla="*/ 3 w 5"/>
                <a:gd name="T3" fmla="*/ 0 h 28"/>
                <a:gd name="T4" fmla="*/ 0 w 5"/>
                <a:gd name="T5" fmla="*/ 28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8"/>
                  </a:lnTo>
                  <a:lnTo>
                    <a:pt x="5" y="28"/>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Rectangle 200">
              <a:extLst>
                <a:ext uri="{FF2B5EF4-FFF2-40B4-BE49-F238E27FC236}">
                  <a16:creationId xmlns:a16="http://schemas.microsoft.com/office/drawing/2014/main" xmlns="" id="{8E9E555E-A9F9-4DA8-B5F1-95B134E04620}"/>
                </a:ext>
              </a:extLst>
            </p:cNvPr>
            <p:cNvSpPr>
              <a:spLocks noChangeArrowheads="1"/>
            </p:cNvSpPr>
            <p:nvPr/>
          </p:nvSpPr>
          <p:spPr bwMode="auto">
            <a:xfrm>
              <a:off x="6619876" y="3778250"/>
              <a:ext cx="46038" cy="44450"/>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Rectangle 201">
              <a:extLst>
                <a:ext uri="{FF2B5EF4-FFF2-40B4-BE49-F238E27FC236}">
                  <a16:creationId xmlns:a16="http://schemas.microsoft.com/office/drawing/2014/main" xmlns="" id="{6B209FC1-97C9-43F6-B897-06A843FB869F}"/>
                </a:ext>
              </a:extLst>
            </p:cNvPr>
            <p:cNvSpPr>
              <a:spLocks noChangeArrowheads="1"/>
            </p:cNvSpPr>
            <p:nvPr/>
          </p:nvSpPr>
          <p:spPr bwMode="auto">
            <a:xfrm>
              <a:off x="6619876" y="3778250"/>
              <a:ext cx="460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Rectangle 202">
              <a:extLst>
                <a:ext uri="{FF2B5EF4-FFF2-40B4-BE49-F238E27FC236}">
                  <a16:creationId xmlns:a16="http://schemas.microsoft.com/office/drawing/2014/main" xmlns="" id="{08D16035-3B19-460E-A95F-FB197379DBE0}"/>
                </a:ext>
              </a:extLst>
            </p:cNvPr>
            <p:cNvSpPr>
              <a:spLocks noChangeArrowheads="1"/>
            </p:cNvSpPr>
            <p:nvPr/>
          </p:nvSpPr>
          <p:spPr bwMode="auto">
            <a:xfrm>
              <a:off x="6678613" y="3778250"/>
              <a:ext cx="46038" cy="44450"/>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203">
              <a:extLst>
                <a:ext uri="{FF2B5EF4-FFF2-40B4-BE49-F238E27FC236}">
                  <a16:creationId xmlns:a16="http://schemas.microsoft.com/office/drawing/2014/main" xmlns="" id="{4D171B4D-C7F1-4546-AA40-E7CD2E47E1CE}"/>
                </a:ext>
              </a:extLst>
            </p:cNvPr>
            <p:cNvSpPr>
              <a:spLocks noChangeArrowheads="1"/>
            </p:cNvSpPr>
            <p:nvPr/>
          </p:nvSpPr>
          <p:spPr bwMode="auto">
            <a:xfrm>
              <a:off x="6678613" y="3778250"/>
              <a:ext cx="460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04">
              <a:extLst>
                <a:ext uri="{FF2B5EF4-FFF2-40B4-BE49-F238E27FC236}">
                  <a16:creationId xmlns:a16="http://schemas.microsoft.com/office/drawing/2014/main" xmlns="" id="{6CB4AFBC-7B49-4436-9B5C-E7821B834297}"/>
                </a:ext>
              </a:extLst>
            </p:cNvPr>
            <p:cNvSpPr>
              <a:spLocks/>
            </p:cNvSpPr>
            <p:nvPr/>
          </p:nvSpPr>
          <p:spPr bwMode="auto">
            <a:xfrm>
              <a:off x="6589713" y="3835400"/>
              <a:ext cx="15875" cy="46038"/>
            </a:xfrm>
            <a:custGeom>
              <a:avLst/>
              <a:gdLst>
                <a:gd name="T0" fmla="*/ 10 w 10"/>
                <a:gd name="T1" fmla="*/ 0 h 29"/>
                <a:gd name="T2" fmla="*/ 4 w 10"/>
                <a:gd name="T3" fmla="*/ 0 h 29"/>
                <a:gd name="T4" fmla="*/ 0 w 10"/>
                <a:gd name="T5" fmla="*/ 29 h 29"/>
                <a:gd name="T6" fmla="*/ 10 w 10"/>
                <a:gd name="T7" fmla="*/ 29 h 29"/>
                <a:gd name="T8" fmla="*/ 10 w 10"/>
                <a:gd name="T9" fmla="*/ 0 h 29"/>
              </a:gdLst>
              <a:ahLst/>
              <a:cxnLst>
                <a:cxn ang="0">
                  <a:pos x="T0" y="T1"/>
                </a:cxn>
                <a:cxn ang="0">
                  <a:pos x="T2" y="T3"/>
                </a:cxn>
                <a:cxn ang="0">
                  <a:pos x="T4" y="T5"/>
                </a:cxn>
                <a:cxn ang="0">
                  <a:pos x="T6" y="T7"/>
                </a:cxn>
                <a:cxn ang="0">
                  <a:pos x="T8" y="T9"/>
                </a:cxn>
              </a:cxnLst>
              <a:rect l="0" t="0" r="r" b="b"/>
              <a:pathLst>
                <a:path w="10" h="29">
                  <a:moveTo>
                    <a:pt x="10" y="0"/>
                  </a:moveTo>
                  <a:lnTo>
                    <a:pt x="4" y="0"/>
                  </a:lnTo>
                  <a:lnTo>
                    <a:pt x="0" y="29"/>
                  </a:lnTo>
                  <a:lnTo>
                    <a:pt x="10" y="29"/>
                  </a:lnTo>
                  <a:lnTo>
                    <a:pt x="10"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06">
              <a:extLst>
                <a:ext uri="{FF2B5EF4-FFF2-40B4-BE49-F238E27FC236}">
                  <a16:creationId xmlns:a16="http://schemas.microsoft.com/office/drawing/2014/main" xmlns="" id="{3C1E7CEF-7CA4-4664-88E4-897EF44832AB}"/>
                </a:ext>
              </a:extLst>
            </p:cNvPr>
            <p:cNvSpPr>
              <a:spLocks/>
            </p:cNvSpPr>
            <p:nvPr/>
          </p:nvSpPr>
          <p:spPr bwMode="auto">
            <a:xfrm>
              <a:off x="6589713" y="3835401"/>
              <a:ext cx="15875" cy="46038"/>
            </a:xfrm>
            <a:custGeom>
              <a:avLst/>
              <a:gdLst>
                <a:gd name="T0" fmla="*/ 10 w 10"/>
                <a:gd name="T1" fmla="*/ 0 h 29"/>
                <a:gd name="T2" fmla="*/ 4 w 10"/>
                <a:gd name="T3" fmla="*/ 0 h 29"/>
                <a:gd name="T4" fmla="*/ 0 w 10"/>
                <a:gd name="T5" fmla="*/ 29 h 29"/>
                <a:gd name="T6" fmla="*/ 10 w 10"/>
                <a:gd name="T7" fmla="*/ 29 h 29"/>
                <a:gd name="T8" fmla="*/ 10 w 10"/>
                <a:gd name="T9" fmla="*/ 0 h 29"/>
              </a:gdLst>
              <a:ahLst/>
              <a:cxnLst>
                <a:cxn ang="0">
                  <a:pos x="T0" y="T1"/>
                </a:cxn>
                <a:cxn ang="0">
                  <a:pos x="T2" y="T3"/>
                </a:cxn>
                <a:cxn ang="0">
                  <a:pos x="T4" y="T5"/>
                </a:cxn>
                <a:cxn ang="0">
                  <a:pos x="T6" y="T7"/>
                </a:cxn>
                <a:cxn ang="0">
                  <a:pos x="T8" y="T9"/>
                </a:cxn>
              </a:cxnLst>
              <a:rect l="0" t="0" r="r" b="b"/>
              <a:pathLst>
                <a:path w="10" h="29">
                  <a:moveTo>
                    <a:pt x="10" y="0"/>
                  </a:moveTo>
                  <a:lnTo>
                    <a:pt x="4" y="0"/>
                  </a:lnTo>
                  <a:lnTo>
                    <a:pt x="0" y="29"/>
                  </a:lnTo>
                  <a:lnTo>
                    <a:pt x="10" y="29"/>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Rectangle 207">
              <a:extLst>
                <a:ext uri="{FF2B5EF4-FFF2-40B4-BE49-F238E27FC236}">
                  <a16:creationId xmlns:a16="http://schemas.microsoft.com/office/drawing/2014/main" xmlns="" id="{46BC5CD0-1B85-4E01-B512-133B4D6AC05F}"/>
                </a:ext>
              </a:extLst>
            </p:cNvPr>
            <p:cNvSpPr>
              <a:spLocks noChangeArrowheads="1"/>
            </p:cNvSpPr>
            <p:nvPr/>
          </p:nvSpPr>
          <p:spPr bwMode="auto">
            <a:xfrm>
              <a:off x="6619876" y="3835401"/>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Rectangle 208">
              <a:extLst>
                <a:ext uri="{FF2B5EF4-FFF2-40B4-BE49-F238E27FC236}">
                  <a16:creationId xmlns:a16="http://schemas.microsoft.com/office/drawing/2014/main" xmlns="" id="{0AF8EA39-AC9A-4E2F-AE31-46707237E8C4}"/>
                </a:ext>
              </a:extLst>
            </p:cNvPr>
            <p:cNvSpPr>
              <a:spLocks noChangeArrowheads="1"/>
            </p:cNvSpPr>
            <p:nvPr/>
          </p:nvSpPr>
          <p:spPr bwMode="auto">
            <a:xfrm>
              <a:off x="6619876" y="3835401"/>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209">
              <a:extLst>
                <a:ext uri="{FF2B5EF4-FFF2-40B4-BE49-F238E27FC236}">
                  <a16:creationId xmlns:a16="http://schemas.microsoft.com/office/drawing/2014/main" xmlns="" id="{9886ADB9-958F-419F-8CD2-8D5E279706F5}"/>
                </a:ext>
              </a:extLst>
            </p:cNvPr>
            <p:cNvSpPr>
              <a:spLocks noChangeArrowheads="1"/>
            </p:cNvSpPr>
            <p:nvPr/>
          </p:nvSpPr>
          <p:spPr bwMode="auto">
            <a:xfrm>
              <a:off x="6678613" y="3835401"/>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210">
              <a:extLst>
                <a:ext uri="{FF2B5EF4-FFF2-40B4-BE49-F238E27FC236}">
                  <a16:creationId xmlns:a16="http://schemas.microsoft.com/office/drawing/2014/main" xmlns="" id="{8DB1372C-F32E-4784-AD5D-B312687CF81C}"/>
                </a:ext>
              </a:extLst>
            </p:cNvPr>
            <p:cNvSpPr>
              <a:spLocks noChangeArrowheads="1"/>
            </p:cNvSpPr>
            <p:nvPr/>
          </p:nvSpPr>
          <p:spPr bwMode="auto">
            <a:xfrm>
              <a:off x="6678613" y="3835401"/>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11">
              <a:extLst>
                <a:ext uri="{FF2B5EF4-FFF2-40B4-BE49-F238E27FC236}">
                  <a16:creationId xmlns:a16="http://schemas.microsoft.com/office/drawing/2014/main" xmlns="" id="{9BAB41DC-257E-4409-94A6-D1F81793047B}"/>
                </a:ext>
              </a:extLst>
            </p:cNvPr>
            <p:cNvSpPr>
              <a:spLocks/>
            </p:cNvSpPr>
            <p:nvPr/>
          </p:nvSpPr>
          <p:spPr bwMode="auto">
            <a:xfrm>
              <a:off x="6583363" y="3894138"/>
              <a:ext cx="22225" cy="46038"/>
            </a:xfrm>
            <a:custGeom>
              <a:avLst/>
              <a:gdLst>
                <a:gd name="T0" fmla="*/ 14 w 14"/>
                <a:gd name="T1" fmla="*/ 0 h 29"/>
                <a:gd name="T2" fmla="*/ 3 w 14"/>
                <a:gd name="T3" fmla="*/ 0 h 29"/>
                <a:gd name="T4" fmla="*/ 0 w 14"/>
                <a:gd name="T5" fmla="*/ 29 h 29"/>
                <a:gd name="T6" fmla="*/ 14 w 14"/>
                <a:gd name="T7" fmla="*/ 29 h 29"/>
                <a:gd name="T8" fmla="*/ 14 w 14"/>
                <a:gd name="T9" fmla="*/ 0 h 29"/>
              </a:gdLst>
              <a:ahLst/>
              <a:cxnLst>
                <a:cxn ang="0">
                  <a:pos x="T0" y="T1"/>
                </a:cxn>
                <a:cxn ang="0">
                  <a:pos x="T2" y="T3"/>
                </a:cxn>
                <a:cxn ang="0">
                  <a:pos x="T4" y="T5"/>
                </a:cxn>
                <a:cxn ang="0">
                  <a:pos x="T6" y="T7"/>
                </a:cxn>
                <a:cxn ang="0">
                  <a:pos x="T8" y="T9"/>
                </a:cxn>
              </a:cxnLst>
              <a:rect l="0" t="0" r="r" b="b"/>
              <a:pathLst>
                <a:path w="14" h="29">
                  <a:moveTo>
                    <a:pt x="14" y="0"/>
                  </a:moveTo>
                  <a:lnTo>
                    <a:pt x="3" y="0"/>
                  </a:lnTo>
                  <a:lnTo>
                    <a:pt x="0" y="29"/>
                  </a:lnTo>
                  <a:lnTo>
                    <a:pt x="14" y="29"/>
                  </a:lnTo>
                  <a:lnTo>
                    <a:pt x="14"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12">
              <a:extLst>
                <a:ext uri="{FF2B5EF4-FFF2-40B4-BE49-F238E27FC236}">
                  <a16:creationId xmlns:a16="http://schemas.microsoft.com/office/drawing/2014/main" xmlns="" id="{324AA7DF-5E27-4808-B2D3-19067F776B4E}"/>
                </a:ext>
              </a:extLst>
            </p:cNvPr>
            <p:cNvSpPr>
              <a:spLocks/>
            </p:cNvSpPr>
            <p:nvPr/>
          </p:nvSpPr>
          <p:spPr bwMode="auto">
            <a:xfrm>
              <a:off x="6583363" y="3894138"/>
              <a:ext cx="22225" cy="46038"/>
            </a:xfrm>
            <a:custGeom>
              <a:avLst/>
              <a:gdLst>
                <a:gd name="T0" fmla="*/ 14 w 14"/>
                <a:gd name="T1" fmla="*/ 0 h 29"/>
                <a:gd name="T2" fmla="*/ 3 w 14"/>
                <a:gd name="T3" fmla="*/ 0 h 29"/>
                <a:gd name="T4" fmla="*/ 0 w 14"/>
                <a:gd name="T5" fmla="*/ 29 h 29"/>
                <a:gd name="T6" fmla="*/ 14 w 14"/>
                <a:gd name="T7" fmla="*/ 29 h 29"/>
                <a:gd name="T8" fmla="*/ 14 w 14"/>
                <a:gd name="T9" fmla="*/ 0 h 29"/>
              </a:gdLst>
              <a:ahLst/>
              <a:cxnLst>
                <a:cxn ang="0">
                  <a:pos x="T0" y="T1"/>
                </a:cxn>
                <a:cxn ang="0">
                  <a:pos x="T2" y="T3"/>
                </a:cxn>
                <a:cxn ang="0">
                  <a:pos x="T4" y="T5"/>
                </a:cxn>
                <a:cxn ang="0">
                  <a:pos x="T6" y="T7"/>
                </a:cxn>
                <a:cxn ang="0">
                  <a:pos x="T8" y="T9"/>
                </a:cxn>
              </a:cxnLst>
              <a:rect l="0" t="0" r="r" b="b"/>
              <a:pathLst>
                <a:path w="14" h="29">
                  <a:moveTo>
                    <a:pt x="14" y="0"/>
                  </a:moveTo>
                  <a:lnTo>
                    <a:pt x="3" y="0"/>
                  </a:lnTo>
                  <a:lnTo>
                    <a:pt x="0" y="29"/>
                  </a:lnTo>
                  <a:lnTo>
                    <a:pt x="14" y="2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213">
              <a:extLst>
                <a:ext uri="{FF2B5EF4-FFF2-40B4-BE49-F238E27FC236}">
                  <a16:creationId xmlns:a16="http://schemas.microsoft.com/office/drawing/2014/main" xmlns="" id="{EA071F4C-7BE2-44B3-9ADB-8ECEC8ED55C9}"/>
                </a:ext>
              </a:extLst>
            </p:cNvPr>
            <p:cNvSpPr>
              <a:spLocks noChangeArrowheads="1"/>
            </p:cNvSpPr>
            <p:nvPr/>
          </p:nvSpPr>
          <p:spPr bwMode="auto">
            <a:xfrm>
              <a:off x="6619876" y="3894138"/>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Rectangle 214">
              <a:extLst>
                <a:ext uri="{FF2B5EF4-FFF2-40B4-BE49-F238E27FC236}">
                  <a16:creationId xmlns:a16="http://schemas.microsoft.com/office/drawing/2014/main" xmlns="" id="{F524DD67-8D49-4F3D-BF2A-E9AF7E88A634}"/>
                </a:ext>
              </a:extLst>
            </p:cNvPr>
            <p:cNvSpPr>
              <a:spLocks noChangeArrowheads="1"/>
            </p:cNvSpPr>
            <p:nvPr/>
          </p:nvSpPr>
          <p:spPr bwMode="auto">
            <a:xfrm>
              <a:off x="6619876" y="3894138"/>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215">
              <a:extLst>
                <a:ext uri="{FF2B5EF4-FFF2-40B4-BE49-F238E27FC236}">
                  <a16:creationId xmlns:a16="http://schemas.microsoft.com/office/drawing/2014/main" xmlns="" id="{A369429D-3BE9-4185-8DFC-F0F19A9A3601}"/>
                </a:ext>
              </a:extLst>
            </p:cNvPr>
            <p:cNvSpPr>
              <a:spLocks noChangeArrowheads="1"/>
            </p:cNvSpPr>
            <p:nvPr/>
          </p:nvSpPr>
          <p:spPr bwMode="auto">
            <a:xfrm>
              <a:off x="6678613" y="3894138"/>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216">
              <a:extLst>
                <a:ext uri="{FF2B5EF4-FFF2-40B4-BE49-F238E27FC236}">
                  <a16:creationId xmlns:a16="http://schemas.microsoft.com/office/drawing/2014/main" xmlns="" id="{D2A1DC3B-B7FA-4FB2-9E3F-13139DF36B58}"/>
                </a:ext>
              </a:extLst>
            </p:cNvPr>
            <p:cNvSpPr>
              <a:spLocks noChangeArrowheads="1"/>
            </p:cNvSpPr>
            <p:nvPr/>
          </p:nvSpPr>
          <p:spPr bwMode="auto">
            <a:xfrm>
              <a:off x="6678613" y="3894138"/>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217">
              <a:extLst>
                <a:ext uri="{FF2B5EF4-FFF2-40B4-BE49-F238E27FC236}">
                  <a16:creationId xmlns:a16="http://schemas.microsoft.com/office/drawing/2014/main" xmlns="" id="{3E0C027C-5E30-4F27-9BB3-01710FBCFA0B}"/>
                </a:ext>
              </a:extLst>
            </p:cNvPr>
            <p:cNvSpPr>
              <a:spLocks/>
            </p:cNvSpPr>
            <p:nvPr/>
          </p:nvSpPr>
          <p:spPr bwMode="auto">
            <a:xfrm>
              <a:off x="6577013" y="3952876"/>
              <a:ext cx="28575" cy="46038"/>
            </a:xfrm>
            <a:custGeom>
              <a:avLst/>
              <a:gdLst>
                <a:gd name="T0" fmla="*/ 18 w 18"/>
                <a:gd name="T1" fmla="*/ 0 h 29"/>
                <a:gd name="T2" fmla="*/ 3 w 18"/>
                <a:gd name="T3" fmla="*/ 0 h 29"/>
                <a:gd name="T4" fmla="*/ 0 w 18"/>
                <a:gd name="T5" fmla="*/ 29 h 29"/>
                <a:gd name="T6" fmla="*/ 18 w 18"/>
                <a:gd name="T7" fmla="*/ 29 h 29"/>
                <a:gd name="T8" fmla="*/ 18 w 18"/>
                <a:gd name="T9" fmla="*/ 0 h 29"/>
              </a:gdLst>
              <a:ahLst/>
              <a:cxnLst>
                <a:cxn ang="0">
                  <a:pos x="T0" y="T1"/>
                </a:cxn>
                <a:cxn ang="0">
                  <a:pos x="T2" y="T3"/>
                </a:cxn>
                <a:cxn ang="0">
                  <a:pos x="T4" y="T5"/>
                </a:cxn>
                <a:cxn ang="0">
                  <a:pos x="T6" y="T7"/>
                </a:cxn>
                <a:cxn ang="0">
                  <a:pos x="T8" y="T9"/>
                </a:cxn>
              </a:cxnLst>
              <a:rect l="0" t="0" r="r" b="b"/>
              <a:pathLst>
                <a:path w="18" h="29">
                  <a:moveTo>
                    <a:pt x="18" y="0"/>
                  </a:moveTo>
                  <a:lnTo>
                    <a:pt x="3" y="0"/>
                  </a:lnTo>
                  <a:lnTo>
                    <a:pt x="0" y="29"/>
                  </a:lnTo>
                  <a:lnTo>
                    <a:pt x="18" y="29"/>
                  </a:lnTo>
                  <a:lnTo>
                    <a:pt x="18"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218">
              <a:extLst>
                <a:ext uri="{FF2B5EF4-FFF2-40B4-BE49-F238E27FC236}">
                  <a16:creationId xmlns:a16="http://schemas.microsoft.com/office/drawing/2014/main" xmlns="" id="{0C16BF2E-189A-4F31-939F-947B1D26831A}"/>
                </a:ext>
              </a:extLst>
            </p:cNvPr>
            <p:cNvSpPr>
              <a:spLocks/>
            </p:cNvSpPr>
            <p:nvPr/>
          </p:nvSpPr>
          <p:spPr bwMode="auto">
            <a:xfrm>
              <a:off x="6577013" y="3952876"/>
              <a:ext cx="28575" cy="46038"/>
            </a:xfrm>
            <a:custGeom>
              <a:avLst/>
              <a:gdLst>
                <a:gd name="T0" fmla="*/ 18 w 18"/>
                <a:gd name="T1" fmla="*/ 0 h 29"/>
                <a:gd name="T2" fmla="*/ 3 w 18"/>
                <a:gd name="T3" fmla="*/ 0 h 29"/>
                <a:gd name="T4" fmla="*/ 0 w 18"/>
                <a:gd name="T5" fmla="*/ 29 h 29"/>
                <a:gd name="T6" fmla="*/ 18 w 18"/>
                <a:gd name="T7" fmla="*/ 29 h 29"/>
                <a:gd name="T8" fmla="*/ 18 w 18"/>
                <a:gd name="T9" fmla="*/ 0 h 29"/>
              </a:gdLst>
              <a:ahLst/>
              <a:cxnLst>
                <a:cxn ang="0">
                  <a:pos x="T0" y="T1"/>
                </a:cxn>
                <a:cxn ang="0">
                  <a:pos x="T2" y="T3"/>
                </a:cxn>
                <a:cxn ang="0">
                  <a:pos x="T4" y="T5"/>
                </a:cxn>
                <a:cxn ang="0">
                  <a:pos x="T6" y="T7"/>
                </a:cxn>
                <a:cxn ang="0">
                  <a:pos x="T8" y="T9"/>
                </a:cxn>
              </a:cxnLst>
              <a:rect l="0" t="0" r="r" b="b"/>
              <a:pathLst>
                <a:path w="18" h="29">
                  <a:moveTo>
                    <a:pt x="18" y="0"/>
                  </a:moveTo>
                  <a:lnTo>
                    <a:pt x="3" y="0"/>
                  </a:lnTo>
                  <a:lnTo>
                    <a:pt x="0" y="29"/>
                  </a:lnTo>
                  <a:lnTo>
                    <a:pt x="18" y="29"/>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219">
              <a:extLst>
                <a:ext uri="{FF2B5EF4-FFF2-40B4-BE49-F238E27FC236}">
                  <a16:creationId xmlns:a16="http://schemas.microsoft.com/office/drawing/2014/main" xmlns="" id="{7CA5C706-1EF8-4ABB-A375-A226944DDEF7}"/>
                </a:ext>
              </a:extLst>
            </p:cNvPr>
            <p:cNvSpPr>
              <a:spLocks noChangeArrowheads="1"/>
            </p:cNvSpPr>
            <p:nvPr/>
          </p:nvSpPr>
          <p:spPr bwMode="auto">
            <a:xfrm>
              <a:off x="6619876" y="3952876"/>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220">
              <a:extLst>
                <a:ext uri="{FF2B5EF4-FFF2-40B4-BE49-F238E27FC236}">
                  <a16:creationId xmlns:a16="http://schemas.microsoft.com/office/drawing/2014/main" xmlns="" id="{F4DA2244-33C6-4BE1-9069-A8C1714F3C70}"/>
                </a:ext>
              </a:extLst>
            </p:cNvPr>
            <p:cNvSpPr>
              <a:spLocks noChangeArrowheads="1"/>
            </p:cNvSpPr>
            <p:nvPr/>
          </p:nvSpPr>
          <p:spPr bwMode="auto">
            <a:xfrm>
              <a:off x="6619876" y="3952876"/>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221">
              <a:extLst>
                <a:ext uri="{FF2B5EF4-FFF2-40B4-BE49-F238E27FC236}">
                  <a16:creationId xmlns:a16="http://schemas.microsoft.com/office/drawing/2014/main" xmlns="" id="{C00813A8-5865-466B-AED3-2825D1CC6CEC}"/>
                </a:ext>
              </a:extLst>
            </p:cNvPr>
            <p:cNvSpPr>
              <a:spLocks noChangeArrowheads="1"/>
            </p:cNvSpPr>
            <p:nvPr/>
          </p:nvSpPr>
          <p:spPr bwMode="auto">
            <a:xfrm>
              <a:off x="6678613" y="3952876"/>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Rectangle 222">
              <a:extLst>
                <a:ext uri="{FF2B5EF4-FFF2-40B4-BE49-F238E27FC236}">
                  <a16:creationId xmlns:a16="http://schemas.microsoft.com/office/drawing/2014/main" xmlns="" id="{0FD2DEEB-726F-4EA4-AF94-6A830AAC9D2A}"/>
                </a:ext>
              </a:extLst>
            </p:cNvPr>
            <p:cNvSpPr>
              <a:spLocks noChangeArrowheads="1"/>
            </p:cNvSpPr>
            <p:nvPr/>
          </p:nvSpPr>
          <p:spPr bwMode="auto">
            <a:xfrm>
              <a:off x="6678613" y="3952876"/>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223">
              <a:extLst>
                <a:ext uri="{FF2B5EF4-FFF2-40B4-BE49-F238E27FC236}">
                  <a16:creationId xmlns:a16="http://schemas.microsoft.com/office/drawing/2014/main" xmlns="" id="{A2E8E00E-3CF7-40BA-8212-E5372C652332}"/>
                </a:ext>
              </a:extLst>
            </p:cNvPr>
            <p:cNvSpPr>
              <a:spLocks/>
            </p:cNvSpPr>
            <p:nvPr/>
          </p:nvSpPr>
          <p:spPr bwMode="auto">
            <a:xfrm>
              <a:off x="6570663" y="4011613"/>
              <a:ext cx="34925" cy="46038"/>
            </a:xfrm>
            <a:custGeom>
              <a:avLst/>
              <a:gdLst>
                <a:gd name="T0" fmla="*/ 22 w 22"/>
                <a:gd name="T1" fmla="*/ 0 h 29"/>
                <a:gd name="T2" fmla="*/ 3 w 22"/>
                <a:gd name="T3" fmla="*/ 0 h 29"/>
                <a:gd name="T4" fmla="*/ 0 w 22"/>
                <a:gd name="T5" fmla="*/ 29 h 29"/>
                <a:gd name="T6" fmla="*/ 22 w 22"/>
                <a:gd name="T7" fmla="*/ 29 h 29"/>
                <a:gd name="T8" fmla="*/ 22 w 22"/>
                <a:gd name="T9" fmla="*/ 0 h 29"/>
              </a:gdLst>
              <a:ahLst/>
              <a:cxnLst>
                <a:cxn ang="0">
                  <a:pos x="T0" y="T1"/>
                </a:cxn>
                <a:cxn ang="0">
                  <a:pos x="T2" y="T3"/>
                </a:cxn>
                <a:cxn ang="0">
                  <a:pos x="T4" y="T5"/>
                </a:cxn>
                <a:cxn ang="0">
                  <a:pos x="T6" y="T7"/>
                </a:cxn>
                <a:cxn ang="0">
                  <a:pos x="T8" y="T9"/>
                </a:cxn>
              </a:cxnLst>
              <a:rect l="0" t="0" r="r" b="b"/>
              <a:pathLst>
                <a:path w="22" h="29">
                  <a:moveTo>
                    <a:pt x="22" y="0"/>
                  </a:moveTo>
                  <a:lnTo>
                    <a:pt x="3" y="0"/>
                  </a:lnTo>
                  <a:lnTo>
                    <a:pt x="0" y="29"/>
                  </a:lnTo>
                  <a:lnTo>
                    <a:pt x="22" y="29"/>
                  </a:lnTo>
                  <a:lnTo>
                    <a:pt x="22"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224">
              <a:extLst>
                <a:ext uri="{FF2B5EF4-FFF2-40B4-BE49-F238E27FC236}">
                  <a16:creationId xmlns:a16="http://schemas.microsoft.com/office/drawing/2014/main" xmlns="" id="{D2D451B5-97AB-4A14-82C3-3DC45BB6534E}"/>
                </a:ext>
              </a:extLst>
            </p:cNvPr>
            <p:cNvSpPr>
              <a:spLocks/>
            </p:cNvSpPr>
            <p:nvPr/>
          </p:nvSpPr>
          <p:spPr bwMode="auto">
            <a:xfrm>
              <a:off x="6570663" y="4011613"/>
              <a:ext cx="34925" cy="46038"/>
            </a:xfrm>
            <a:custGeom>
              <a:avLst/>
              <a:gdLst>
                <a:gd name="T0" fmla="*/ 22 w 22"/>
                <a:gd name="T1" fmla="*/ 0 h 29"/>
                <a:gd name="T2" fmla="*/ 3 w 22"/>
                <a:gd name="T3" fmla="*/ 0 h 29"/>
                <a:gd name="T4" fmla="*/ 0 w 22"/>
                <a:gd name="T5" fmla="*/ 29 h 29"/>
                <a:gd name="T6" fmla="*/ 22 w 22"/>
                <a:gd name="T7" fmla="*/ 29 h 29"/>
                <a:gd name="T8" fmla="*/ 22 w 22"/>
                <a:gd name="T9" fmla="*/ 0 h 29"/>
              </a:gdLst>
              <a:ahLst/>
              <a:cxnLst>
                <a:cxn ang="0">
                  <a:pos x="T0" y="T1"/>
                </a:cxn>
                <a:cxn ang="0">
                  <a:pos x="T2" y="T3"/>
                </a:cxn>
                <a:cxn ang="0">
                  <a:pos x="T4" y="T5"/>
                </a:cxn>
                <a:cxn ang="0">
                  <a:pos x="T6" y="T7"/>
                </a:cxn>
                <a:cxn ang="0">
                  <a:pos x="T8" y="T9"/>
                </a:cxn>
              </a:cxnLst>
              <a:rect l="0" t="0" r="r" b="b"/>
              <a:pathLst>
                <a:path w="22" h="29">
                  <a:moveTo>
                    <a:pt x="22" y="0"/>
                  </a:moveTo>
                  <a:lnTo>
                    <a:pt x="3" y="0"/>
                  </a:lnTo>
                  <a:lnTo>
                    <a:pt x="0" y="29"/>
                  </a:lnTo>
                  <a:lnTo>
                    <a:pt x="22" y="29"/>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225">
              <a:extLst>
                <a:ext uri="{FF2B5EF4-FFF2-40B4-BE49-F238E27FC236}">
                  <a16:creationId xmlns:a16="http://schemas.microsoft.com/office/drawing/2014/main" xmlns="" id="{BC88F0E4-D9F1-4E94-B1D5-63340D7957AA}"/>
                </a:ext>
              </a:extLst>
            </p:cNvPr>
            <p:cNvSpPr>
              <a:spLocks noChangeArrowheads="1"/>
            </p:cNvSpPr>
            <p:nvPr/>
          </p:nvSpPr>
          <p:spPr bwMode="auto">
            <a:xfrm>
              <a:off x="6619876" y="4011613"/>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Rectangle 226">
              <a:extLst>
                <a:ext uri="{FF2B5EF4-FFF2-40B4-BE49-F238E27FC236}">
                  <a16:creationId xmlns:a16="http://schemas.microsoft.com/office/drawing/2014/main" xmlns="" id="{729F1EF8-B1D0-473D-8B2C-49970E663698}"/>
                </a:ext>
              </a:extLst>
            </p:cNvPr>
            <p:cNvSpPr>
              <a:spLocks noChangeArrowheads="1"/>
            </p:cNvSpPr>
            <p:nvPr/>
          </p:nvSpPr>
          <p:spPr bwMode="auto">
            <a:xfrm>
              <a:off x="6619876" y="4011613"/>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Rectangle 227">
              <a:extLst>
                <a:ext uri="{FF2B5EF4-FFF2-40B4-BE49-F238E27FC236}">
                  <a16:creationId xmlns:a16="http://schemas.microsoft.com/office/drawing/2014/main" xmlns="" id="{DF3D45B1-93E0-4AD6-B734-23BEC6863943}"/>
                </a:ext>
              </a:extLst>
            </p:cNvPr>
            <p:cNvSpPr>
              <a:spLocks noChangeArrowheads="1"/>
            </p:cNvSpPr>
            <p:nvPr/>
          </p:nvSpPr>
          <p:spPr bwMode="auto">
            <a:xfrm>
              <a:off x="6678613" y="4011613"/>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228">
              <a:extLst>
                <a:ext uri="{FF2B5EF4-FFF2-40B4-BE49-F238E27FC236}">
                  <a16:creationId xmlns:a16="http://schemas.microsoft.com/office/drawing/2014/main" xmlns="" id="{A59B9898-74BC-4D5C-87E9-EAE09607FD9A}"/>
                </a:ext>
              </a:extLst>
            </p:cNvPr>
            <p:cNvSpPr>
              <a:spLocks noChangeArrowheads="1"/>
            </p:cNvSpPr>
            <p:nvPr/>
          </p:nvSpPr>
          <p:spPr bwMode="auto">
            <a:xfrm>
              <a:off x="6678613" y="4011613"/>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229">
              <a:extLst>
                <a:ext uri="{FF2B5EF4-FFF2-40B4-BE49-F238E27FC236}">
                  <a16:creationId xmlns:a16="http://schemas.microsoft.com/office/drawing/2014/main" xmlns="" id="{F5709B8C-32D4-4249-922A-23CBD273B8DE}"/>
                </a:ext>
              </a:extLst>
            </p:cNvPr>
            <p:cNvSpPr>
              <a:spLocks/>
            </p:cNvSpPr>
            <p:nvPr/>
          </p:nvSpPr>
          <p:spPr bwMode="auto">
            <a:xfrm>
              <a:off x="6564313" y="4070351"/>
              <a:ext cx="41275" cy="46038"/>
            </a:xfrm>
            <a:custGeom>
              <a:avLst/>
              <a:gdLst>
                <a:gd name="T0" fmla="*/ 26 w 26"/>
                <a:gd name="T1" fmla="*/ 0 h 29"/>
                <a:gd name="T2" fmla="*/ 3 w 26"/>
                <a:gd name="T3" fmla="*/ 0 h 29"/>
                <a:gd name="T4" fmla="*/ 0 w 26"/>
                <a:gd name="T5" fmla="*/ 29 h 29"/>
                <a:gd name="T6" fmla="*/ 26 w 26"/>
                <a:gd name="T7" fmla="*/ 29 h 29"/>
                <a:gd name="T8" fmla="*/ 26 w 26"/>
                <a:gd name="T9" fmla="*/ 0 h 29"/>
              </a:gdLst>
              <a:ahLst/>
              <a:cxnLst>
                <a:cxn ang="0">
                  <a:pos x="T0" y="T1"/>
                </a:cxn>
                <a:cxn ang="0">
                  <a:pos x="T2" y="T3"/>
                </a:cxn>
                <a:cxn ang="0">
                  <a:pos x="T4" y="T5"/>
                </a:cxn>
                <a:cxn ang="0">
                  <a:pos x="T6" y="T7"/>
                </a:cxn>
                <a:cxn ang="0">
                  <a:pos x="T8" y="T9"/>
                </a:cxn>
              </a:cxnLst>
              <a:rect l="0" t="0" r="r" b="b"/>
              <a:pathLst>
                <a:path w="26" h="29">
                  <a:moveTo>
                    <a:pt x="26" y="0"/>
                  </a:moveTo>
                  <a:lnTo>
                    <a:pt x="3" y="0"/>
                  </a:lnTo>
                  <a:lnTo>
                    <a:pt x="0" y="29"/>
                  </a:lnTo>
                  <a:lnTo>
                    <a:pt x="26" y="29"/>
                  </a:lnTo>
                  <a:lnTo>
                    <a:pt x="26"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0">
              <a:extLst>
                <a:ext uri="{FF2B5EF4-FFF2-40B4-BE49-F238E27FC236}">
                  <a16:creationId xmlns:a16="http://schemas.microsoft.com/office/drawing/2014/main" xmlns="" id="{2E135C33-6DDB-4876-B876-B539667F3838}"/>
                </a:ext>
              </a:extLst>
            </p:cNvPr>
            <p:cNvSpPr>
              <a:spLocks/>
            </p:cNvSpPr>
            <p:nvPr/>
          </p:nvSpPr>
          <p:spPr bwMode="auto">
            <a:xfrm>
              <a:off x="6564313" y="4070351"/>
              <a:ext cx="41275" cy="46038"/>
            </a:xfrm>
            <a:custGeom>
              <a:avLst/>
              <a:gdLst>
                <a:gd name="T0" fmla="*/ 26 w 26"/>
                <a:gd name="T1" fmla="*/ 0 h 29"/>
                <a:gd name="T2" fmla="*/ 3 w 26"/>
                <a:gd name="T3" fmla="*/ 0 h 29"/>
                <a:gd name="T4" fmla="*/ 0 w 26"/>
                <a:gd name="T5" fmla="*/ 29 h 29"/>
                <a:gd name="T6" fmla="*/ 26 w 26"/>
                <a:gd name="T7" fmla="*/ 29 h 29"/>
                <a:gd name="T8" fmla="*/ 26 w 26"/>
                <a:gd name="T9" fmla="*/ 0 h 29"/>
              </a:gdLst>
              <a:ahLst/>
              <a:cxnLst>
                <a:cxn ang="0">
                  <a:pos x="T0" y="T1"/>
                </a:cxn>
                <a:cxn ang="0">
                  <a:pos x="T2" y="T3"/>
                </a:cxn>
                <a:cxn ang="0">
                  <a:pos x="T4" y="T5"/>
                </a:cxn>
                <a:cxn ang="0">
                  <a:pos x="T6" y="T7"/>
                </a:cxn>
                <a:cxn ang="0">
                  <a:pos x="T8" y="T9"/>
                </a:cxn>
              </a:cxnLst>
              <a:rect l="0" t="0" r="r" b="b"/>
              <a:pathLst>
                <a:path w="26" h="29">
                  <a:moveTo>
                    <a:pt x="26" y="0"/>
                  </a:moveTo>
                  <a:lnTo>
                    <a:pt x="3" y="0"/>
                  </a:lnTo>
                  <a:lnTo>
                    <a:pt x="0" y="29"/>
                  </a:lnTo>
                  <a:lnTo>
                    <a:pt x="26" y="29"/>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Rectangle 231">
              <a:extLst>
                <a:ext uri="{FF2B5EF4-FFF2-40B4-BE49-F238E27FC236}">
                  <a16:creationId xmlns:a16="http://schemas.microsoft.com/office/drawing/2014/main" xmlns="" id="{11145265-C9A3-482E-9519-BC0B0E621343}"/>
                </a:ext>
              </a:extLst>
            </p:cNvPr>
            <p:cNvSpPr>
              <a:spLocks noChangeArrowheads="1"/>
            </p:cNvSpPr>
            <p:nvPr/>
          </p:nvSpPr>
          <p:spPr bwMode="auto">
            <a:xfrm>
              <a:off x="6619876" y="4070351"/>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Rectangle 232">
              <a:extLst>
                <a:ext uri="{FF2B5EF4-FFF2-40B4-BE49-F238E27FC236}">
                  <a16:creationId xmlns:a16="http://schemas.microsoft.com/office/drawing/2014/main" xmlns="" id="{71D21758-B9CF-4BE4-B413-E47A81CAEAA6}"/>
                </a:ext>
              </a:extLst>
            </p:cNvPr>
            <p:cNvSpPr>
              <a:spLocks noChangeArrowheads="1"/>
            </p:cNvSpPr>
            <p:nvPr/>
          </p:nvSpPr>
          <p:spPr bwMode="auto">
            <a:xfrm>
              <a:off x="6619876" y="4070351"/>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Rectangle 233">
              <a:extLst>
                <a:ext uri="{FF2B5EF4-FFF2-40B4-BE49-F238E27FC236}">
                  <a16:creationId xmlns:a16="http://schemas.microsoft.com/office/drawing/2014/main" xmlns="" id="{87FB82BD-0520-49BD-9FEE-433CEAF7A769}"/>
                </a:ext>
              </a:extLst>
            </p:cNvPr>
            <p:cNvSpPr>
              <a:spLocks noChangeArrowheads="1"/>
            </p:cNvSpPr>
            <p:nvPr/>
          </p:nvSpPr>
          <p:spPr bwMode="auto">
            <a:xfrm>
              <a:off x="6678613" y="4070351"/>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Rectangle 234">
              <a:extLst>
                <a:ext uri="{FF2B5EF4-FFF2-40B4-BE49-F238E27FC236}">
                  <a16:creationId xmlns:a16="http://schemas.microsoft.com/office/drawing/2014/main" xmlns="" id="{70D24D4C-A6B7-48CA-A3C6-7C9A7AF24DDB}"/>
                </a:ext>
              </a:extLst>
            </p:cNvPr>
            <p:cNvSpPr>
              <a:spLocks noChangeArrowheads="1"/>
            </p:cNvSpPr>
            <p:nvPr/>
          </p:nvSpPr>
          <p:spPr bwMode="auto">
            <a:xfrm>
              <a:off x="6678613" y="4070351"/>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235">
              <a:extLst>
                <a:ext uri="{FF2B5EF4-FFF2-40B4-BE49-F238E27FC236}">
                  <a16:creationId xmlns:a16="http://schemas.microsoft.com/office/drawing/2014/main" xmlns="" id="{372DAABC-C176-476E-A9F6-B62C3A098FF7}"/>
                </a:ext>
              </a:extLst>
            </p:cNvPr>
            <p:cNvSpPr>
              <a:spLocks/>
            </p:cNvSpPr>
            <p:nvPr/>
          </p:nvSpPr>
          <p:spPr bwMode="auto">
            <a:xfrm>
              <a:off x="6559551" y="4129088"/>
              <a:ext cx="46038" cy="46038"/>
            </a:xfrm>
            <a:custGeom>
              <a:avLst/>
              <a:gdLst>
                <a:gd name="T0" fmla="*/ 29 w 29"/>
                <a:gd name="T1" fmla="*/ 0 h 29"/>
                <a:gd name="T2" fmla="*/ 2 w 29"/>
                <a:gd name="T3" fmla="*/ 0 h 29"/>
                <a:gd name="T4" fmla="*/ 0 w 29"/>
                <a:gd name="T5" fmla="*/ 11 h 29"/>
                <a:gd name="T6" fmla="*/ 0 w 29"/>
                <a:gd name="T7" fmla="*/ 29 h 29"/>
                <a:gd name="T8" fmla="*/ 29 w 29"/>
                <a:gd name="T9" fmla="*/ 29 h 29"/>
                <a:gd name="T10" fmla="*/ 29 w 29"/>
                <a:gd name="T11" fmla="*/ 0 h 29"/>
              </a:gdLst>
              <a:ahLst/>
              <a:cxnLst>
                <a:cxn ang="0">
                  <a:pos x="T0" y="T1"/>
                </a:cxn>
                <a:cxn ang="0">
                  <a:pos x="T2" y="T3"/>
                </a:cxn>
                <a:cxn ang="0">
                  <a:pos x="T4" y="T5"/>
                </a:cxn>
                <a:cxn ang="0">
                  <a:pos x="T6" y="T7"/>
                </a:cxn>
                <a:cxn ang="0">
                  <a:pos x="T8" y="T9"/>
                </a:cxn>
                <a:cxn ang="0">
                  <a:pos x="T10" y="T11"/>
                </a:cxn>
              </a:cxnLst>
              <a:rect l="0" t="0" r="r" b="b"/>
              <a:pathLst>
                <a:path w="29" h="29">
                  <a:moveTo>
                    <a:pt x="29" y="0"/>
                  </a:moveTo>
                  <a:lnTo>
                    <a:pt x="2" y="0"/>
                  </a:lnTo>
                  <a:lnTo>
                    <a:pt x="0" y="11"/>
                  </a:lnTo>
                  <a:lnTo>
                    <a:pt x="0" y="29"/>
                  </a:lnTo>
                  <a:lnTo>
                    <a:pt x="29" y="29"/>
                  </a:lnTo>
                  <a:lnTo>
                    <a:pt x="29"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236">
              <a:extLst>
                <a:ext uri="{FF2B5EF4-FFF2-40B4-BE49-F238E27FC236}">
                  <a16:creationId xmlns:a16="http://schemas.microsoft.com/office/drawing/2014/main" xmlns="" id="{6A46C39A-6FA9-464B-97D7-95B9C45EC614}"/>
                </a:ext>
              </a:extLst>
            </p:cNvPr>
            <p:cNvSpPr>
              <a:spLocks/>
            </p:cNvSpPr>
            <p:nvPr/>
          </p:nvSpPr>
          <p:spPr bwMode="auto">
            <a:xfrm>
              <a:off x="6559551" y="4129088"/>
              <a:ext cx="46038" cy="46038"/>
            </a:xfrm>
            <a:custGeom>
              <a:avLst/>
              <a:gdLst>
                <a:gd name="T0" fmla="*/ 29 w 29"/>
                <a:gd name="T1" fmla="*/ 0 h 29"/>
                <a:gd name="T2" fmla="*/ 2 w 29"/>
                <a:gd name="T3" fmla="*/ 0 h 29"/>
                <a:gd name="T4" fmla="*/ 0 w 29"/>
                <a:gd name="T5" fmla="*/ 11 h 29"/>
                <a:gd name="T6" fmla="*/ 0 w 29"/>
                <a:gd name="T7" fmla="*/ 29 h 29"/>
                <a:gd name="T8" fmla="*/ 29 w 29"/>
                <a:gd name="T9" fmla="*/ 29 h 29"/>
                <a:gd name="T10" fmla="*/ 29 w 29"/>
                <a:gd name="T11" fmla="*/ 0 h 29"/>
              </a:gdLst>
              <a:ahLst/>
              <a:cxnLst>
                <a:cxn ang="0">
                  <a:pos x="T0" y="T1"/>
                </a:cxn>
                <a:cxn ang="0">
                  <a:pos x="T2" y="T3"/>
                </a:cxn>
                <a:cxn ang="0">
                  <a:pos x="T4" y="T5"/>
                </a:cxn>
                <a:cxn ang="0">
                  <a:pos x="T6" y="T7"/>
                </a:cxn>
                <a:cxn ang="0">
                  <a:pos x="T8" y="T9"/>
                </a:cxn>
                <a:cxn ang="0">
                  <a:pos x="T10" y="T11"/>
                </a:cxn>
              </a:cxnLst>
              <a:rect l="0" t="0" r="r" b="b"/>
              <a:pathLst>
                <a:path w="29" h="29">
                  <a:moveTo>
                    <a:pt x="29" y="0"/>
                  </a:moveTo>
                  <a:lnTo>
                    <a:pt x="2" y="0"/>
                  </a:lnTo>
                  <a:lnTo>
                    <a:pt x="0" y="11"/>
                  </a:lnTo>
                  <a:lnTo>
                    <a:pt x="0" y="29"/>
                  </a:lnTo>
                  <a:lnTo>
                    <a:pt x="29" y="29"/>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Rectangle 237">
              <a:extLst>
                <a:ext uri="{FF2B5EF4-FFF2-40B4-BE49-F238E27FC236}">
                  <a16:creationId xmlns:a16="http://schemas.microsoft.com/office/drawing/2014/main" xmlns="" id="{1C613953-E7F3-4A85-8F6F-BFD5B638C1C1}"/>
                </a:ext>
              </a:extLst>
            </p:cNvPr>
            <p:cNvSpPr>
              <a:spLocks noChangeArrowheads="1"/>
            </p:cNvSpPr>
            <p:nvPr/>
          </p:nvSpPr>
          <p:spPr bwMode="auto">
            <a:xfrm>
              <a:off x="6619876" y="4129088"/>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Rectangle 238">
              <a:extLst>
                <a:ext uri="{FF2B5EF4-FFF2-40B4-BE49-F238E27FC236}">
                  <a16:creationId xmlns:a16="http://schemas.microsoft.com/office/drawing/2014/main" xmlns="" id="{841E55D7-9210-4C6E-93E6-DC6816CB7A9B}"/>
                </a:ext>
              </a:extLst>
            </p:cNvPr>
            <p:cNvSpPr>
              <a:spLocks noChangeArrowheads="1"/>
            </p:cNvSpPr>
            <p:nvPr/>
          </p:nvSpPr>
          <p:spPr bwMode="auto">
            <a:xfrm>
              <a:off x="6619876" y="4129088"/>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Rectangle 239">
              <a:extLst>
                <a:ext uri="{FF2B5EF4-FFF2-40B4-BE49-F238E27FC236}">
                  <a16:creationId xmlns:a16="http://schemas.microsoft.com/office/drawing/2014/main" xmlns="" id="{2865A4BE-9461-4B21-8325-B452E699FCF4}"/>
                </a:ext>
              </a:extLst>
            </p:cNvPr>
            <p:cNvSpPr>
              <a:spLocks noChangeArrowheads="1"/>
            </p:cNvSpPr>
            <p:nvPr/>
          </p:nvSpPr>
          <p:spPr bwMode="auto">
            <a:xfrm>
              <a:off x="6678613" y="4129088"/>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240">
              <a:extLst>
                <a:ext uri="{FF2B5EF4-FFF2-40B4-BE49-F238E27FC236}">
                  <a16:creationId xmlns:a16="http://schemas.microsoft.com/office/drawing/2014/main" xmlns="" id="{01BA7EF8-F357-4F22-B82D-D5C0BD1D4667}"/>
                </a:ext>
              </a:extLst>
            </p:cNvPr>
            <p:cNvSpPr>
              <a:spLocks noChangeArrowheads="1"/>
            </p:cNvSpPr>
            <p:nvPr/>
          </p:nvSpPr>
          <p:spPr bwMode="auto">
            <a:xfrm>
              <a:off x="6678613" y="4129088"/>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Rectangle 241">
              <a:extLst>
                <a:ext uri="{FF2B5EF4-FFF2-40B4-BE49-F238E27FC236}">
                  <a16:creationId xmlns:a16="http://schemas.microsoft.com/office/drawing/2014/main" xmlns="" id="{B89162E0-47ED-4C59-B2D6-D69C3B88AD08}"/>
                </a:ext>
              </a:extLst>
            </p:cNvPr>
            <p:cNvSpPr>
              <a:spLocks noChangeArrowheads="1"/>
            </p:cNvSpPr>
            <p:nvPr/>
          </p:nvSpPr>
          <p:spPr bwMode="auto">
            <a:xfrm>
              <a:off x="6559551" y="4186238"/>
              <a:ext cx="46038" cy="476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Rectangle 242">
              <a:extLst>
                <a:ext uri="{FF2B5EF4-FFF2-40B4-BE49-F238E27FC236}">
                  <a16:creationId xmlns:a16="http://schemas.microsoft.com/office/drawing/2014/main" xmlns="" id="{9D98F599-BB9E-47DB-B181-0CBB29DBB386}"/>
                </a:ext>
              </a:extLst>
            </p:cNvPr>
            <p:cNvSpPr>
              <a:spLocks noChangeArrowheads="1"/>
            </p:cNvSpPr>
            <p:nvPr/>
          </p:nvSpPr>
          <p:spPr bwMode="auto">
            <a:xfrm>
              <a:off x="6559551" y="4186238"/>
              <a:ext cx="46038"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Rectangle 243">
              <a:extLst>
                <a:ext uri="{FF2B5EF4-FFF2-40B4-BE49-F238E27FC236}">
                  <a16:creationId xmlns:a16="http://schemas.microsoft.com/office/drawing/2014/main" xmlns="" id="{F1DDE771-1015-4041-A0BB-3EFA1487D1DB}"/>
                </a:ext>
              </a:extLst>
            </p:cNvPr>
            <p:cNvSpPr>
              <a:spLocks noChangeArrowheads="1"/>
            </p:cNvSpPr>
            <p:nvPr/>
          </p:nvSpPr>
          <p:spPr bwMode="auto">
            <a:xfrm>
              <a:off x="6619876" y="4186238"/>
              <a:ext cx="46038" cy="476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244">
              <a:extLst>
                <a:ext uri="{FF2B5EF4-FFF2-40B4-BE49-F238E27FC236}">
                  <a16:creationId xmlns:a16="http://schemas.microsoft.com/office/drawing/2014/main" xmlns="" id="{80EC9696-CDD7-45E4-9AA2-C69DADE92050}"/>
                </a:ext>
              </a:extLst>
            </p:cNvPr>
            <p:cNvSpPr>
              <a:spLocks noChangeArrowheads="1"/>
            </p:cNvSpPr>
            <p:nvPr/>
          </p:nvSpPr>
          <p:spPr bwMode="auto">
            <a:xfrm>
              <a:off x="6619876" y="4186238"/>
              <a:ext cx="46038"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Rectangle 245">
              <a:extLst>
                <a:ext uri="{FF2B5EF4-FFF2-40B4-BE49-F238E27FC236}">
                  <a16:creationId xmlns:a16="http://schemas.microsoft.com/office/drawing/2014/main" xmlns="" id="{964621B4-484A-4AB6-B1D0-AF678FCBA56A}"/>
                </a:ext>
              </a:extLst>
            </p:cNvPr>
            <p:cNvSpPr>
              <a:spLocks noChangeArrowheads="1"/>
            </p:cNvSpPr>
            <p:nvPr/>
          </p:nvSpPr>
          <p:spPr bwMode="auto">
            <a:xfrm>
              <a:off x="6678613" y="4186238"/>
              <a:ext cx="46038" cy="476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Rectangle 246">
              <a:extLst>
                <a:ext uri="{FF2B5EF4-FFF2-40B4-BE49-F238E27FC236}">
                  <a16:creationId xmlns:a16="http://schemas.microsoft.com/office/drawing/2014/main" xmlns="" id="{ACAF9911-C192-4A3A-8202-1DBD58A82A65}"/>
                </a:ext>
              </a:extLst>
            </p:cNvPr>
            <p:cNvSpPr>
              <a:spLocks noChangeArrowheads="1"/>
            </p:cNvSpPr>
            <p:nvPr/>
          </p:nvSpPr>
          <p:spPr bwMode="auto">
            <a:xfrm>
              <a:off x="6678613" y="4186238"/>
              <a:ext cx="46038"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247">
              <a:extLst>
                <a:ext uri="{FF2B5EF4-FFF2-40B4-BE49-F238E27FC236}">
                  <a16:creationId xmlns:a16="http://schemas.microsoft.com/office/drawing/2014/main" xmlns="" id="{8A6389C4-C98B-48AC-A6CA-3EF9ECC680F1}"/>
                </a:ext>
              </a:extLst>
            </p:cNvPr>
            <p:cNvSpPr>
              <a:spLocks/>
            </p:cNvSpPr>
            <p:nvPr/>
          </p:nvSpPr>
          <p:spPr bwMode="auto">
            <a:xfrm>
              <a:off x="6543676" y="4264026"/>
              <a:ext cx="3175" cy="28575"/>
            </a:xfrm>
            <a:custGeom>
              <a:avLst/>
              <a:gdLst>
                <a:gd name="T0" fmla="*/ 2 w 2"/>
                <a:gd name="T1" fmla="*/ 0 h 18"/>
                <a:gd name="T2" fmla="*/ 0 w 2"/>
                <a:gd name="T3" fmla="*/ 18 h 18"/>
                <a:gd name="T4" fmla="*/ 2 w 2"/>
                <a:gd name="T5" fmla="*/ 18 h 18"/>
                <a:gd name="T6" fmla="*/ 2 w 2"/>
                <a:gd name="T7" fmla="*/ 0 h 18"/>
              </a:gdLst>
              <a:ahLst/>
              <a:cxnLst>
                <a:cxn ang="0">
                  <a:pos x="T0" y="T1"/>
                </a:cxn>
                <a:cxn ang="0">
                  <a:pos x="T2" y="T3"/>
                </a:cxn>
                <a:cxn ang="0">
                  <a:pos x="T4" y="T5"/>
                </a:cxn>
                <a:cxn ang="0">
                  <a:pos x="T6" y="T7"/>
                </a:cxn>
              </a:cxnLst>
              <a:rect l="0" t="0" r="r" b="b"/>
              <a:pathLst>
                <a:path w="2" h="18">
                  <a:moveTo>
                    <a:pt x="2" y="0"/>
                  </a:moveTo>
                  <a:lnTo>
                    <a:pt x="0" y="18"/>
                  </a:lnTo>
                  <a:lnTo>
                    <a:pt x="2" y="18"/>
                  </a:lnTo>
                  <a:lnTo>
                    <a:pt x="2"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248">
              <a:extLst>
                <a:ext uri="{FF2B5EF4-FFF2-40B4-BE49-F238E27FC236}">
                  <a16:creationId xmlns:a16="http://schemas.microsoft.com/office/drawing/2014/main" xmlns="" id="{F5B7036E-8581-4196-94DC-5240882AC51A}"/>
                </a:ext>
              </a:extLst>
            </p:cNvPr>
            <p:cNvSpPr>
              <a:spLocks/>
            </p:cNvSpPr>
            <p:nvPr/>
          </p:nvSpPr>
          <p:spPr bwMode="auto">
            <a:xfrm>
              <a:off x="6543676" y="4264026"/>
              <a:ext cx="3175" cy="28575"/>
            </a:xfrm>
            <a:custGeom>
              <a:avLst/>
              <a:gdLst>
                <a:gd name="T0" fmla="*/ 2 w 2"/>
                <a:gd name="T1" fmla="*/ 0 h 18"/>
                <a:gd name="T2" fmla="*/ 0 w 2"/>
                <a:gd name="T3" fmla="*/ 18 h 18"/>
                <a:gd name="T4" fmla="*/ 2 w 2"/>
                <a:gd name="T5" fmla="*/ 18 h 18"/>
                <a:gd name="T6" fmla="*/ 2 w 2"/>
                <a:gd name="T7" fmla="*/ 0 h 18"/>
              </a:gdLst>
              <a:ahLst/>
              <a:cxnLst>
                <a:cxn ang="0">
                  <a:pos x="T0" y="T1"/>
                </a:cxn>
                <a:cxn ang="0">
                  <a:pos x="T2" y="T3"/>
                </a:cxn>
                <a:cxn ang="0">
                  <a:pos x="T4" y="T5"/>
                </a:cxn>
                <a:cxn ang="0">
                  <a:pos x="T6" y="T7"/>
                </a:cxn>
              </a:cxnLst>
              <a:rect l="0" t="0" r="r" b="b"/>
              <a:pathLst>
                <a:path w="2" h="18">
                  <a:moveTo>
                    <a:pt x="2" y="0"/>
                  </a:moveTo>
                  <a:lnTo>
                    <a:pt x="0" y="18"/>
                  </a:lnTo>
                  <a:lnTo>
                    <a:pt x="2" y="1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Rectangle 249">
              <a:extLst>
                <a:ext uri="{FF2B5EF4-FFF2-40B4-BE49-F238E27FC236}">
                  <a16:creationId xmlns:a16="http://schemas.microsoft.com/office/drawing/2014/main" xmlns="" id="{CEC6468C-4308-4686-82D2-D2981B86092E}"/>
                </a:ext>
              </a:extLst>
            </p:cNvPr>
            <p:cNvSpPr>
              <a:spLocks noChangeArrowheads="1"/>
            </p:cNvSpPr>
            <p:nvPr/>
          </p:nvSpPr>
          <p:spPr bwMode="auto">
            <a:xfrm>
              <a:off x="6559551" y="4244976"/>
              <a:ext cx="46038" cy="476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Rectangle 250">
              <a:extLst>
                <a:ext uri="{FF2B5EF4-FFF2-40B4-BE49-F238E27FC236}">
                  <a16:creationId xmlns:a16="http://schemas.microsoft.com/office/drawing/2014/main" xmlns="" id="{82BEF4AE-774D-4F38-99E0-2824F9E4AB18}"/>
                </a:ext>
              </a:extLst>
            </p:cNvPr>
            <p:cNvSpPr>
              <a:spLocks noChangeArrowheads="1"/>
            </p:cNvSpPr>
            <p:nvPr/>
          </p:nvSpPr>
          <p:spPr bwMode="auto">
            <a:xfrm>
              <a:off x="6559551" y="4244976"/>
              <a:ext cx="46038"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251">
              <a:extLst>
                <a:ext uri="{FF2B5EF4-FFF2-40B4-BE49-F238E27FC236}">
                  <a16:creationId xmlns:a16="http://schemas.microsoft.com/office/drawing/2014/main" xmlns="" id="{9D44F913-6BB8-43B2-B339-396586B54099}"/>
                </a:ext>
              </a:extLst>
            </p:cNvPr>
            <p:cNvSpPr>
              <a:spLocks noChangeArrowheads="1"/>
            </p:cNvSpPr>
            <p:nvPr/>
          </p:nvSpPr>
          <p:spPr bwMode="auto">
            <a:xfrm>
              <a:off x="6619876" y="4244976"/>
              <a:ext cx="46038" cy="476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Rectangle 252">
              <a:extLst>
                <a:ext uri="{FF2B5EF4-FFF2-40B4-BE49-F238E27FC236}">
                  <a16:creationId xmlns:a16="http://schemas.microsoft.com/office/drawing/2014/main" xmlns="" id="{704ABF06-778D-4BEC-9484-6344ECAF0125}"/>
                </a:ext>
              </a:extLst>
            </p:cNvPr>
            <p:cNvSpPr>
              <a:spLocks noChangeArrowheads="1"/>
            </p:cNvSpPr>
            <p:nvPr/>
          </p:nvSpPr>
          <p:spPr bwMode="auto">
            <a:xfrm>
              <a:off x="6619876" y="4244976"/>
              <a:ext cx="46038"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Rectangle 253">
              <a:extLst>
                <a:ext uri="{FF2B5EF4-FFF2-40B4-BE49-F238E27FC236}">
                  <a16:creationId xmlns:a16="http://schemas.microsoft.com/office/drawing/2014/main" xmlns="" id="{2D40BBB3-D16A-4703-8AF7-4F28BDA91A92}"/>
                </a:ext>
              </a:extLst>
            </p:cNvPr>
            <p:cNvSpPr>
              <a:spLocks noChangeArrowheads="1"/>
            </p:cNvSpPr>
            <p:nvPr/>
          </p:nvSpPr>
          <p:spPr bwMode="auto">
            <a:xfrm>
              <a:off x="6678613" y="4244976"/>
              <a:ext cx="46038" cy="476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Rectangle 254">
              <a:extLst>
                <a:ext uri="{FF2B5EF4-FFF2-40B4-BE49-F238E27FC236}">
                  <a16:creationId xmlns:a16="http://schemas.microsoft.com/office/drawing/2014/main" xmlns="" id="{2BB4E32F-01D4-482F-BC1A-7BAC7A90A54C}"/>
                </a:ext>
              </a:extLst>
            </p:cNvPr>
            <p:cNvSpPr>
              <a:spLocks noChangeArrowheads="1"/>
            </p:cNvSpPr>
            <p:nvPr/>
          </p:nvSpPr>
          <p:spPr bwMode="auto">
            <a:xfrm>
              <a:off x="6678613" y="4244976"/>
              <a:ext cx="46038"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255">
              <a:extLst>
                <a:ext uri="{FF2B5EF4-FFF2-40B4-BE49-F238E27FC236}">
                  <a16:creationId xmlns:a16="http://schemas.microsoft.com/office/drawing/2014/main" xmlns="" id="{91707FFC-D269-4788-A3DD-D075E5076A61}"/>
                </a:ext>
              </a:extLst>
            </p:cNvPr>
            <p:cNvSpPr>
              <a:spLocks/>
            </p:cNvSpPr>
            <p:nvPr/>
          </p:nvSpPr>
          <p:spPr bwMode="auto">
            <a:xfrm>
              <a:off x="6537326" y="4303713"/>
              <a:ext cx="9525" cy="46038"/>
            </a:xfrm>
            <a:custGeom>
              <a:avLst/>
              <a:gdLst>
                <a:gd name="T0" fmla="*/ 6 w 6"/>
                <a:gd name="T1" fmla="*/ 0 h 29"/>
                <a:gd name="T2" fmla="*/ 3 w 6"/>
                <a:gd name="T3" fmla="*/ 0 h 29"/>
                <a:gd name="T4" fmla="*/ 0 w 6"/>
                <a:gd name="T5" fmla="*/ 29 h 29"/>
                <a:gd name="T6" fmla="*/ 6 w 6"/>
                <a:gd name="T7" fmla="*/ 29 h 29"/>
                <a:gd name="T8" fmla="*/ 6 w 6"/>
                <a:gd name="T9" fmla="*/ 0 h 29"/>
              </a:gdLst>
              <a:ahLst/>
              <a:cxnLst>
                <a:cxn ang="0">
                  <a:pos x="T0" y="T1"/>
                </a:cxn>
                <a:cxn ang="0">
                  <a:pos x="T2" y="T3"/>
                </a:cxn>
                <a:cxn ang="0">
                  <a:pos x="T4" y="T5"/>
                </a:cxn>
                <a:cxn ang="0">
                  <a:pos x="T6" y="T7"/>
                </a:cxn>
                <a:cxn ang="0">
                  <a:pos x="T8" y="T9"/>
                </a:cxn>
              </a:cxnLst>
              <a:rect l="0" t="0" r="r" b="b"/>
              <a:pathLst>
                <a:path w="6" h="29">
                  <a:moveTo>
                    <a:pt x="6" y="0"/>
                  </a:moveTo>
                  <a:lnTo>
                    <a:pt x="3" y="0"/>
                  </a:lnTo>
                  <a:lnTo>
                    <a:pt x="0" y="29"/>
                  </a:lnTo>
                  <a:lnTo>
                    <a:pt x="6" y="29"/>
                  </a:lnTo>
                  <a:lnTo>
                    <a:pt x="6" y="0"/>
                  </a:lnTo>
                  <a:close/>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256">
              <a:extLst>
                <a:ext uri="{FF2B5EF4-FFF2-40B4-BE49-F238E27FC236}">
                  <a16:creationId xmlns:a16="http://schemas.microsoft.com/office/drawing/2014/main" xmlns="" id="{C85381AA-7501-4F6D-980B-5A9A698D0C45}"/>
                </a:ext>
              </a:extLst>
            </p:cNvPr>
            <p:cNvSpPr>
              <a:spLocks/>
            </p:cNvSpPr>
            <p:nvPr/>
          </p:nvSpPr>
          <p:spPr bwMode="auto">
            <a:xfrm>
              <a:off x="6537326" y="4303713"/>
              <a:ext cx="9525" cy="46038"/>
            </a:xfrm>
            <a:custGeom>
              <a:avLst/>
              <a:gdLst>
                <a:gd name="T0" fmla="*/ 6 w 6"/>
                <a:gd name="T1" fmla="*/ 0 h 29"/>
                <a:gd name="T2" fmla="*/ 3 w 6"/>
                <a:gd name="T3" fmla="*/ 0 h 29"/>
                <a:gd name="T4" fmla="*/ 0 w 6"/>
                <a:gd name="T5" fmla="*/ 29 h 29"/>
                <a:gd name="T6" fmla="*/ 6 w 6"/>
                <a:gd name="T7" fmla="*/ 29 h 29"/>
                <a:gd name="T8" fmla="*/ 6 w 6"/>
                <a:gd name="T9" fmla="*/ 0 h 29"/>
              </a:gdLst>
              <a:ahLst/>
              <a:cxnLst>
                <a:cxn ang="0">
                  <a:pos x="T0" y="T1"/>
                </a:cxn>
                <a:cxn ang="0">
                  <a:pos x="T2" y="T3"/>
                </a:cxn>
                <a:cxn ang="0">
                  <a:pos x="T4" y="T5"/>
                </a:cxn>
                <a:cxn ang="0">
                  <a:pos x="T6" y="T7"/>
                </a:cxn>
                <a:cxn ang="0">
                  <a:pos x="T8" y="T9"/>
                </a:cxn>
              </a:cxnLst>
              <a:rect l="0" t="0" r="r" b="b"/>
              <a:pathLst>
                <a:path w="6" h="29">
                  <a:moveTo>
                    <a:pt x="6" y="0"/>
                  </a:moveTo>
                  <a:lnTo>
                    <a:pt x="3" y="0"/>
                  </a:lnTo>
                  <a:lnTo>
                    <a:pt x="0" y="29"/>
                  </a:lnTo>
                  <a:lnTo>
                    <a:pt x="6" y="2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Rectangle 257">
              <a:extLst>
                <a:ext uri="{FF2B5EF4-FFF2-40B4-BE49-F238E27FC236}">
                  <a16:creationId xmlns:a16="http://schemas.microsoft.com/office/drawing/2014/main" xmlns="" id="{2CE35C15-EA04-4257-9144-E473D06099C5}"/>
                </a:ext>
              </a:extLst>
            </p:cNvPr>
            <p:cNvSpPr>
              <a:spLocks noChangeArrowheads="1"/>
            </p:cNvSpPr>
            <p:nvPr/>
          </p:nvSpPr>
          <p:spPr bwMode="auto">
            <a:xfrm>
              <a:off x="6559551" y="4303713"/>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Rectangle 258">
              <a:extLst>
                <a:ext uri="{FF2B5EF4-FFF2-40B4-BE49-F238E27FC236}">
                  <a16:creationId xmlns:a16="http://schemas.microsoft.com/office/drawing/2014/main" xmlns="" id="{0E783B2D-53F9-495A-ACF6-834738B83F7C}"/>
                </a:ext>
              </a:extLst>
            </p:cNvPr>
            <p:cNvSpPr>
              <a:spLocks noChangeArrowheads="1"/>
            </p:cNvSpPr>
            <p:nvPr/>
          </p:nvSpPr>
          <p:spPr bwMode="auto">
            <a:xfrm>
              <a:off x="6559551" y="4303713"/>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Rectangle 259">
              <a:extLst>
                <a:ext uri="{FF2B5EF4-FFF2-40B4-BE49-F238E27FC236}">
                  <a16:creationId xmlns:a16="http://schemas.microsoft.com/office/drawing/2014/main" xmlns="" id="{E4D31949-AF0A-4F6B-8289-B4A95C109EB6}"/>
                </a:ext>
              </a:extLst>
            </p:cNvPr>
            <p:cNvSpPr>
              <a:spLocks noChangeArrowheads="1"/>
            </p:cNvSpPr>
            <p:nvPr/>
          </p:nvSpPr>
          <p:spPr bwMode="auto">
            <a:xfrm>
              <a:off x="6619876" y="4303713"/>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Rectangle 260">
              <a:extLst>
                <a:ext uri="{FF2B5EF4-FFF2-40B4-BE49-F238E27FC236}">
                  <a16:creationId xmlns:a16="http://schemas.microsoft.com/office/drawing/2014/main" xmlns="" id="{65360325-86C7-4933-9DB7-12CD0FEEC29F}"/>
                </a:ext>
              </a:extLst>
            </p:cNvPr>
            <p:cNvSpPr>
              <a:spLocks noChangeArrowheads="1"/>
            </p:cNvSpPr>
            <p:nvPr/>
          </p:nvSpPr>
          <p:spPr bwMode="auto">
            <a:xfrm>
              <a:off x="6619876" y="4303713"/>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261">
              <a:extLst>
                <a:ext uri="{FF2B5EF4-FFF2-40B4-BE49-F238E27FC236}">
                  <a16:creationId xmlns:a16="http://schemas.microsoft.com/office/drawing/2014/main" xmlns="" id="{B50EE925-F942-4D77-8416-E5D6F0041699}"/>
                </a:ext>
              </a:extLst>
            </p:cNvPr>
            <p:cNvSpPr>
              <a:spLocks noChangeArrowheads="1"/>
            </p:cNvSpPr>
            <p:nvPr/>
          </p:nvSpPr>
          <p:spPr bwMode="auto">
            <a:xfrm>
              <a:off x="6678613" y="4303713"/>
              <a:ext cx="46038" cy="460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Rectangle 262">
              <a:extLst>
                <a:ext uri="{FF2B5EF4-FFF2-40B4-BE49-F238E27FC236}">
                  <a16:creationId xmlns:a16="http://schemas.microsoft.com/office/drawing/2014/main" xmlns="" id="{EC12278B-92E0-44D6-B097-7D3FC4686290}"/>
                </a:ext>
              </a:extLst>
            </p:cNvPr>
            <p:cNvSpPr>
              <a:spLocks noChangeArrowheads="1"/>
            </p:cNvSpPr>
            <p:nvPr/>
          </p:nvSpPr>
          <p:spPr bwMode="auto">
            <a:xfrm>
              <a:off x="6678613" y="4303713"/>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Rectangle 263">
              <a:extLst>
                <a:ext uri="{FF2B5EF4-FFF2-40B4-BE49-F238E27FC236}">
                  <a16:creationId xmlns:a16="http://schemas.microsoft.com/office/drawing/2014/main" xmlns="" id="{503E4DE4-E7A7-4393-BC77-5B994CF4D252}"/>
                </a:ext>
              </a:extLst>
            </p:cNvPr>
            <p:cNvSpPr>
              <a:spLocks noChangeArrowheads="1"/>
            </p:cNvSpPr>
            <p:nvPr/>
          </p:nvSpPr>
          <p:spPr bwMode="auto">
            <a:xfrm>
              <a:off x="8035926" y="4251326"/>
              <a:ext cx="74613" cy="222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Rectangle 264">
              <a:extLst>
                <a:ext uri="{FF2B5EF4-FFF2-40B4-BE49-F238E27FC236}">
                  <a16:creationId xmlns:a16="http://schemas.microsoft.com/office/drawing/2014/main" xmlns="" id="{25BC8221-58ED-4C04-920B-DBE0320B157E}"/>
                </a:ext>
              </a:extLst>
            </p:cNvPr>
            <p:cNvSpPr>
              <a:spLocks noChangeArrowheads="1"/>
            </p:cNvSpPr>
            <p:nvPr/>
          </p:nvSpPr>
          <p:spPr bwMode="auto">
            <a:xfrm>
              <a:off x="8035926" y="4251326"/>
              <a:ext cx="74613"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Rectangle 273">
              <a:extLst>
                <a:ext uri="{FF2B5EF4-FFF2-40B4-BE49-F238E27FC236}">
                  <a16:creationId xmlns:a16="http://schemas.microsoft.com/office/drawing/2014/main" xmlns="" id="{0CE17CDD-0119-4F1C-B357-BB39E597F3BD}"/>
                </a:ext>
              </a:extLst>
            </p:cNvPr>
            <p:cNvSpPr>
              <a:spLocks noChangeArrowheads="1"/>
            </p:cNvSpPr>
            <p:nvPr/>
          </p:nvSpPr>
          <p:spPr bwMode="auto">
            <a:xfrm>
              <a:off x="7937501" y="4646613"/>
              <a:ext cx="122238" cy="222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Rectangle 274">
              <a:extLst>
                <a:ext uri="{FF2B5EF4-FFF2-40B4-BE49-F238E27FC236}">
                  <a16:creationId xmlns:a16="http://schemas.microsoft.com/office/drawing/2014/main" xmlns="" id="{CDF284A9-A7AB-48E2-BD2D-73426023905D}"/>
                </a:ext>
              </a:extLst>
            </p:cNvPr>
            <p:cNvSpPr>
              <a:spLocks noChangeArrowheads="1"/>
            </p:cNvSpPr>
            <p:nvPr/>
          </p:nvSpPr>
          <p:spPr bwMode="auto">
            <a:xfrm>
              <a:off x="7937501" y="4646613"/>
              <a:ext cx="122238"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Rectangle 277">
              <a:extLst>
                <a:ext uri="{FF2B5EF4-FFF2-40B4-BE49-F238E27FC236}">
                  <a16:creationId xmlns:a16="http://schemas.microsoft.com/office/drawing/2014/main" xmlns="" id="{E8985775-432F-4AE6-A16D-FA1FCB34E703}"/>
                </a:ext>
              </a:extLst>
            </p:cNvPr>
            <p:cNvSpPr>
              <a:spLocks noChangeArrowheads="1"/>
            </p:cNvSpPr>
            <p:nvPr/>
          </p:nvSpPr>
          <p:spPr bwMode="auto">
            <a:xfrm>
              <a:off x="8035926" y="4360863"/>
              <a:ext cx="49213" cy="20638"/>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Rectangle 278">
              <a:extLst>
                <a:ext uri="{FF2B5EF4-FFF2-40B4-BE49-F238E27FC236}">
                  <a16:creationId xmlns:a16="http://schemas.microsoft.com/office/drawing/2014/main" xmlns="" id="{72C5610C-FD9A-4AE3-A0A1-F9A404B77DFE}"/>
                </a:ext>
              </a:extLst>
            </p:cNvPr>
            <p:cNvSpPr>
              <a:spLocks noChangeArrowheads="1"/>
            </p:cNvSpPr>
            <p:nvPr/>
          </p:nvSpPr>
          <p:spPr bwMode="auto">
            <a:xfrm>
              <a:off x="8035926" y="4360863"/>
              <a:ext cx="49213" cy="2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Rectangle 279">
              <a:extLst>
                <a:ext uri="{FF2B5EF4-FFF2-40B4-BE49-F238E27FC236}">
                  <a16:creationId xmlns:a16="http://schemas.microsoft.com/office/drawing/2014/main" xmlns="" id="{AB1A8826-484C-4A0C-A958-0CCE6C6AB185}"/>
                </a:ext>
              </a:extLst>
            </p:cNvPr>
            <p:cNvSpPr>
              <a:spLocks noChangeArrowheads="1"/>
            </p:cNvSpPr>
            <p:nvPr/>
          </p:nvSpPr>
          <p:spPr bwMode="auto">
            <a:xfrm>
              <a:off x="4792663" y="3846513"/>
              <a:ext cx="95250" cy="95250"/>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Rectangle 280">
              <a:extLst>
                <a:ext uri="{FF2B5EF4-FFF2-40B4-BE49-F238E27FC236}">
                  <a16:creationId xmlns:a16="http://schemas.microsoft.com/office/drawing/2014/main" xmlns="" id="{C26D8C53-3A2A-45BF-A6D9-82254E0D6330}"/>
                </a:ext>
              </a:extLst>
            </p:cNvPr>
            <p:cNvSpPr>
              <a:spLocks noChangeArrowheads="1"/>
            </p:cNvSpPr>
            <p:nvPr/>
          </p:nvSpPr>
          <p:spPr bwMode="auto">
            <a:xfrm>
              <a:off x="4792663" y="3846513"/>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Rectangle 281">
              <a:extLst>
                <a:ext uri="{FF2B5EF4-FFF2-40B4-BE49-F238E27FC236}">
                  <a16:creationId xmlns:a16="http://schemas.microsoft.com/office/drawing/2014/main" xmlns="" id="{0D19C910-8DF1-4BC3-955D-5E24829BCCD7}"/>
                </a:ext>
              </a:extLst>
            </p:cNvPr>
            <p:cNvSpPr>
              <a:spLocks noChangeArrowheads="1"/>
            </p:cNvSpPr>
            <p:nvPr/>
          </p:nvSpPr>
          <p:spPr bwMode="auto">
            <a:xfrm>
              <a:off x="4613276" y="4089401"/>
              <a:ext cx="95250" cy="95250"/>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Rectangle 282">
              <a:extLst>
                <a:ext uri="{FF2B5EF4-FFF2-40B4-BE49-F238E27FC236}">
                  <a16:creationId xmlns:a16="http://schemas.microsoft.com/office/drawing/2014/main" xmlns="" id="{410E7569-A2F5-478F-A69A-BC9FA5A7F986}"/>
                </a:ext>
              </a:extLst>
            </p:cNvPr>
            <p:cNvSpPr>
              <a:spLocks noChangeArrowheads="1"/>
            </p:cNvSpPr>
            <p:nvPr/>
          </p:nvSpPr>
          <p:spPr bwMode="auto">
            <a:xfrm>
              <a:off x="4613276" y="4089401"/>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Rectangle 283">
              <a:extLst>
                <a:ext uri="{FF2B5EF4-FFF2-40B4-BE49-F238E27FC236}">
                  <a16:creationId xmlns:a16="http://schemas.microsoft.com/office/drawing/2014/main" xmlns="" id="{6266F871-8A23-4DDD-82FC-2A0ECCC6EFDB}"/>
                </a:ext>
              </a:extLst>
            </p:cNvPr>
            <p:cNvSpPr>
              <a:spLocks noChangeArrowheads="1"/>
            </p:cNvSpPr>
            <p:nvPr/>
          </p:nvSpPr>
          <p:spPr bwMode="auto">
            <a:xfrm>
              <a:off x="4613276" y="4371976"/>
              <a:ext cx="95250" cy="95250"/>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284">
              <a:extLst>
                <a:ext uri="{FF2B5EF4-FFF2-40B4-BE49-F238E27FC236}">
                  <a16:creationId xmlns:a16="http://schemas.microsoft.com/office/drawing/2014/main" xmlns="" id="{0E5E76C5-2B51-4695-9BDF-4CC4B0813611}"/>
                </a:ext>
              </a:extLst>
            </p:cNvPr>
            <p:cNvSpPr>
              <a:spLocks noChangeArrowheads="1"/>
            </p:cNvSpPr>
            <p:nvPr/>
          </p:nvSpPr>
          <p:spPr bwMode="auto">
            <a:xfrm>
              <a:off x="4613276" y="4371976"/>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Rectangle 285">
              <a:extLst>
                <a:ext uri="{FF2B5EF4-FFF2-40B4-BE49-F238E27FC236}">
                  <a16:creationId xmlns:a16="http://schemas.microsoft.com/office/drawing/2014/main" xmlns="" id="{4CAE30BC-606F-498B-9A3D-D1EC74BF742F}"/>
                </a:ext>
              </a:extLst>
            </p:cNvPr>
            <p:cNvSpPr>
              <a:spLocks noChangeArrowheads="1"/>
            </p:cNvSpPr>
            <p:nvPr/>
          </p:nvSpPr>
          <p:spPr bwMode="auto">
            <a:xfrm>
              <a:off x="7172326" y="3894138"/>
              <a:ext cx="87313" cy="87313"/>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Rectangle 286">
              <a:extLst>
                <a:ext uri="{FF2B5EF4-FFF2-40B4-BE49-F238E27FC236}">
                  <a16:creationId xmlns:a16="http://schemas.microsoft.com/office/drawing/2014/main" xmlns="" id="{D3DC06B0-A9DE-4CA6-82F9-E5F6E6CE2664}"/>
                </a:ext>
              </a:extLst>
            </p:cNvPr>
            <p:cNvSpPr>
              <a:spLocks noChangeArrowheads="1"/>
            </p:cNvSpPr>
            <p:nvPr/>
          </p:nvSpPr>
          <p:spPr bwMode="auto">
            <a:xfrm>
              <a:off x="7172326" y="3894138"/>
              <a:ext cx="87313" cy="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Rectangle 287">
              <a:extLst>
                <a:ext uri="{FF2B5EF4-FFF2-40B4-BE49-F238E27FC236}">
                  <a16:creationId xmlns:a16="http://schemas.microsoft.com/office/drawing/2014/main" xmlns="" id="{AF758288-BBDA-4922-9167-8DECE36E38AF}"/>
                </a:ext>
              </a:extLst>
            </p:cNvPr>
            <p:cNvSpPr>
              <a:spLocks noChangeArrowheads="1"/>
            </p:cNvSpPr>
            <p:nvPr/>
          </p:nvSpPr>
          <p:spPr bwMode="auto">
            <a:xfrm>
              <a:off x="7010401" y="4043363"/>
              <a:ext cx="87313" cy="87313"/>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Rectangle 288">
              <a:extLst>
                <a:ext uri="{FF2B5EF4-FFF2-40B4-BE49-F238E27FC236}">
                  <a16:creationId xmlns:a16="http://schemas.microsoft.com/office/drawing/2014/main" xmlns="" id="{10B675D1-D0BB-44B2-8B72-F4A7C93BC496}"/>
                </a:ext>
              </a:extLst>
            </p:cNvPr>
            <p:cNvSpPr>
              <a:spLocks noChangeArrowheads="1"/>
            </p:cNvSpPr>
            <p:nvPr/>
          </p:nvSpPr>
          <p:spPr bwMode="auto">
            <a:xfrm>
              <a:off x="7010401" y="4043363"/>
              <a:ext cx="87313" cy="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Rectangle 289">
              <a:extLst>
                <a:ext uri="{FF2B5EF4-FFF2-40B4-BE49-F238E27FC236}">
                  <a16:creationId xmlns:a16="http://schemas.microsoft.com/office/drawing/2014/main" xmlns="" id="{8EBD1996-F39E-42E4-A123-AC9AFC2C5533}"/>
                </a:ext>
              </a:extLst>
            </p:cNvPr>
            <p:cNvSpPr>
              <a:spLocks noChangeArrowheads="1"/>
            </p:cNvSpPr>
            <p:nvPr/>
          </p:nvSpPr>
          <p:spPr bwMode="auto">
            <a:xfrm>
              <a:off x="7010401" y="4211638"/>
              <a:ext cx="87313" cy="85725"/>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Rectangle 290">
              <a:extLst>
                <a:ext uri="{FF2B5EF4-FFF2-40B4-BE49-F238E27FC236}">
                  <a16:creationId xmlns:a16="http://schemas.microsoft.com/office/drawing/2014/main" xmlns="" id="{F219B09D-9190-408D-A3DB-3C33AA0DCF48}"/>
                </a:ext>
              </a:extLst>
            </p:cNvPr>
            <p:cNvSpPr>
              <a:spLocks noChangeArrowheads="1"/>
            </p:cNvSpPr>
            <p:nvPr/>
          </p:nvSpPr>
          <p:spPr bwMode="auto">
            <a:xfrm>
              <a:off x="7010401" y="4211638"/>
              <a:ext cx="87313"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Rectangle 291">
              <a:extLst>
                <a:ext uri="{FF2B5EF4-FFF2-40B4-BE49-F238E27FC236}">
                  <a16:creationId xmlns:a16="http://schemas.microsoft.com/office/drawing/2014/main" xmlns="" id="{9EAD710A-85AE-48F5-877B-1108C3D76630}"/>
                </a:ext>
              </a:extLst>
            </p:cNvPr>
            <p:cNvSpPr>
              <a:spLocks noChangeArrowheads="1"/>
            </p:cNvSpPr>
            <p:nvPr/>
          </p:nvSpPr>
          <p:spPr bwMode="auto">
            <a:xfrm>
              <a:off x="7172326" y="4432301"/>
              <a:ext cx="87313" cy="87313"/>
            </a:xfrm>
            <a:prstGeom prst="rect">
              <a:avLst/>
            </a:prstGeom>
            <a:solidFill>
              <a:srgbClr val="DA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Rectangle 292">
              <a:extLst>
                <a:ext uri="{FF2B5EF4-FFF2-40B4-BE49-F238E27FC236}">
                  <a16:creationId xmlns:a16="http://schemas.microsoft.com/office/drawing/2014/main" xmlns="" id="{D7460945-BC07-4821-8429-485728EF66DC}"/>
                </a:ext>
              </a:extLst>
            </p:cNvPr>
            <p:cNvSpPr>
              <a:spLocks noChangeArrowheads="1"/>
            </p:cNvSpPr>
            <p:nvPr/>
          </p:nvSpPr>
          <p:spPr bwMode="auto">
            <a:xfrm>
              <a:off x="7172326" y="4432301"/>
              <a:ext cx="87313" cy="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293">
              <a:extLst>
                <a:ext uri="{FF2B5EF4-FFF2-40B4-BE49-F238E27FC236}">
                  <a16:creationId xmlns:a16="http://schemas.microsoft.com/office/drawing/2014/main" xmlns="" id="{4474011E-2EB0-4C5C-A323-C409131A2860}"/>
                </a:ext>
              </a:extLst>
            </p:cNvPr>
            <p:cNvSpPr>
              <a:spLocks/>
            </p:cNvSpPr>
            <p:nvPr/>
          </p:nvSpPr>
          <p:spPr bwMode="auto">
            <a:xfrm>
              <a:off x="6340476" y="4852988"/>
              <a:ext cx="12700" cy="3175"/>
            </a:xfrm>
            <a:custGeom>
              <a:avLst/>
              <a:gdLst>
                <a:gd name="T0" fmla="*/ 33 w 33"/>
                <a:gd name="T1" fmla="*/ 0 h 9"/>
                <a:gd name="T2" fmla="*/ 0 w 33"/>
                <a:gd name="T3" fmla="*/ 9 h 9"/>
                <a:gd name="T4" fmla="*/ 33 w 33"/>
                <a:gd name="T5" fmla="*/ 9 h 9"/>
                <a:gd name="T6" fmla="*/ 33 w 33"/>
                <a:gd name="T7" fmla="*/ 0 h 9"/>
              </a:gdLst>
              <a:ahLst/>
              <a:cxnLst>
                <a:cxn ang="0">
                  <a:pos x="T0" y="T1"/>
                </a:cxn>
                <a:cxn ang="0">
                  <a:pos x="T2" y="T3"/>
                </a:cxn>
                <a:cxn ang="0">
                  <a:pos x="T4" y="T5"/>
                </a:cxn>
                <a:cxn ang="0">
                  <a:pos x="T6" y="T7"/>
                </a:cxn>
              </a:cxnLst>
              <a:rect l="0" t="0" r="r" b="b"/>
              <a:pathLst>
                <a:path w="33" h="9">
                  <a:moveTo>
                    <a:pt x="33" y="0"/>
                  </a:moveTo>
                  <a:cubicBezTo>
                    <a:pt x="22" y="3"/>
                    <a:pt x="11" y="6"/>
                    <a:pt x="0" y="9"/>
                  </a:cubicBezTo>
                  <a:cubicBezTo>
                    <a:pt x="33" y="9"/>
                    <a:pt x="33" y="9"/>
                    <a:pt x="33" y="9"/>
                  </a:cubicBezTo>
                  <a:cubicBezTo>
                    <a:pt x="33" y="0"/>
                    <a:pt x="33" y="0"/>
                    <a:pt x="33" y="0"/>
                  </a:cubicBezTo>
                </a:path>
              </a:pathLst>
            </a:custGeom>
            <a:solidFill>
              <a:srgbClr val="DA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320">
              <a:extLst>
                <a:ext uri="{FF2B5EF4-FFF2-40B4-BE49-F238E27FC236}">
                  <a16:creationId xmlns:a16="http://schemas.microsoft.com/office/drawing/2014/main" xmlns="" id="{18F78CBB-E0FA-4548-92FD-F115290E5C8B}"/>
                </a:ext>
              </a:extLst>
            </p:cNvPr>
            <p:cNvSpPr>
              <a:spLocks/>
            </p:cNvSpPr>
            <p:nvPr/>
          </p:nvSpPr>
          <p:spPr bwMode="auto">
            <a:xfrm>
              <a:off x="5848351" y="6032501"/>
              <a:ext cx="762000" cy="469900"/>
            </a:xfrm>
            <a:custGeom>
              <a:avLst/>
              <a:gdLst>
                <a:gd name="T0" fmla="*/ 52 w 2217"/>
                <a:gd name="T1" fmla="*/ 557 h 1371"/>
                <a:gd name="T2" fmla="*/ 4 w 2217"/>
                <a:gd name="T3" fmla="*/ 772 h 1371"/>
                <a:gd name="T4" fmla="*/ 244 w 2217"/>
                <a:gd name="T5" fmla="*/ 1081 h 1371"/>
                <a:gd name="T6" fmla="*/ 693 w 2217"/>
                <a:gd name="T7" fmla="*/ 1220 h 1371"/>
                <a:gd name="T8" fmla="*/ 2031 w 2217"/>
                <a:gd name="T9" fmla="*/ 1242 h 1371"/>
                <a:gd name="T10" fmla="*/ 2158 w 2217"/>
                <a:gd name="T11" fmla="*/ 1177 h 1371"/>
                <a:gd name="T12" fmla="*/ 2187 w 2217"/>
                <a:gd name="T13" fmla="*/ 965 h 1371"/>
                <a:gd name="T14" fmla="*/ 2029 w 2217"/>
                <a:gd name="T15" fmla="*/ 808 h 1371"/>
                <a:gd name="T16" fmla="*/ 1817 w 2217"/>
                <a:gd name="T17" fmla="*/ 726 h 1371"/>
                <a:gd name="T18" fmla="*/ 856 w 2217"/>
                <a:gd name="T19" fmla="*/ 83 h 1371"/>
                <a:gd name="T20" fmla="*/ 772 w 2217"/>
                <a:gd name="T21" fmla="*/ 13 h 1371"/>
                <a:gd name="T22" fmla="*/ 667 w 2217"/>
                <a:gd name="T23" fmla="*/ 8 h 1371"/>
                <a:gd name="T24" fmla="*/ 407 w 2217"/>
                <a:gd name="T25" fmla="*/ 40 h 1371"/>
                <a:gd name="T26" fmla="*/ 225 w 2217"/>
                <a:gd name="T27" fmla="*/ 90 h 1371"/>
                <a:gd name="T28" fmla="*/ 145 w 2217"/>
                <a:gd name="T29" fmla="*/ 305 h 1371"/>
                <a:gd name="T30" fmla="*/ 52 w 2217"/>
                <a:gd name="T31" fmla="*/ 557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17" h="1371">
                  <a:moveTo>
                    <a:pt x="52" y="557"/>
                  </a:moveTo>
                  <a:cubicBezTo>
                    <a:pt x="26" y="626"/>
                    <a:pt x="0" y="698"/>
                    <a:pt x="4" y="772"/>
                  </a:cubicBezTo>
                  <a:cubicBezTo>
                    <a:pt x="13" y="908"/>
                    <a:pt x="124" y="1017"/>
                    <a:pt x="244" y="1081"/>
                  </a:cubicBezTo>
                  <a:cubicBezTo>
                    <a:pt x="383" y="1156"/>
                    <a:pt x="539" y="1190"/>
                    <a:pt x="693" y="1220"/>
                  </a:cubicBezTo>
                  <a:cubicBezTo>
                    <a:pt x="1135" y="1308"/>
                    <a:pt x="1599" y="1371"/>
                    <a:pt x="2031" y="1242"/>
                  </a:cubicBezTo>
                  <a:cubicBezTo>
                    <a:pt x="2077" y="1228"/>
                    <a:pt x="2124" y="1211"/>
                    <a:pt x="2158" y="1177"/>
                  </a:cubicBezTo>
                  <a:cubicBezTo>
                    <a:pt x="2211" y="1123"/>
                    <a:pt x="2217" y="1034"/>
                    <a:pt x="2187" y="965"/>
                  </a:cubicBezTo>
                  <a:cubicBezTo>
                    <a:pt x="2157" y="895"/>
                    <a:pt x="2096" y="843"/>
                    <a:pt x="2029" y="808"/>
                  </a:cubicBezTo>
                  <a:cubicBezTo>
                    <a:pt x="1962" y="772"/>
                    <a:pt x="1888" y="751"/>
                    <a:pt x="1817" y="726"/>
                  </a:cubicBezTo>
                  <a:cubicBezTo>
                    <a:pt x="1448" y="599"/>
                    <a:pt x="1114" y="375"/>
                    <a:pt x="856" y="83"/>
                  </a:cubicBezTo>
                  <a:cubicBezTo>
                    <a:pt x="831" y="55"/>
                    <a:pt x="806" y="26"/>
                    <a:pt x="772" y="13"/>
                  </a:cubicBezTo>
                  <a:cubicBezTo>
                    <a:pt x="739" y="0"/>
                    <a:pt x="702" y="4"/>
                    <a:pt x="667" y="8"/>
                  </a:cubicBezTo>
                  <a:cubicBezTo>
                    <a:pt x="580" y="19"/>
                    <a:pt x="494" y="29"/>
                    <a:pt x="407" y="40"/>
                  </a:cubicBezTo>
                  <a:cubicBezTo>
                    <a:pt x="353" y="46"/>
                    <a:pt x="256" y="36"/>
                    <a:pt x="225" y="90"/>
                  </a:cubicBezTo>
                  <a:cubicBezTo>
                    <a:pt x="188" y="152"/>
                    <a:pt x="171" y="237"/>
                    <a:pt x="145" y="305"/>
                  </a:cubicBezTo>
                  <a:cubicBezTo>
                    <a:pt x="114" y="389"/>
                    <a:pt x="83" y="473"/>
                    <a:pt x="52" y="557"/>
                  </a:cubicBez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321">
              <a:extLst>
                <a:ext uri="{FF2B5EF4-FFF2-40B4-BE49-F238E27FC236}">
                  <a16:creationId xmlns:a16="http://schemas.microsoft.com/office/drawing/2014/main" xmlns="" id="{34981F43-EE3E-4C33-9E00-2F58C37C2EEC}"/>
                </a:ext>
              </a:extLst>
            </p:cNvPr>
            <p:cNvSpPr>
              <a:spLocks/>
            </p:cNvSpPr>
            <p:nvPr/>
          </p:nvSpPr>
          <p:spPr bwMode="auto">
            <a:xfrm>
              <a:off x="4929188" y="6032501"/>
              <a:ext cx="762000" cy="469900"/>
            </a:xfrm>
            <a:custGeom>
              <a:avLst/>
              <a:gdLst>
                <a:gd name="T0" fmla="*/ 2166 w 2218"/>
                <a:gd name="T1" fmla="*/ 557 h 1371"/>
                <a:gd name="T2" fmla="*/ 2213 w 2218"/>
                <a:gd name="T3" fmla="*/ 772 h 1371"/>
                <a:gd name="T4" fmla="*/ 1973 w 2218"/>
                <a:gd name="T5" fmla="*/ 1081 h 1371"/>
                <a:gd name="T6" fmla="*/ 1525 w 2218"/>
                <a:gd name="T7" fmla="*/ 1220 h 1371"/>
                <a:gd name="T8" fmla="*/ 187 w 2218"/>
                <a:gd name="T9" fmla="*/ 1242 h 1371"/>
                <a:gd name="T10" fmla="*/ 60 w 2218"/>
                <a:gd name="T11" fmla="*/ 1177 h 1371"/>
                <a:gd name="T12" fmla="*/ 31 w 2218"/>
                <a:gd name="T13" fmla="*/ 965 h 1371"/>
                <a:gd name="T14" fmla="*/ 189 w 2218"/>
                <a:gd name="T15" fmla="*/ 808 h 1371"/>
                <a:gd name="T16" fmla="*/ 401 w 2218"/>
                <a:gd name="T17" fmla="*/ 726 h 1371"/>
                <a:gd name="T18" fmla="*/ 1362 w 2218"/>
                <a:gd name="T19" fmla="*/ 83 h 1371"/>
                <a:gd name="T20" fmla="*/ 1446 w 2218"/>
                <a:gd name="T21" fmla="*/ 13 h 1371"/>
                <a:gd name="T22" fmla="*/ 1551 w 2218"/>
                <a:gd name="T23" fmla="*/ 8 h 1371"/>
                <a:gd name="T24" fmla="*/ 1810 w 2218"/>
                <a:gd name="T25" fmla="*/ 40 h 1371"/>
                <a:gd name="T26" fmla="*/ 1993 w 2218"/>
                <a:gd name="T27" fmla="*/ 90 h 1371"/>
                <a:gd name="T28" fmla="*/ 2072 w 2218"/>
                <a:gd name="T29" fmla="*/ 305 h 1371"/>
                <a:gd name="T30" fmla="*/ 2166 w 2218"/>
                <a:gd name="T31" fmla="*/ 557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18" h="1371">
                  <a:moveTo>
                    <a:pt x="2166" y="557"/>
                  </a:moveTo>
                  <a:cubicBezTo>
                    <a:pt x="2192" y="626"/>
                    <a:pt x="2218" y="698"/>
                    <a:pt x="2213" y="772"/>
                  </a:cubicBezTo>
                  <a:cubicBezTo>
                    <a:pt x="2205" y="908"/>
                    <a:pt x="2093" y="1017"/>
                    <a:pt x="1973" y="1081"/>
                  </a:cubicBezTo>
                  <a:cubicBezTo>
                    <a:pt x="1835" y="1156"/>
                    <a:pt x="1679" y="1190"/>
                    <a:pt x="1525" y="1220"/>
                  </a:cubicBezTo>
                  <a:cubicBezTo>
                    <a:pt x="1083" y="1308"/>
                    <a:pt x="619" y="1371"/>
                    <a:pt x="187" y="1242"/>
                  </a:cubicBezTo>
                  <a:cubicBezTo>
                    <a:pt x="141" y="1228"/>
                    <a:pt x="94" y="1211"/>
                    <a:pt x="60" y="1177"/>
                  </a:cubicBezTo>
                  <a:cubicBezTo>
                    <a:pt x="7" y="1123"/>
                    <a:pt x="0" y="1034"/>
                    <a:pt x="31" y="965"/>
                  </a:cubicBezTo>
                  <a:cubicBezTo>
                    <a:pt x="61" y="895"/>
                    <a:pt x="122" y="843"/>
                    <a:pt x="189" y="808"/>
                  </a:cubicBezTo>
                  <a:cubicBezTo>
                    <a:pt x="256" y="772"/>
                    <a:pt x="329" y="751"/>
                    <a:pt x="401" y="726"/>
                  </a:cubicBezTo>
                  <a:cubicBezTo>
                    <a:pt x="769" y="599"/>
                    <a:pt x="1104" y="375"/>
                    <a:pt x="1362" y="83"/>
                  </a:cubicBezTo>
                  <a:cubicBezTo>
                    <a:pt x="1386" y="55"/>
                    <a:pt x="1411" y="26"/>
                    <a:pt x="1446" y="13"/>
                  </a:cubicBezTo>
                  <a:cubicBezTo>
                    <a:pt x="1479" y="0"/>
                    <a:pt x="1516" y="4"/>
                    <a:pt x="1551" y="8"/>
                  </a:cubicBezTo>
                  <a:cubicBezTo>
                    <a:pt x="1637" y="19"/>
                    <a:pt x="1724" y="29"/>
                    <a:pt x="1810" y="40"/>
                  </a:cubicBezTo>
                  <a:cubicBezTo>
                    <a:pt x="1865" y="46"/>
                    <a:pt x="1962" y="36"/>
                    <a:pt x="1993" y="90"/>
                  </a:cubicBezTo>
                  <a:cubicBezTo>
                    <a:pt x="2029" y="152"/>
                    <a:pt x="2047" y="237"/>
                    <a:pt x="2072" y="305"/>
                  </a:cubicBezTo>
                  <a:cubicBezTo>
                    <a:pt x="2103" y="389"/>
                    <a:pt x="2135" y="473"/>
                    <a:pt x="2166" y="557"/>
                  </a:cubicBez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322">
              <a:extLst>
                <a:ext uri="{FF2B5EF4-FFF2-40B4-BE49-F238E27FC236}">
                  <a16:creationId xmlns:a16="http://schemas.microsoft.com/office/drawing/2014/main" xmlns="" id="{E5789EDE-BE30-4E30-B071-A8DA3F302B10}"/>
                </a:ext>
              </a:extLst>
            </p:cNvPr>
            <p:cNvSpPr>
              <a:spLocks/>
            </p:cNvSpPr>
            <p:nvPr/>
          </p:nvSpPr>
          <p:spPr bwMode="auto">
            <a:xfrm>
              <a:off x="5064126" y="4800601"/>
              <a:ext cx="717550" cy="1185863"/>
            </a:xfrm>
            <a:custGeom>
              <a:avLst/>
              <a:gdLst>
                <a:gd name="T0" fmla="*/ 0 w 2091"/>
                <a:gd name="T1" fmla="*/ 0 h 3457"/>
                <a:gd name="T2" fmla="*/ 838 w 2091"/>
                <a:gd name="T3" fmla="*/ 3457 h 3457"/>
                <a:gd name="T4" fmla="*/ 1783 w 2091"/>
                <a:gd name="T5" fmla="*/ 3457 h 3457"/>
                <a:gd name="T6" fmla="*/ 1712 w 2091"/>
                <a:gd name="T7" fmla="*/ 624 h 3457"/>
                <a:gd name="T8" fmla="*/ 2091 w 2091"/>
                <a:gd name="T9" fmla="*/ 630 h 3457"/>
                <a:gd name="T10" fmla="*/ 2091 w 2091"/>
                <a:gd name="T11" fmla="*/ 4 h 3457"/>
                <a:gd name="T12" fmla="*/ 0 w 2091"/>
                <a:gd name="T13" fmla="*/ 0 h 3457"/>
              </a:gdLst>
              <a:ahLst/>
              <a:cxnLst>
                <a:cxn ang="0">
                  <a:pos x="T0" y="T1"/>
                </a:cxn>
                <a:cxn ang="0">
                  <a:pos x="T2" y="T3"/>
                </a:cxn>
                <a:cxn ang="0">
                  <a:pos x="T4" y="T5"/>
                </a:cxn>
                <a:cxn ang="0">
                  <a:pos x="T6" y="T7"/>
                </a:cxn>
                <a:cxn ang="0">
                  <a:pos x="T8" y="T9"/>
                </a:cxn>
                <a:cxn ang="0">
                  <a:pos x="T10" y="T11"/>
                </a:cxn>
                <a:cxn ang="0">
                  <a:pos x="T12" y="T13"/>
                </a:cxn>
              </a:cxnLst>
              <a:rect l="0" t="0" r="r" b="b"/>
              <a:pathLst>
                <a:path w="2091" h="3457">
                  <a:moveTo>
                    <a:pt x="0" y="0"/>
                  </a:moveTo>
                  <a:cubicBezTo>
                    <a:pt x="0" y="0"/>
                    <a:pt x="565" y="2617"/>
                    <a:pt x="838" y="3457"/>
                  </a:cubicBezTo>
                  <a:cubicBezTo>
                    <a:pt x="1783" y="3457"/>
                    <a:pt x="1783" y="3457"/>
                    <a:pt x="1783" y="3457"/>
                  </a:cubicBezTo>
                  <a:cubicBezTo>
                    <a:pt x="1783" y="3457"/>
                    <a:pt x="1660" y="1347"/>
                    <a:pt x="1712" y="624"/>
                  </a:cubicBezTo>
                  <a:cubicBezTo>
                    <a:pt x="1712" y="624"/>
                    <a:pt x="2003" y="657"/>
                    <a:pt x="2091" y="630"/>
                  </a:cubicBezTo>
                  <a:cubicBezTo>
                    <a:pt x="2091" y="4"/>
                    <a:pt x="2091" y="4"/>
                    <a:pt x="2091" y="4"/>
                  </a:cubicBezTo>
                  <a:lnTo>
                    <a:pt x="0" y="0"/>
                  </a:lnTo>
                  <a:close/>
                </a:path>
              </a:pathLst>
            </a:custGeom>
            <a:solidFill>
              <a:srgbClr val="171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323">
              <a:extLst>
                <a:ext uri="{FF2B5EF4-FFF2-40B4-BE49-F238E27FC236}">
                  <a16:creationId xmlns:a16="http://schemas.microsoft.com/office/drawing/2014/main" xmlns="" id="{8BE4D3ED-5479-4DAB-919C-EB61A2F64C9D}"/>
                </a:ext>
              </a:extLst>
            </p:cNvPr>
            <p:cNvSpPr>
              <a:spLocks/>
            </p:cNvSpPr>
            <p:nvPr/>
          </p:nvSpPr>
          <p:spPr bwMode="auto">
            <a:xfrm>
              <a:off x="5322888" y="5959476"/>
              <a:ext cx="376238" cy="139700"/>
            </a:xfrm>
            <a:custGeom>
              <a:avLst/>
              <a:gdLst>
                <a:gd name="T0" fmla="*/ 962 w 1094"/>
                <a:gd name="T1" fmla="*/ 407 h 407"/>
                <a:gd name="T2" fmla="*/ 132 w 1094"/>
                <a:gd name="T3" fmla="*/ 407 h 407"/>
                <a:gd name="T4" fmla="*/ 0 w 1094"/>
                <a:gd name="T5" fmla="*/ 275 h 407"/>
                <a:gd name="T6" fmla="*/ 0 w 1094"/>
                <a:gd name="T7" fmla="*/ 132 h 407"/>
                <a:gd name="T8" fmla="*/ 132 w 1094"/>
                <a:gd name="T9" fmla="*/ 0 h 407"/>
                <a:gd name="T10" fmla="*/ 962 w 1094"/>
                <a:gd name="T11" fmla="*/ 0 h 407"/>
                <a:gd name="T12" fmla="*/ 1094 w 1094"/>
                <a:gd name="T13" fmla="*/ 132 h 407"/>
                <a:gd name="T14" fmla="*/ 1094 w 1094"/>
                <a:gd name="T15" fmla="*/ 275 h 407"/>
                <a:gd name="T16" fmla="*/ 962 w 1094"/>
                <a:gd name="T17" fmla="*/ 40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4" h="407">
                  <a:moveTo>
                    <a:pt x="962" y="407"/>
                  </a:moveTo>
                  <a:cubicBezTo>
                    <a:pt x="132" y="407"/>
                    <a:pt x="132" y="407"/>
                    <a:pt x="132" y="407"/>
                  </a:cubicBezTo>
                  <a:cubicBezTo>
                    <a:pt x="59" y="407"/>
                    <a:pt x="0" y="348"/>
                    <a:pt x="0" y="275"/>
                  </a:cubicBezTo>
                  <a:cubicBezTo>
                    <a:pt x="0" y="132"/>
                    <a:pt x="0" y="132"/>
                    <a:pt x="0" y="132"/>
                  </a:cubicBezTo>
                  <a:cubicBezTo>
                    <a:pt x="0" y="59"/>
                    <a:pt x="59" y="0"/>
                    <a:pt x="132" y="0"/>
                  </a:cubicBezTo>
                  <a:cubicBezTo>
                    <a:pt x="962" y="0"/>
                    <a:pt x="962" y="0"/>
                    <a:pt x="962" y="0"/>
                  </a:cubicBezTo>
                  <a:cubicBezTo>
                    <a:pt x="1035" y="0"/>
                    <a:pt x="1094" y="59"/>
                    <a:pt x="1094" y="132"/>
                  </a:cubicBezTo>
                  <a:cubicBezTo>
                    <a:pt x="1094" y="275"/>
                    <a:pt x="1094" y="275"/>
                    <a:pt x="1094" y="275"/>
                  </a:cubicBezTo>
                  <a:cubicBezTo>
                    <a:pt x="1094" y="348"/>
                    <a:pt x="1035" y="407"/>
                    <a:pt x="962" y="407"/>
                  </a:cubicBezTo>
                  <a:close/>
                </a:path>
              </a:pathLst>
            </a:custGeom>
            <a:solidFill>
              <a:srgbClr val="171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324">
              <a:extLst>
                <a:ext uri="{FF2B5EF4-FFF2-40B4-BE49-F238E27FC236}">
                  <a16:creationId xmlns:a16="http://schemas.microsoft.com/office/drawing/2014/main" xmlns="" id="{8E9BFCC3-78B4-4F6D-A6DA-4655BEAF91EC}"/>
                </a:ext>
              </a:extLst>
            </p:cNvPr>
            <p:cNvSpPr>
              <a:spLocks/>
            </p:cNvSpPr>
            <p:nvPr/>
          </p:nvSpPr>
          <p:spPr bwMode="auto">
            <a:xfrm>
              <a:off x="5767388" y="4800601"/>
              <a:ext cx="717550" cy="1185863"/>
            </a:xfrm>
            <a:custGeom>
              <a:avLst/>
              <a:gdLst>
                <a:gd name="T0" fmla="*/ 2088 w 2088"/>
                <a:gd name="T1" fmla="*/ 0 h 3457"/>
                <a:gd name="T2" fmla="*/ 1245 w 2088"/>
                <a:gd name="T3" fmla="*/ 3457 h 3457"/>
                <a:gd name="T4" fmla="*/ 300 w 2088"/>
                <a:gd name="T5" fmla="*/ 3457 h 3457"/>
                <a:gd name="T6" fmla="*/ 375 w 2088"/>
                <a:gd name="T7" fmla="*/ 624 h 3457"/>
                <a:gd name="T8" fmla="*/ 0 w 2088"/>
                <a:gd name="T9" fmla="*/ 630 h 3457"/>
                <a:gd name="T10" fmla="*/ 0 w 2088"/>
                <a:gd name="T11" fmla="*/ 4 h 3457"/>
                <a:gd name="T12" fmla="*/ 2088 w 2088"/>
                <a:gd name="T13" fmla="*/ 0 h 3457"/>
              </a:gdLst>
              <a:ahLst/>
              <a:cxnLst>
                <a:cxn ang="0">
                  <a:pos x="T0" y="T1"/>
                </a:cxn>
                <a:cxn ang="0">
                  <a:pos x="T2" y="T3"/>
                </a:cxn>
                <a:cxn ang="0">
                  <a:pos x="T4" y="T5"/>
                </a:cxn>
                <a:cxn ang="0">
                  <a:pos x="T6" y="T7"/>
                </a:cxn>
                <a:cxn ang="0">
                  <a:pos x="T8" y="T9"/>
                </a:cxn>
                <a:cxn ang="0">
                  <a:pos x="T10" y="T11"/>
                </a:cxn>
                <a:cxn ang="0">
                  <a:pos x="T12" y="T13"/>
                </a:cxn>
              </a:cxnLst>
              <a:rect l="0" t="0" r="r" b="b"/>
              <a:pathLst>
                <a:path w="2088" h="3457">
                  <a:moveTo>
                    <a:pt x="2088" y="0"/>
                  </a:moveTo>
                  <a:cubicBezTo>
                    <a:pt x="2088" y="0"/>
                    <a:pt x="1518" y="2617"/>
                    <a:pt x="1245" y="3457"/>
                  </a:cubicBezTo>
                  <a:cubicBezTo>
                    <a:pt x="300" y="3457"/>
                    <a:pt x="300" y="3457"/>
                    <a:pt x="300" y="3457"/>
                  </a:cubicBezTo>
                  <a:cubicBezTo>
                    <a:pt x="300" y="3457"/>
                    <a:pt x="427" y="1347"/>
                    <a:pt x="375" y="624"/>
                  </a:cubicBezTo>
                  <a:cubicBezTo>
                    <a:pt x="375" y="624"/>
                    <a:pt x="92" y="657"/>
                    <a:pt x="0" y="630"/>
                  </a:cubicBezTo>
                  <a:cubicBezTo>
                    <a:pt x="0" y="4"/>
                    <a:pt x="0" y="4"/>
                    <a:pt x="0" y="4"/>
                  </a:cubicBezTo>
                  <a:lnTo>
                    <a:pt x="2088" y="0"/>
                  </a:lnTo>
                  <a:close/>
                </a:path>
              </a:pathLst>
            </a:custGeom>
            <a:solidFill>
              <a:srgbClr val="171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325">
              <a:extLst>
                <a:ext uri="{FF2B5EF4-FFF2-40B4-BE49-F238E27FC236}">
                  <a16:creationId xmlns:a16="http://schemas.microsoft.com/office/drawing/2014/main" xmlns="" id="{36EBF6DC-A441-40EF-8A9F-E0DF8A53055B}"/>
                </a:ext>
              </a:extLst>
            </p:cNvPr>
            <p:cNvSpPr>
              <a:spLocks/>
            </p:cNvSpPr>
            <p:nvPr/>
          </p:nvSpPr>
          <p:spPr bwMode="auto">
            <a:xfrm>
              <a:off x="5848351" y="5959476"/>
              <a:ext cx="374650" cy="139700"/>
            </a:xfrm>
            <a:custGeom>
              <a:avLst/>
              <a:gdLst>
                <a:gd name="T0" fmla="*/ 132 w 1094"/>
                <a:gd name="T1" fmla="*/ 407 h 407"/>
                <a:gd name="T2" fmla="*/ 962 w 1094"/>
                <a:gd name="T3" fmla="*/ 407 h 407"/>
                <a:gd name="T4" fmla="*/ 1094 w 1094"/>
                <a:gd name="T5" fmla="*/ 275 h 407"/>
                <a:gd name="T6" fmla="*/ 1094 w 1094"/>
                <a:gd name="T7" fmla="*/ 132 h 407"/>
                <a:gd name="T8" fmla="*/ 962 w 1094"/>
                <a:gd name="T9" fmla="*/ 0 h 407"/>
                <a:gd name="T10" fmla="*/ 132 w 1094"/>
                <a:gd name="T11" fmla="*/ 0 h 407"/>
                <a:gd name="T12" fmla="*/ 0 w 1094"/>
                <a:gd name="T13" fmla="*/ 132 h 407"/>
                <a:gd name="T14" fmla="*/ 0 w 1094"/>
                <a:gd name="T15" fmla="*/ 275 h 407"/>
                <a:gd name="T16" fmla="*/ 132 w 1094"/>
                <a:gd name="T17" fmla="*/ 40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4" h="407">
                  <a:moveTo>
                    <a:pt x="132" y="407"/>
                  </a:moveTo>
                  <a:cubicBezTo>
                    <a:pt x="962" y="407"/>
                    <a:pt x="962" y="407"/>
                    <a:pt x="962" y="407"/>
                  </a:cubicBezTo>
                  <a:cubicBezTo>
                    <a:pt x="1035" y="407"/>
                    <a:pt x="1094" y="348"/>
                    <a:pt x="1094" y="275"/>
                  </a:cubicBezTo>
                  <a:cubicBezTo>
                    <a:pt x="1094" y="132"/>
                    <a:pt x="1094" y="132"/>
                    <a:pt x="1094" y="132"/>
                  </a:cubicBezTo>
                  <a:cubicBezTo>
                    <a:pt x="1094" y="59"/>
                    <a:pt x="1035" y="0"/>
                    <a:pt x="962" y="0"/>
                  </a:cubicBezTo>
                  <a:cubicBezTo>
                    <a:pt x="132" y="0"/>
                    <a:pt x="132" y="0"/>
                    <a:pt x="132" y="0"/>
                  </a:cubicBezTo>
                  <a:cubicBezTo>
                    <a:pt x="59" y="0"/>
                    <a:pt x="0" y="59"/>
                    <a:pt x="0" y="132"/>
                  </a:cubicBezTo>
                  <a:cubicBezTo>
                    <a:pt x="0" y="275"/>
                    <a:pt x="0" y="275"/>
                    <a:pt x="0" y="275"/>
                  </a:cubicBezTo>
                  <a:cubicBezTo>
                    <a:pt x="0" y="348"/>
                    <a:pt x="59" y="407"/>
                    <a:pt x="132" y="407"/>
                  </a:cubicBezTo>
                  <a:close/>
                </a:path>
              </a:pathLst>
            </a:custGeom>
            <a:solidFill>
              <a:srgbClr val="171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326">
              <a:extLst>
                <a:ext uri="{FF2B5EF4-FFF2-40B4-BE49-F238E27FC236}">
                  <a16:creationId xmlns:a16="http://schemas.microsoft.com/office/drawing/2014/main" xmlns="" id="{F8737297-E2AB-4EBE-9CB9-6EFDB6D9AB66}"/>
                </a:ext>
              </a:extLst>
            </p:cNvPr>
            <p:cNvSpPr>
              <a:spLocks/>
            </p:cNvSpPr>
            <p:nvPr/>
          </p:nvSpPr>
          <p:spPr bwMode="auto">
            <a:xfrm>
              <a:off x="4381501" y="3232151"/>
              <a:ext cx="577850" cy="1835150"/>
            </a:xfrm>
            <a:custGeom>
              <a:avLst/>
              <a:gdLst>
                <a:gd name="T0" fmla="*/ 924 w 1678"/>
                <a:gd name="T1" fmla="*/ 1502 h 5352"/>
                <a:gd name="T2" fmla="*/ 1678 w 1678"/>
                <a:gd name="T3" fmla="*/ 527 h 5352"/>
                <a:gd name="T4" fmla="*/ 1341 w 1678"/>
                <a:gd name="T5" fmla="*/ 150 h 5352"/>
                <a:gd name="T6" fmla="*/ 893 w 1678"/>
                <a:gd name="T7" fmla="*/ 332 h 5352"/>
                <a:gd name="T8" fmla="*/ 516 w 1678"/>
                <a:gd name="T9" fmla="*/ 893 h 5352"/>
                <a:gd name="T10" fmla="*/ 67 w 1678"/>
                <a:gd name="T11" fmla="*/ 2148 h 5352"/>
                <a:gd name="T12" fmla="*/ 3 w 1678"/>
                <a:gd name="T13" fmla="*/ 2897 h 5352"/>
                <a:gd name="T14" fmla="*/ 132 w 1678"/>
                <a:gd name="T15" fmla="*/ 4061 h 5352"/>
                <a:gd name="T16" fmla="*/ 87 w 1678"/>
                <a:gd name="T17" fmla="*/ 4669 h 5352"/>
                <a:gd name="T18" fmla="*/ 381 w 1678"/>
                <a:gd name="T19" fmla="*/ 5201 h 5352"/>
                <a:gd name="T20" fmla="*/ 638 w 1678"/>
                <a:gd name="T21" fmla="*/ 5204 h 5352"/>
                <a:gd name="T22" fmla="*/ 950 w 1678"/>
                <a:gd name="T23" fmla="*/ 5047 h 5352"/>
                <a:gd name="T24" fmla="*/ 1247 w 1678"/>
                <a:gd name="T25" fmla="*/ 4807 h 5352"/>
                <a:gd name="T26" fmla="*/ 1379 w 1678"/>
                <a:gd name="T27" fmla="*/ 4548 h 5352"/>
                <a:gd name="T28" fmla="*/ 1334 w 1678"/>
                <a:gd name="T29" fmla="*/ 4283 h 5352"/>
                <a:gd name="T30" fmla="*/ 1062 w 1678"/>
                <a:gd name="T31" fmla="*/ 3979 h 5352"/>
                <a:gd name="T32" fmla="*/ 866 w 1678"/>
                <a:gd name="T33" fmla="*/ 3687 h 5352"/>
                <a:gd name="T34" fmla="*/ 755 w 1678"/>
                <a:gd name="T35" fmla="*/ 3473 h 5352"/>
                <a:gd name="T36" fmla="*/ 676 w 1678"/>
                <a:gd name="T37" fmla="*/ 2722 h 5352"/>
                <a:gd name="T38" fmla="*/ 924 w 1678"/>
                <a:gd name="T39" fmla="*/ 1502 h 5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78" h="5352">
                  <a:moveTo>
                    <a:pt x="924" y="1502"/>
                  </a:moveTo>
                  <a:cubicBezTo>
                    <a:pt x="1082" y="1116"/>
                    <a:pt x="1334" y="763"/>
                    <a:pt x="1678" y="527"/>
                  </a:cubicBezTo>
                  <a:cubicBezTo>
                    <a:pt x="1599" y="376"/>
                    <a:pt x="1482" y="245"/>
                    <a:pt x="1341" y="150"/>
                  </a:cubicBezTo>
                  <a:cubicBezTo>
                    <a:pt x="1120" y="0"/>
                    <a:pt x="1020" y="172"/>
                    <a:pt x="893" y="332"/>
                  </a:cubicBezTo>
                  <a:cubicBezTo>
                    <a:pt x="753" y="508"/>
                    <a:pt x="626" y="696"/>
                    <a:pt x="516" y="893"/>
                  </a:cubicBezTo>
                  <a:cubicBezTo>
                    <a:pt x="299" y="1283"/>
                    <a:pt x="147" y="1709"/>
                    <a:pt x="67" y="2148"/>
                  </a:cubicBezTo>
                  <a:cubicBezTo>
                    <a:pt x="22" y="2395"/>
                    <a:pt x="0" y="2646"/>
                    <a:pt x="3" y="2897"/>
                  </a:cubicBezTo>
                  <a:cubicBezTo>
                    <a:pt x="7" y="3288"/>
                    <a:pt x="68" y="3675"/>
                    <a:pt x="132" y="4061"/>
                  </a:cubicBezTo>
                  <a:cubicBezTo>
                    <a:pt x="132" y="4061"/>
                    <a:pt x="31" y="4526"/>
                    <a:pt x="87" y="4669"/>
                  </a:cubicBezTo>
                  <a:cubicBezTo>
                    <a:pt x="87" y="4669"/>
                    <a:pt x="117" y="5061"/>
                    <a:pt x="381" y="5201"/>
                  </a:cubicBezTo>
                  <a:cubicBezTo>
                    <a:pt x="381" y="5201"/>
                    <a:pt x="614" y="5352"/>
                    <a:pt x="638" y="5204"/>
                  </a:cubicBezTo>
                  <a:cubicBezTo>
                    <a:pt x="638" y="5204"/>
                    <a:pt x="975" y="5312"/>
                    <a:pt x="950" y="5047"/>
                  </a:cubicBezTo>
                  <a:cubicBezTo>
                    <a:pt x="950" y="5047"/>
                    <a:pt x="1314" y="5162"/>
                    <a:pt x="1247" y="4807"/>
                  </a:cubicBezTo>
                  <a:cubicBezTo>
                    <a:pt x="1247" y="4807"/>
                    <a:pt x="1525" y="4832"/>
                    <a:pt x="1379" y="4548"/>
                  </a:cubicBezTo>
                  <a:cubicBezTo>
                    <a:pt x="1379" y="4548"/>
                    <a:pt x="1343" y="4483"/>
                    <a:pt x="1334" y="4283"/>
                  </a:cubicBezTo>
                  <a:cubicBezTo>
                    <a:pt x="1334" y="4283"/>
                    <a:pt x="1314" y="4053"/>
                    <a:pt x="1062" y="3979"/>
                  </a:cubicBezTo>
                  <a:cubicBezTo>
                    <a:pt x="1062" y="3979"/>
                    <a:pt x="1036" y="3923"/>
                    <a:pt x="866" y="3687"/>
                  </a:cubicBezTo>
                  <a:cubicBezTo>
                    <a:pt x="820" y="3620"/>
                    <a:pt x="783" y="3548"/>
                    <a:pt x="755" y="3473"/>
                  </a:cubicBezTo>
                  <a:cubicBezTo>
                    <a:pt x="667" y="3235"/>
                    <a:pt x="663" y="2975"/>
                    <a:pt x="676" y="2722"/>
                  </a:cubicBezTo>
                  <a:cubicBezTo>
                    <a:pt x="698" y="2306"/>
                    <a:pt x="766" y="1888"/>
                    <a:pt x="924" y="1502"/>
                  </a:cubicBezTo>
                  <a:close/>
                </a:path>
              </a:pathLst>
            </a:custGeom>
            <a:solidFill>
              <a:srgbClr val="FFD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327">
              <a:extLst>
                <a:ext uri="{FF2B5EF4-FFF2-40B4-BE49-F238E27FC236}">
                  <a16:creationId xmlns:a16="http://schemas.microsoft.com/office/drawing/2014/main" xmlns="" id="{D529A116-AC49-4B28-AEEF-78A0A105D954}"/>
                </a:ext>
              </a:extLst>
            </p:cNvPr>
            <p:cNvSpPr>
              <a:spLocks/>
            </p:cNvSpPr>
            <p:nvPr/>
          </p:nvSpPr>
          <p:spPr bwMode="auto">
            <a:xfrm>
              <a:off x="4608513" y="2979738"/>
              <a:ext cx="2355850" cy="1601788"/>
            </a:xfrm>
            <a:custGeom>
              <a:avLst/>
              <a:gdLst>
                <a:gd name="T0" fmla="*/ 6855 w 6855"/>
                <a:gd name="T1" fmla="*/ 1160 h 4670"/>
                <a:gd name="T2" fmla="*/ 6123 w 6855"/>
                <a:gd name="T3" fmla="*/ 1927 h 4670"/>
                <a:gd name="T4" fmla="*/ 5640 w 6855"/>
                <a:gd name="T5" fmla="*/ 1744 h 4670"/>
                <a:gd name="T6" fmla="*/ 5288 w 6855"/>
                <a:gd name="T7" fmla="*/ 4402 h 4670"/>
                <a:gd name="T8" fmla="*/ 3457 w 6855"/>
                <a:gd name="T9" fmla="*/ 4644 h 4670"/>
                <a:gd name="T10" fmla="*/ 1500 w 6855"/>
                <a:gd name="T11" fmla="*/ 4402 h 4670"/>
                <a:gd name="T12" fmla="*/ 1214 w 6855"/>
                <a:gd name="T13" fmla="*/ 1744 h 4670"/>
                <a:gd name="T14" fmla="*/ 731 w 6855"/>
                <a:gd name="T15" fmla="*/ 1927 h 4670"/>
                <a:gd name="T16" fmla="*/ 0 w 6855"/>
                <a:gd name="T17" fmla="*/ 1160 h 4670"/>
                <a:gd name="T18" fmla="*/ 1741 w 6855"/>
                <a:gd name="T19" fmla="*/ 36 h 4670"/>
                <a:gd name="T20" fmla="*/ 1788 w 6855"/>
                <a:gd name="T21" fmla="*/ 6 h 4670"/>
                <a:gd name="T22" fmla="*/ 1792 w 6855"/>
                <a:gd name="T23" fmla="*/ 6 h 4670"/>
                <a:gd name="T24" fmla="*/ 3270 w 6855"/>
                <a:gd name="T25" fmla="*/ 1 h 4670"/>
                <a:gd name="T26" fmla="*/ 3270 w 6855"/>
                <a:gd name="T27" fmla="*/ 0 h 4670"/>
                <a:gd name="T28" fmla="*/ 3426 w 6855"/>
                <a:gd name="T29" fmla="*/ 1 h 4670"/>
                <a:gd name="T30" fmla="*/ 3582 w 6855"/>
                <a:gd name="T31" fmla="*/ 0 h 4670"/>
                <a:gd name="T32" fmla="*/ 3582 w 6855"/>
                <a:gd name="T33" fmla="*/ 1 h 4670"/>
                <a:gd name="T34" fmla="*/ 5063 w 6855"/>
                <a:gd name="T35" fmla="*/ 6 h 4670"/>
                <a:gd name="T36" fmla="*/ 5066 w 6855"/>
                <a:gd name="T37" fmla="*/ 6 h 4670"/>
                <a:gd name="T38" fmla="*/ 5091 w 6855"/>
                <a:gd name="T39" fmla="*/ 22 h 4670"/>
                <a:gd name="T40" fmla="*/ 6855 w 6855"/>
                <a:gd name="T41" fmla="*/ 1160 h 4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55" h="4670">
                  <a:moveTo>
                    <a:pt x="6855" y="1160"/>
                  </a:moveTo>
                  <a:cubicBezTo>
                    <a:pt x="6123" y="1927"/>
                    <a:pt x="6123" y="1927"/>
                    <a:pt x="6123" y="1927"/>
                  </a:cubicBezTo>
                  <a:cubicBezTo>
                    <a:pt x="5640" y="1744"/>
                    <a:pt x="5640" y="1744"/>
                    <a:pt x="5640" y="1744"/>
                  </a:cubicBezTo>
                  <a:cubicBezTo>
                    <a:pt x="5288" y="4402"/>
                    <a:pt x="5288" y="4402"/>
                    <a:pt x="5288" y="4402"/>
                  </a:cubicBezTo>
                  <a:cubicBezTo>
                    <a:pt x="5288" y="4402"/>
                    <a:pt x="4808" y="4670"/>
                    <a:pt x="3457" y="4644"/>
                  </a:cubicBezTo>
                  <a:cubicBezTo>
                    <a:pt x="2218" y="4651"/>
                    <a:pt x="1500" y="4402"/>
                    <a:pt x="1500" y="4402"/>
                  </a:cubicBezTo>
                  <a:cubicBezTo>
                    <a:pt x="1214" y="1744"/>
                    <a:pt x="1214" y="1744"/>
                    <a:pt x="1214" y="1744"/>
                  </a:cubicBezTo>
                  <a:cubicBezTo>
                    <a:pt x="731" y="1927"/>
                    <a:pt x="731" y="1927"/>
                    <a:pt x="731" y="1927"/>
                  </a:cubicBezTo>
                  <a:cubicBezTo>
                    <a:pt x="0" y="1160"/>
                    <a:pt x="0" y="1160"/>
                    <a:pt x="0" y="1160"/>
                  </a:cubicBezTo>
                  <a:cubicBezTo>
                    <a:pt x="1741" y="36"/>
                    <a:pt x="1741" y="36"/>
                    <a:pt x="1741" y="36"/>
                  </a:cubicBezTo>
                  <a:cubicBezTo>
                    <a:pt x="1788" y="6"/>
                    <a:pt x="1788" y="6"/>
                    <a:pt x="1788" y="6"/>
                  </a:cubicBezTo>
                  <a:cubicBezTo>
                    <a:pt x="1792" y="6"/>
                    <a:pt x="1792" y="6"/>
                    <a:pt x="1792" y="6"/>
                  </a:cubicBezTo>
                  <a:cubicBezTo>
                    <a:pt x="3270" y="1"/>
                    <a:pt x="3270" y="1"/>
                    <a:pt x="3270" y="1"/>
                  </a:cubicBezTo>
                  <a:cubicBezTo>
                    <a:pt x="3270" y="0"/>
                    <a:pt x="3270" y="0"/>
                    <a:pt x="3270" y="0"/>
                  </a:cubicBezTo>
                  <a:cubicBezTo>
                    <a:pt x="3426" y="1"/>
                    <a:pt x="3426" y="1"/>
                    <a:pt x="3426" y="1"/>
                  </a:cubicBezTo>
                  <a:cubicBezTo>
                    <a:pt x="3582" y="0"/>
                    <a:pt x="3582" y="0"/>
                    <a:pt x="3582" y="0"/>
                  </a:cubicBezTo>
                  <a:cubicBezTo>
                    <a:pt x="3582" y="1"/>
                    <a:pt x="3582" y="1"/>
                    <a:pt x="3582" y="1"/>
                  </a:cubicBezTo>
                  <a:cubicBezTo>
                    <a:pt x="5063" y="6"/>
                    <a:pt x="5063" y="6"/>
                    <a:pt x="5063" y="6"/>
                  </a:cubicBezTo>
                  <a:cubicBezTo>
                    <a:pt x="5066" y="6"/>
                    <a:pt x="5066" y="6"/>
                    <a:pt x="5066" y="6"/>
                  </a:cubicBezTo>
                  <a:cubicBezTo>
                    <a:pt x="5091" y="22"/>
                    <a:pt x="5091" y="22"/>
                    <a:pt x="5091" y="22"/>
                  </a:cubicBezTo>
                  <a:cubicBezTo>
                    <a:pt x="6855" y="1160"/>
                    <a:pt x="6855" y="1160"/>
                    <a:pt x="6855" y="116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328">
              <a:extLst>
                <a:ext uri="{FF2B5EF4-FFF2-40B4-BE49-F238E27FC236}">
                  <a16:creationId xmlns:a16="http://schemas.microsoft.com/office/drawing/2014/main" xmlns="" id="{65774740-DAC0-4951-A9E5-6114429BC169}"/>
                </a:ext>
              </a:extLst>
            </p:cNvPr>
            <p:cNvSpPr>
              <a:spLocks/>
            </p:cNvSpPr>
            <p:nvPr/>
          </p:nvSpPr>
          <p:spPr bwMode="auto">
            <a:xfrm>
              <a:off x="4646613" y="2898776"/>
              <a:ext cx="2287588" cy="2019300"/>
            </a:xfrm>
            <a:custGeom>
              <a:avLst/>
              <a:gdLst>
                <a:gd name="T0" fmla="*/ 6657 w 6657"/>
                <a:gd name="T1" fmla="*/ 1135 h 5890"/>
                <a:gd name="T2" fmla="*/ 6261 w 6657"/>
                <a:gd name="T3" fmla="*/ 2426 h 5890"/>
                <a:gd name="T4" fmla="*/ 5734 w 6657"/>
                <a:gd name="T5" fmla="*/ 2195 h 5890"/>
                <a:gd name="T6" fmla="*/ 5350 w 6657"/>
                <a:gd name="T7" fmla="*/ 5551 h 5890"/>
                <a:gd name="T8" fmla="*/ 3352 w 6657"/>
                <a:gd name="T9" fmla="*/ 5858 h 5890"/>
                <a:gd name="T10" fmla="*/ 1216 w 6657"/>
                <a:gd name="T11" fmla="*/ 5551 h 5890"/>
                <a:gd name="T12" fmla="*/ 905 w 6657"/>
                <a:gd name="T13" fmla="*/ 2195 h 5890"/>
                <a:gd name="T14" fmla="*/ 377 w 6657"/>
                <a:gd name="T15" fmla="*/ 2426 h 5890"/>
                <a:gd name="T16" fmla="*/ 0 w 6657"/>
                <a:gd name="T17" fmla="*/ 1118 h 5890"/>
                <a:gd name="T18" fmla="*/ 1479 w 6657"/>
                <a:gd name="T19" fmla="*/ 39 h 5890"/>
                <a:gd name="T20" fmla="*/ 1531 w 6657"/>
                <a:gd name="T21" fmla="*/ 0 h 5890"/>
                <a:gd name="T22" fmla="*/ 1534 w 6657"/>
                <a:gd name="T23" fmla="*/ 0 h 5890"/>
                <a:gd name="T24" fmla="*/ 2340 w 6657"/>
                <a:gd name="T25" fmla="*/ 455 h 5890"/>
                <a:gd name="T26" fmla="*/ 3308 w 6657"/>
                <a:gd name="T27" fmla="*/ 3482 h 5890"/>
                <a:gd name="T28" fmla="*/ 4282 w 6657"/>
                <a:gd name="T29" fmla="*/ 428 h 5890"/>
                <a:gd name="T30" fmla="*/ 5104 w 6657"/>
                <a:gd name="T31" fmla="*/ 0 h 5890"/>
                <a:gd name="T32" fmla="*/ 5107 w 6657"/>
                <a:gd name="T33" fmla="*/ 0 h 5890"/>
                <a:gd name="T34" fmla="*/ 5135 w 6657"/>
                <a:gd name="T35" fmla="*/ 20 h 5890"/>
                <a:gd name="T36" fmla="*/ 6657 w 6657"/>
                <a:gd name="T37" fmla="*/ 1135 h 5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7" h="5890">
                  <a:moveTo>
                    <a:pt x="6657" y="1135"/>
                  </a:moveTo>
                  <a:cubicBezTo>
                    <a:pt x="6261" y="2426"/>
                    <a:pt x="6261" y="2426"/>
                    <a:pt x="6261" y="2426"/>
                  </a:cubicBezTo>
                  <a:cubicBezTo>
                    <a:pt x="5734" y="2195"/>
                    <a:pt x="5734" y="2195"/>
                    <a:pt x="5734" y="2195"/>
                  </a:cubicBezTo>
                  <a:cubicBezTo>
                    <a:pt x="5350" y="5551"/>
                    <a:pt x="5350" y="5551"/>
                    <a:pt x="5350" y="5551"/>
                  </a:cubicBezTo>
                  <a:cubicBezTo>
                    <a:pt x="5350" y="5551"/>
                    <a:pt x="4826" y="5890"/>
                    <a:pt x="3352" y="5858"/>
                  </a:cubicBezTo>
                  <a:cubicBezTo>
                    <a:pt x="1999" y="5866"/>
                    <a:pt x="1216" y="5551"/>
                    <a:pt x="1216" y="5551"/>
                  </a:cubicBezTo>
                  <a:cubicBezTo>
                    <a:pt x="905" y="2195"/>
                    <a:pt x="905" y="2195"/>
                    <a:pt x="905" y="2195"/>
                  </a:cubicBezTo>
                  <a:cubicBezTo>
                    <a:pt x="377" y="2426"/>
                    <a:pt x="377" y="2426"/>
                    <a:pt x="377" y="2426"/>
                  </a:cubicBezTo>
                  <a:cubicBezTo>
                    <a:pt x="0" y="1118"/>
                    <a:pt x="0" y="1118"/>
                    <a:pt x="0" y="1118"/>
                  </a:cubicBezTo>
                  <a:cubicBezTo>
                    <a:pt x="1479" y="39"/>
                    <a:pt x="1479" y="39"/>
                    <a:pt x="1479" y="39"/>
                  </a:cubicBezTo>
                  <a:cubicBezTo>
                    <a:pt x="1531" y="0"/>
                    <a:pt x="1531" y="0"/>
                    <a:pt x="1531" y="0"/>
                  </a:cubicBezTo>
                  <a:cubicBezTo>
                    <a:pt x="1534" y="0"/>
                    <a:pt x="1534" y="0"/>
                    <a:pt x="1534" y="0"/>
                  </a:cubicBezTo>
                  <a:cubicBezTo>
                    <a:pt x="2340" y="455"/>
                    <a:pt x="2340" y="455"/>
                    <a:pt x="2340" y="455"/>
                  </a:cubicBezTo>
                  <a:cubicBezTo>
                    <a:pt x="3308" y="3482"/>
                    <a:pt x="3308" y="3482"/>
                    <a:pt x="3308" y="3482"/>
                  </a:cubicBezTo>
                  <a:cubicBezTo>
                    <a:pt x="4282" y="428"/>
                    <a:pt x="4282" y="428"/>
                    <a:pt x="4282" y="428"/>
                  </a:cubicBezTo>
                  <a:cubicBezTo>
                    <a:pt x="5104" y="0"/>
                    <a:pt x="5104" y="0"/>
                    <a:pt x="5104" y="0"/>
                  </a:cubicBezTo>
                  <a:cubicBezTo>
                    <a:pt x="5107" y="0"/>
                    <a:pt x="5107" y="0"/>
                    <a:pt x="5107" y="0"/>
                  </a:cubicBezTo>
                  <a:cubicBezTo>
                    <a:pt x="5135" y="20"/>
                    <a:pt x="5135" y="20"/>
                    <a:pt x="5135" y="20"/>
                  </a:cubicBezTo>
                  <a:cubicBezTo>
                    <a:pt x="6657" y="1135"/>
                    <a:pt x="6657" y="1135"/>
                    <a:pt x="6657" y="1135"/>
                  </a:cubicBezTo>
                </a:path>
              </a:pathLst>
            </a:custGeom>
            <a:solidFill>
              <a:srgbClr val="3D4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329">
              <a:extLst>
                <a:ext uri="{FF2B5EF4-FFF2-40B4-BE49-F238E27FC236}">
                  <a16:creationId xmlns:a16="http://schemas.microsoft.com/office/drawing/2014/main" xmlns="" id="{14C4A458-2427-40E2-BCA2-C904A145C1EF}"/>
                </a:ext>
              </a:extLst>
            </p:cNvPr>
            <p:cNvSpPr>
              <a:spLocks/>
            </p:cNvSpPr>
            <p:nvPr/>
          </p:nvSpPr>
          <p:spPr bwMode="auto">
            <a:xfrm>
              <a:off x="5141913" y="2900363"/>
              <a:ext cx="25400" cy="20638"/>
            </a:xfrm>
            <a:custGeom>
              <a:avLst/>
              <a:gdLst>
                <a:gd name="T0" fmla="*/ 16 w 16"/>
                <a:gd name="T1" fmla="*/ 0 h 13"/>
                <a:gd name="T2" fmla="*/ 0 w 16"/>
                <a:gd name="T3" fmla="*/ 13 h 13"/>
                <a:gd name="T4" fmla="*/ 8 w 16"/>
                <a:gd name="T5" fmla="*/ 7 h 13"/>
                <a:gd name="T6" fmla="*/ 16 w 16"/>
                <a:gd name="T7" fmla="*/ 1 h 13"/>
                <a:gd name="T8" fmla="*/ 16 w 16"/>
                <a:gd name="T9" fmla="*/ 0 h 13"/>
              </a:gdLst>
              <a:ahLst/>
              <a:cxnLst>
                <a:cxn ang="0">
                  <a:pos x="T0" y="T1"/>
                </a:cxn>
                <a:cxn ang="0">
                  <a:pos x="T2" y="T3"/>
                </a:cxn>
                <a:cxn ang="0">
                  <a:pos x="T4" y="T5"/>
                </a:cxn>
                <a:cxn ang="0">
                  <a:pos x="T6" y="T7"/>
                </a:cxn>
                <a:cxn ang="0">
                  <a:pos x="T8" y="T9"/>
                </a:cxn>
              </a:cxnLst>
              <a:rect l="0" t="0" r="r" b="b"/>
              <a:pathLst>
                <a:path w="16" h="13">
                  <a:moveTo>
                    <a:pt x="16" y="0"/>
                  </a:moveTo>
                  <a:lnTo>
                    <a:pt x="0" y="13"/>
                  </a:lnTo>
                  <a:lnTo>
                    <a:pt x="8" y="7"/>
                  </a:lnTo>
                  <a:lnTo>
                    <a:pt x="16" y="1"/>
                  </a:lnTo>
                  <a:lnTo>
                    <a:pt x="16" y="0"/>
                  </a:lnTo>
                  <a:close/>
                </a:path>
              </a:pathLst>
            </a:custGeom>
            <a:solidFill>
              <a:srgbClr val="ADB8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330">
              <a:extLst>
                <a:ext uri="{FF2B5EF4-FFF2-40B4-BE49-F238E27FC236}">
                  <a16:creationId xmlns:a16="http://schemas.microsoft.com/office/drawing/2014/main" xmlns="" id="{4A0FE3C8-9500-4EAC-8195-C441C6C0428E}"/>
                </a:ext>
              </a:extLst>
            </p:cNvPr>
            <p:cNvSpPr>
              <a:spLocks/>
            </p:cNvSpPr>
            <p:nvPr/>
          </p:nvSpPr>
          <p:spPr bwMode="auto">
            <a:xfrm>
              <a:off x="5141913" y="2900363"/>
              <a:ext cx="25400" cy="20638"/>
            </a:xfrm>
            <a:custGeom>
              <a:avLst/>
              <a:gdLst>
                <a:gd name="T0" fmla="*/ 16 w 16"/>
                <a:gd name="T1" fmla="*/ 0 h 13"/>
                <a:gd name="T2" fmla="*/ 0 w 16"/>
                <a:gd name="T3" fmla="*/ 13 h 13"/>
                <a:gd name="T4" fmla="*/ 8 w 16"/>
                <a:gd name="T5" fmla="*/ 7 h 13"/>
                <a:gd name="T6" fmla="*/ 16 w 16"/>
                <a:gd name="T7" fmla="*/ 1 h 13"/>
                <a:gd name="T8" fmla="*/ 16 w 16"/>
                <a:gd name="T9" fmla="*/ 0 h 13"/>
              </a:gdLst>
              <a:ahLst/>
              <a:cxnLst>
                <a:cxn ang="0">
                  <a:pos x="T0" y="T1"/>
                </a:cxn>
                <a:cxn ang="0">
                  <a:pos x="T2" y="T3"/>
                </a:cxn>
                <a:cxn ang="0">
                  <a:pos x="T4" y="T5"/>
                </a:cxn>
                <a:cxn ang="0">
                  <a:pos x="T6" y="T7"/>
                </a:cxn>
                <a:cxn ang="0">
                  <a:pos x="T8" y="T9"/>
                </a:cxn>
              </a:cxnLst>
              <a:rect l="0" t="0" r="r" b="b"/>
              <a:pathLst>
                <a:path w="16" h="13">
                  <a:moveTo>
                    <a:pt x="16" y="0"/>
                  </a:moveTo>
                  <a:lnTo>
                    <a:pt x="0" y="13"/>
                  </a:lnTo>
                  <a:lnTo>
                    <a:pt x="8" y="7"/>
                  </a:lnTo>
                  <a:lnTo>
                    <a:pt x="16" y="1"/>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331">
              <a:extLst>
                <a:ext uri="{FF2B5EF4-FFF2-40B4-BE49-F238E27FC236}">
                  <a16:creationId xmlns:a16="http://schemas.microsoft.com/office/drawing/2014/main" xmlns="" id="{305273C9-C110-417B-9DD6-7C0948A9689C}"/>
                </a:ext>
              </a:extLst>
            </p:cNvPr>
            <p:cNvSpPr>
              <a:spLocks/>
            </p:cNvSpPr>
            <p:nvPr/>
          </p:nvSpPr>
          <p:spPr bwMode="auto">
            <a:xfrm>
              <a:off x="5167313" y="2895601"/>
              <a:ext cx="6350" cy="6350"/>
            </a:xfrm>
            <a:custGeom>
              <a:avLst/>
              <a:gdLst>
                <a:gd name="T0" fmla="*/ 15 w 19"/>
                <a:gd name="T1" fmla="*/ 0 h 16"/>
                <a:gd name="T2" fmla="*/ 0 w 19"/>
                <a:gd name="T3" fmla="*/ 11 h 16"/>
                <a:gd name="T4" fmla="*/ 0 w 19"/>
                <a:gd name="T5" fmla="*/ 16 h 16"/>
                <a:gd name="T6" fmla="*/ 16 w 19"/>
                <a:gd name="T7" fmla="*/ 5 h 16"/>
                <a:gd name="T8" fmla="*/ 19 w 19"/>
                <a:gd name="T9" fmla="*/ 5 h 16"/>
                <a:gd name="T10" fmla="*/ 15 w 19"/>
                <a:gd name="T11" fmla="*/ 0 h 16"/>
              </a:gdLst>
              <a:ahLst/>
              <a:cxnLst>
                <a:cxn ang="0">
                  <a:pos x="T0" y="T1"/>
                </a:cxn>
                <a:cxn ang="0">
                  <a:pos x="T2" y="T3"/>
                </a:cxn>
                <a:cxn ang="0">
                  <a:pos x="T4" y="T5"/>
                </a:cxn>
                <a:cxn ang="0">
                  <a:pos x="T6" y="T7"/>
                </a:cxn>
                <a:cxn ang="0">
                  <a:pos x="T8" y="T9"/>
                </a:cxn>
                <a:cxn ang="0">
                  <a:pos x="T10" y="T11"/>
                </a:cxn>
              </a:cxnLst>
              <a:rect l="0" t="0" r="r" b="b"/>
              <a:pathLst>
                <a:path w="19" h="16">
                  <a:moveTo>
                    <a:pt x="15" y="0"/>
                  </a:moveTo>
                  <a:cubicBezTo>
                    <a:pt x="0" y="11"/>
                    <a:pt x="0" y="11"/>
                    <a:pt x="0" y="11"/>
                  </a:cubicBezTo>
                  <a:cubicBezTo>
                    <a:pt x="0" y="16"/>
                    <a:pt x="0" y="16"/>
                    <a:pt x="0" y="16"/>
                  </a:cubicBezTo>
                  <a:cubicBezTo>
                    <a:pt x="16" y="5"/>
                    <a:pt x="16" y="5"/>
                    <a:pt x="16" y="5"/>
                  </a:cubicBezTo>
                  <a:cubicBezTo>
                    <a:pt x="19" y="5"/>
                    <a:pt x="19" y="5"/>
                    <a:pt x="19" y="5"/>
                  </a:cubicBezTo>
                  <a:cubicBezTo>
                    <a:pt x="18" y="3"/>
                    <a:pt x="16" y="2"/>
                    <a:pt x="15" y="0"/>
                  </a:cubicBezTo>
                </a:path>
              </a:pathLst>
            </a:custGeom>
            <a:solidFill>
              <a:srgbClr val="95A7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332">
              <a:extLst>
                <a:ext uri="{FF2B5EF4-FFF2-40B4-BE49-F238E27FC236}">
                  <a16:creationId xmlns:a16="http://schemas.microsoft.com/office/drawing/2014/main" xmlns="" id="{9A8613EF-51BE-44D9-9117-6B0304373D37}"/>
                </a:ext>
              </a:extLst>
            </p:cNvPr>
            <p:cNvSpPr>
              <a:spLocks noEditPoints="1"/>
            </p:cNvSpPr>
            <p:nvPr/>
          </p:nvSpPr>
          <p:spPr bwMode="auto">
            <a:xfrm>
              <a:off x="5141913" y="2898776"/>
              <a:ext cx="558800" cy="1098550"/>
            </a:xfrm>
            <a:custGeom>
              <a:avLst/>
              <a:gdLst>
                <a:gd name="T0" fmla="*/ 196 w 1626"/>
                <a:gd name="T1" fmla="*/ 1555 h 3208"/>
                <a:gd name="T2" fmla="*/ 160 w 1626"/>
                <a:gd name="T3" fmla="*/ 1587 h 3208"/>
                <a:gd name="T4" fmla="*/ 1626 w 1626"/>
                <a:gd name="T5" fmla="*/ 3208 h 3208"/>
                <a:gd name="T6" fmla="*/ 196 w 1626"/>
                <a:gd name="T7" fmla="*/ 1555 h 3208"/>
                <a:gd name="T8" fmla="*/ 88 w 1626"/>
                <a:gd name="T9" fmla="*/ 0 h 3208"/>
                <a:gd name="T10" fmla="*/ 72 w 1626"/>
                <a:gd name="T11" fmla="*/ 11 h 3208"/>
                <a:gd name="T12" fmla="*/ 36 w 1626"/>
                <a:gd name="T13" fmla="*/ 39 h 3208"/>
                <a:gd name="T14" fmla="*/ 0 w 1626"/>
                <a:gd name="T15" fmla="*/ 65 h 3208"/>
                <a:gd name="T16" fmla="*/ 12 w 1626"/>
                <a:gd name="T17" fmla="*/ 1141 h 3208"/>
                <a:gd name="T18" fmla="*/ 437 w 1626"/>
                <a:gd name="T19" fmla="*/ 1348 h 3208"/>
                <a:gd name="T20" fmla="*/ 352 w 1626"/>
                <a:gd name="T21" fmla="*/ 1421 h 3208"/>
                <a:gd name="T22" fmla="*/ 475 w 1626"/>
                <a:gd name="T23" fmla="*/ 1319 h 3208"/>
                <a:gd name="T24" fmla="*/ 55 w 1626"/>
                <a:gd name="T25" fmla="*/ 1103 h 3208"/>
                <a:gd name="T26" fmla="*/ 66 w 1626"/>
                <a:gd name="T27" fmla="*/ 73 h 3208"/>
                <a:gd name="T28" fmla="*/ 36 w 1626"/>
                <a:gd name="T29" fmla="*/ 39 h 3208"/>
                <a:gd name="T30" fmla="*/ 88 w 1626"/>
                <a:gd name="T31" fmla="*/ 0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6" h="3208">
                  <a:moveTo>
                    <a:pt x="196" y="1555"/>
                  </a:moveTo>
                  <a:cubicBezTo>
                    <a:pt x="160" y="1587"/>
                    <a:pt x="160" y="1587"/>
                    <a:pt x="160" y="1587"/>
                  </a:cubicBezTo>
                  <a:cubicBezTo>
                    <a:pt x="1626" y="3208"/>
                    <a:pt x="1626" y="3208"/>
                    <a:pt x="1626" y="3208"/>
                  </a:cubicBezTo>
                  <a:cubicBezTo>
                    <a:pt x="196" y="1555"/>
                    <a:pt x="196" y="1555"/>
                    <a:pt x="196" y="1555"/>
                  </a:cubicBezTo>
                  <a:moveTo>
                    <a:pt x="88" y="0"/>
                  </a:moveTo>
                  <a:cubicBezTo>
                    <a:pt x="72" y="11"/>
                    <a:pt x="72" y="11"/>
                    <a:pt x="72" y="11"/>
                  </a:cubicBezTo>
                  <a:cubicBezTo>
                    <a:pt x="36" y="39"/>
                    <a:pt x="36" y="39"/>
                    <a:pt x="36" y="39"/>
                  </a:cubicBezTo>
                  <a:cubicBezTo>
                    <a:pt x="0" y="65"/>
                    <a:pt x="0" y="65"/>
                    <a:pt x="0" y="65"/>
                  </a:cubicBezTo>
                  <a:cubicBezTo>
                    <a:pt x="12" y="1141"/>
                    <a:pt x="12" y="1141"/>
                    <a:pt x="12" y="1141"/>
                  </a:cubicBezTo>
                  <a:cubicBezTo>
                    <a:pt x="437" y="1348"/>
                    <a:pt x="437" y="1348"/>
                    <a:pt x="437" y="1348"/>
                  </a:cubicBezTo>
                  <a:cubicBezTo>
                    <a:pt x="352" y="1421"/>
                    <a:pt x="352" y="1421"/>
                    <a:pt x="352" y="1421"/>
                  </a:cubicBezTo>
                  <a:cubicBezTo>
                    <a:pt x="475" y="1319"/>
                    <a:pt x="475" y="1319"/>
                    <a:pt x="475" y="1319"/>
                  </a:cubicBezTo>
                  <a:cubicBezTo>
                    <a:pt x="55" y="1103"/>
                    <a:pt x="55" y="1103"/>
                    <a:pt x="55" y="1103"/>
                  </a:cubicBezTo>
                  <a:cubicBezTo>
                    <a:pt x="66" y="73"/>
                    <a:pt x="66" y="73"/>
                    <a:pt x="66" y="73"/>
                  </a:cubicBezTo>
                  <a:cubicBezTo>
                    <a:pt x="56" y="62"/>
                    <a:pt x="46" y="50"/>
                    <a:pt x="36" y="39"/>
                  </a:cubicBezTo>
                  <a:cubicBezTo>
                    <a:pt x="88" y="0"/>
                    <a:pt x="88" y="0"/>
                    <a:pt x="88" y="0"/>
                  </a:cubicBezTo>
                </a:path>
              </a:pathLst>
            </a:custGeom>
            <a:solidFill>
              <a:srgbClr val="313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Rectangle 333">
              <a:extLst>
                <a:ext uri="{FF2B5EF4-FFF2-40B4-BE49-F238E27FC236}">
                  <a16:creationId xmlns:a16="http://schemas.microsoft.com/office/drawing/2014/main" xmlns="" id="{236BA7A2-5C0D-4067-B6FA-4E6EEEA2FDA9}"/>
                </a:ext>
              </a:extLst>
            </p:cNvPr>
            <p:cNvSpPr>
              <a:spLocks noChangeArrowheads="1"/>
            </p:cNvSpPr>
            <p:nvPr/>
          </p:nvSpPr>
          <p:spPr bwMode="auto">
            <a:xfrm>
              <a:off x="5783263" y="4089401"/>
              <a:ext cx="1588" cy="15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334">
              <a:extLst>
                <a:ext uri="{FF2B5EF4-FFF2-40B4-BE49-F238E27FC236}">
                  <a16:creationId xmlns:a16="http://schemas.microsoft.com/office/drawing/2014/main" xmlns="" id="{7F578515-E4C5-4CD6-BC6D-AC347A8491B9}"/>
                </a:ext>
              </a:extLst>
            </p:cNvPr>
            <p:cNvSpPr>
              <a:spLocks/>
            </p:cNvSpPr>
            <p:nvPr/>
          </p:nvSpPr>
          <p:spPr bwMode="auto">
            <a:xfrm>
              <a:off x="5783263" y="4089401"/>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335">
              <a:extLst>
                <a:ext uri="{FF2B5EF4-FFF2-40B4-BE49-F238E27FC236}">
                  <a16:creationId xmlns:a16="http://schemas.microsoft.com/office/drawing/2014/main" xmlns="" id="{9B853992-ECE1-43BA-80FB-3EA6EEF60C6D}"/>
                </a:ext>
              </a:extLst>
            </p:cNvPr>
            <p:cNvSpPr>
              <a:spLocks noEditPoints="1"/>
            </p:cNvSpPr>
            <p:nvPr/>
          </p:nvSpPr>
          <p:spPr bwMode="auto">
            <a:xfrm>
              <a:off x="5784851" y="4089401"/>
              <a:ext cx="0" cy="1588"/>
            </a:xfrm>
            <a:custGeom>
              <a:avLst/>
              <a:gdLst>
                <a:gd name="T0" fmla="*/ 0 h 1"/>
                <a:gd name="T1" fmla="*/ 1 h 1"/>
                <a:gd name="T2" fmla="*/ 1 h 1"/>
                <a:gd name="T3" fmla="*/ 0 h 1"/>
                <a:gd name="T4" fmla="*/ 0 h 1"/>
                <a:gd name="T5" fmla="*/ 1 h 1"/>
                <a:gd name="T6" fmla="*/ 1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lnTo>
                    <a:pt x="0" y="1"/>
                  </a:lnTo>
                  <a:lnTo>
                    <a:pt x="0" y="1"/>
                  </a:lnTo>
                  <a:lnTo>
                    <a:pt x="0" y="0"/>
                  </a:lnTo>
                  <a:close/>
                  <a:moveTo>
                    <a:pt x="0" y="0"/>
                  </a:moveTo>
                  <a:lnTo>
                    <a:pt x="0" y="1"/>
                  </a:lnTo>
                  <a:lnTo>
                    <a:pt x="0" y="1"/>
                  </a:lnTo>
                  <a:lnTo>
                    <a:pt x="0" y="0"/>
                  </a:lnTo>
                  <a:close/>
                </a:path>
              </a:pathLst>
            </a:custGeom>
            <a:solidFill>
              <a:srgbClr val="313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336">
              <a:extLst>
                <a:ext uri="{FF2B5EF4-FFF2-40B4-BE49-F238E27FC236}">
                  <a16:creationId xmlns:a16="http://schemas.microsoft.com/office/drawing/2014/main" xmlns="" id="{BC389D63-C239-4874-A163-B59E2FD52C96}"/>
                </a:ext>
              </a:extLst>
            </p:cNvPr>
            <p:cNvSpPr>
              <a:spLocks noEditPoints="1"/>
            </p:cNvSpPr>
            <p:nvPr/>
          </p:nvSpPr>
          <p:spPr bwMode="auto">
            <a:xfrm>
              <a:off x="5784851" y="4089401"/>
              <a:ext cx="0" cy="1588"/>
            </a:xfrm>
            <a:custGeom>
              <a:avLst/>
              <a:gdLst>
                <a:gd name="T0" fmla="*/ 0 h 1"/>
                <a:gd name="T1" fmla="*/ 1 h 1"/>
                <a:gd name="T2" fmla="*/ 1 h 1"/>
                <a:gd name="T3" fmla="*/ 0 h 1"/>
                <a:gd name="T4" fmla="*/ 0 h 1"/>
                <a:gd name="T5" fmla="*/ 1 h 1"/>
                <a:gd name="T6" fmla="*/ 1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lnTo>
                    <a:pt x="0" y="1"/>
                  </a:lnTo>
                  <a:lnTo>
                    <a:pt x="0" y="1"/>
                  </a:lnTo>
                  <a:lnTo>
                    <a:pt x="0" y="0"/>
                  </a:lnTo>
                  <a:moveTo>
                    <a:pt x="0" y="0"/>
                  </a:moveTo>
                  <a:lnTo>
                    <a:pt x="0" y="1"/>
                  </a:lnTo>
                  <a:lnTo>
                    <a:pt x="0"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337">
              <a:extLst>
                <a:ext uri="{FF2B5EF4-FFF2-40B4-BE49-F238E27FC236}">
                  <a16:creationId xmlns:a16="http://schemas.microsoft.com/office/drawing/2014/main" xmlns="" id="{EC3071A9-1290-4F6F-A63F-9623D3110894}"/>
                </a:ext>
              </a:extLst>
            </p:cNvPr>
            <p:cNvSpPr>
              <a:spLocks/>
            </p:cNvSpPr>
            <p:nvPr/>
          </p:nvSpPr>
          <p:spPr bwMode="auto">
            <a:xfrm>
              <a:off x="6400801" y="2897188"/>
              <a:ext cx="0" cy="1588"/>
            </a:xfrm>
            <a:custGeom>
              <a:avLst/>
              <a:gdLst>
                <a:gd name="T0" fmla="*/ 1 w 3"/>
                <a:gd name="T1" fmla="*/ 0 h 1"/>
                <a:gd name="T2" fmla="*/ 0 w 3"/>
                <a:gd name="T3" fmla="*/ 1 h 1"/>
                <a:gd name="T4" fmla="*/ 3 w 3"/>
                <a:gd name="T5" fmla="*/ 1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0" y="1"/>
                  </a:cubicBezTo>
                  <a:cubicBezTo>
                    <a:pt x="3" y="1"/>
                    <a:pt x="3" y="1"/>
                    <a:pt x="3" y="1"/>
                  </a:cubicBezTo>
                  <a:cubicBezTo>
                    <a:pt x="1" y="0"/>
                    <a:pt x="1" y="0"/>
                    <a:pt x="1" y="0"/>
                  </a:cubicBezTo>
                </a:path>
              </a:pathLst>
            </a:custGeom>
            <a:solidFill>
              <a:srgbClr val="ADB8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338">
              <a:extLst>
                <a:ext uri="{FF2B5EF4-FFF2-40B4-BE49-F238E27FC236}">
                  <a16:creationId xmlns:a16="http://schemas.microsoft.com/office/drawing/2014/main" xmlns="" id="{8C749AAA-F176-44CF-B973-473C00EF25C6}"/>
                </a:ext>
              </a:extLst>
            </p:cNvPr>
            <p:cNvSpPr>
              <a:spLocks noEditPoints="1"/>
            </p:cNvSpPr>
            <p:nvPr/>
          </p:nvSpPr>
          <p:spPr bwMode="auto">
            <a:xfrm>
              <a:off x="5784851" y="2905126"/>
              <a:ext cx="642938" cy="1185863"/>
            </a:xfrm>
            <a:custGeom>
              <a:avLst/>
              <a:gdLst>
                <a:gd name="T0" fmla="*/ 0 w 1873"/>
                <a:gd name="T1" fmla="*/ 3455 h 3456"/>
                <a:gd name="T2" fmla="*/ 0 w 1873"/>
                <a:gd name="T3" fmla="*/ 3456 h 3456"/>
                <a:gd name="T4" fmla="*/ 1 w 1873"/>
                <a:gd name="T5" fmla="*/ 3455 h 3456"/>
                <a:gd name="T6" fmla="*/ 0 w 1873"/>
                <a:gd name="T7" fmla="*/ 3455 h 3456"/>
                <a:gd name="T8" fmla="*/ 1822 w 1873"/>
                <a:gd name="T9" fmla="*/ 0 h 3456"/>
                <a:gd name="T10" fmla="*/ 1795 w 1873"/>
                <a:gd name="T11" fmla="*/ 31 h 3456"/>
                <a:gd name="T12" fmla="*/ 1806 w 1873"/>
                <a:gd name="T13" fmla="*/ 1081 h 3456"/>
                <a:gd name="T14" fmla="*/ 1385 w 1873"/>
                <a:gd name="T15" fmla="*/ 1297 h 3456"/>
                <a:gd name="T16" fmla="*/ 1668 w 1873"/>
                <a:gd name="T17" fmla="*/ 1530 h 3456"/>
                <a:gd name="T18" fmla="*/ 2 w 1873"/>
                <a:gd name="T19" fmla="*/ 3453 h 3456"/>
                <a:gd name="T20" fmla="*/ 2 w 1873"/>
                <a:gd name="T21" fmla="*/ 3454 h 3456"/>
                <a:gd name="T22" fmla="*/ 1712 w 1873"/>
                <a:gd name="T23" fmla="*/ 1562 h 3456"/>
                <a:gd name="T24" fmla="*/ 1435 w 1873"/>
                <a:gd name="T25" fmla="*/ 1324 h 3456"/>
                <a:gd name="T26" fmla="*/ 1860 w 1873"/>
                <a:gd name="T27" fmla="*/ 1117 h 3456"/>
                <a:gd name="T28" fmla="*/ 1873 w 1873"/>
                <a:gd name="T29" fmla="*/ 41 h 3456"/>
                <a:gd name="T30" fmla="*/ 1822 w 1873"/>
                <a:gd name="T31" fmla="*/ 0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3" h="3456">
                  <a:moveTo>
                    <a:pt x="0" y="3455"/>
                  </a:moveTo>
                  <a:cubicBezTo>
                    <a:pt x="0" y="3456"/>
                    <a:pt x="0" y="3456"/>
                    <a:pt x="0" y="3456"/>
                  </a:cubicBezTo>
                  <a:cubicBezTo>
                    <a:pt x="1" y="3455"/>
                    <a:pt x="1" y="3455"/>
                    <a:pt x="1" y="3455"/>
                  </a:cubicBezTo>
                  <a:cubicBezTo>
                    <a:pt x="0" y="3455"/>
                    <a:pt x="0" y="3455"/>
                    <a:pt x="0" y="3455"/>
                  </a:cubicBezTo>
                  <a:moveTo>
                    <a:pt x="1822" y="0"/>
                  </a:moveTo>
                  <a:cubicBezTo>
                    <a:pt x="1813" y="10"/>
                    <a:pt x="1804" y="21"/>
                    <a:pt x="1795" y="31"/>
                  </a:cubicBezTo>
                  <a:cubicBezTo>
                    <a:pt x="1806" y="1081"/>
                    <a:pt x="1806" y="1081"/>
                    <a:pt x="1806" y="1081"/>
                  </a:cubicBezTo>
                  <a:cubicBezTo>
                    <a:pt x="1385" y="1297"/>
                    <a:pt x="1385" y="1297"/>
                    <a:pt x="1385" y="1297"/>
                  </a:cubicBezTo>
                  <a:cubicBezTo>
                    <a:pt x="1668" y="1530"/>
                    <a:pt x="1668" y="1530"/>
                    <a:pt x="1668" y="1530"/>
                  </a:cubicBezTo>
                  <a:cubicBezTo>
                    <a:pt x="2" y="3453"/>
                    <a:pt x="2" y="3453"/>
                    <a:pt x="2" y="3453"/>
                  </a:cubicBezTo>
                  <a:cubicBezTo>
                    <a:pt x="2" y="3454"/>
                    <a:pt x="2" y="3454"/>
                    <a:pt x="2" y="3454"/>
                  </a:cubicBezTo>
                  <a:cubicBezTo>
                    <a:pt x="1712" y="1562"/>
                    <a:pt x="1712" y="1562"/>
                    <a:pt x="1712" y="1562"/>
                  </a:cubicBezTo>
                  <a:cubicBezTo>
                    <a:pt x="1435" y="1324"/>
                    <a:pt x="1435" y="1324"/>
                    <a:pt x="1435" y="1324"/>
                  </a:cubicBezTo>
                  <a:cubicBezTo>
                    <a:pt x="1860" y="1117"/>
                    <a:pt x="1860" y="1117"/>
                    <a:pt x="1860" y="1117"/>
                  </a:cubicBezTo>
                  <a:cubicBezTo>
                    <a:pt x="1873" y="41"/>
                    <a:pt x="1873" y="41"/>
                    <a:pt x="1873" y="41"/>
                  </a:cubicBezTo>
                  <a:cubicBezTo>
                    <a:pt x="1822" y="0"/>
                    <a:pt x="1822" y="0"/>
                    <a:pt x="1822" y="0"/>
                  </a:cubicBezTo>
                </a:path>
              </a:pathLst>
            </a:custGeom>
            <a:solidFill>
              <a:srgbClr val="313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339">
              <a:extLst>
                <a:ext uri="{FF2B5EF4-FFF2-40B4-BE49-F238E27FC236}">
                  <a16:creationId xmlns:a16="http://schemas.microsoft.com/office/drawing/2014/main" xmlns="" id="{63CA805D-8C5B-4925-A090-E2316D6ACD65}"/>
                </a:ext>
              </a:extLst>
            </p:cNvPr>
            <p:cNvSpPr>
              <a:spLocks/>
            </p:cNvSpPr>
            <p:nvPr/>
          </p:nvSpPr>
          <p:spPr bwMode="auto">
            <a:xfrm>
              <a:off x="5784851" y="4089401"/>
              <a:ext cx="0" cy="158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lnTo>
                    <a:pt x="0" y="0"/>
                  </a:lnTo>
                  <a:lnTo>
                    <a:pt x="0" y="1"/>
                  </a:lnTo>
                  <a:lnTo>
                    <a:pt x="0" y="1"/>
                  </a:lnTo>
                  <a:lnTo>
                    <a:pt x="0" y="0"/>
                  </a:lnTo>
                  <a:lnTo>
                    <a:pt x="0" y="0"/>
                  </a:lnTo>
                  <a:close/>
                </a:path>
              </a:pathLst>
            </a:custGeom>
            <a:solidFill>
              <a:srgbClr val="273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340">
              <a:extLst>
                <a:ext uri="{FF2B5EF4-FFF2-40B4-BE49-F238E27FC236}">
                  <a16:creationId xmlns:a16="http://schemas.microsoft.com/office/drawing/2014/main" xmlns="" id="{A2B3924D-C357-44D3-AF24-95F69887D6C4}"/>
                </a:ext>
              </a:extLst>
            </p:cNvPr>
            <p:cNvSpPr>
              <a:spLocks/>
            </p:cNvSpPr>
            <p:nvPr/>
          </p:nvSpPr>
          <p:spPr bwMode="auto">
            <a:xfrm>
              <a:off x="5784851" y="4089401"/>
              <a:ext cx="0" cy="158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lnTo>
                    <a:pt x="0" y="0"/>
                  </a:lnTo>
                  <a:lnTo>
                    <a:pt x="0" y="1"/>
                  </a:lnTo>
                  <a:lnTo>
                    <a:pt x="0" y="1"/>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341">
              <a:extLst>
                <a:ext uri="{FF2B5EF4-FFF2-40B4-BE49-F238E27FC236}">
                  <a16:creationId xmlns:a16="http://schemas.microsoft.com/office/drawing/2014/main" xmlns="" id="{1CFCE00C-2E6C-4B9A-B865-9B308CF4C983}"/>
                </a:ext>
              </a:extLst>
            </p:cNvPr>
            <p:cNvSpPr>
              <a:spLocks/>
            </p:cNvSpPr>
            <p:nvPr/>
          </p:nvSpPr>
          <p:spPr bwMode="auto">
            <a:xfrm>
              <a:off x="5583238" y="3122613"/>
              <a:ext cx="393700" cy="973138"/>
            </a:xfrm>
            <a:custGeom>
              <a:avLst/>
              <a:gdLst>
                <a:gd name="T0" fmla="*/ 125 w 248"/>
                <a:gd name="T1" fmla="*/ 611 h 613"/>
                <a:gd name="T2" fmla="*/ 248 w 248"/>
                <a:gd name="T3" fmla="*/ 458 h 613"/>
                <a:gd name="T4" fmla="*/ 168 w 248"/>
                <a:gd name="T5" fmla="*/ 161 h 613"/>
                <a:gd name="T6" fmla="*/ 213 w 248"/>
                <a:gd name="T7" fmla="*/ 65 h 613"/>
                <a:gd name="T8" fmla="*/ 125 w 248"/>
                <a:gd name="T9" fmla="*/ 1 h 613"/>
                <a:gd name="T10" fmla="*/ 125 w 248"/>
                <a:gd name="T11" fmla="*/ 0 h 613"/>
                <a:gd name="T12" fmla="*/ 124 w 248"/>
                <a:gd name="T13" fmla="*/ 1 h 613"/>
                <a:gd name="T14" fmla="*/ 123 w 248"/>
                <a:gd name="T15" fmla="*/ 0 h 613"/>
                <a:gd name="T16" fmla="*/ 123 w 248"/>
                <a:gd name="T17" fmla="*/ 1 h 613"/>
                <a:gd name="T18" fmla="*/ 35 w 248"/>
                <a:gd name="T19" fmla="*/ 65 h 613"/>
                <a:gd name="T20" fmla="*/ 79 w 248"/>
                <a:gd name="T21" fmla="*/ 161 h 613"/>
                <a:gd name="T22" fmla="*/ 0 w 248"/>
                <a:gd name="T23" fmla="*/ 458 h 613"/>
                <a:gd name="T24" fmla="*/ 123 w 248"/>
                <a:gd name="T25" fmla="*/ 611 h 613"/>
                <a:gd name="T26" fmla="*/ 123 w 248"/>
                <a:gd name="T27" fmla="*/ 613 h 613"/>
                <a:gd name="T28" fmla="*/ 124 w 248"/>
                <a:gd name="T29" fmla="*/ 612 h 613"/>
                <a:gd name="T30" fmla="*/ 125 w 248"/>
                <a:gd name="T31" fmla="*/ 613 h 613"/>
                <a:gd name="T32" fmla="*/ 125 w 248"/>
                <a:gd name="T33" fmla="*/ 61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613">
                  <a:moveTo>
                    <a:pt x="125" y="611"/>
                  </a:moveTo>
                  <a:lnTo>
                    <a:pt x="248" y="458"/>
                  </a:lnTo>
                  <a:lnTo>
                    <a:pt x="168" y="161"/>
                  </a:lnTo>
                  <a:lnTo>
                    <a:pt x="213" y="65"/>
                  </a:lnTo>
                  <a:lnTo>
                    <a:pt x="125" y="1"/>
                  </a:lnTo>
                  <a:lnTo>
                    <a:pt x="125" y="0"/>
                  </a:lnTo>
                  <a:lnTo>
                    <a:pt x="124" y="1"/>
                  </a:lnTo>
                  <a:lnTo>
                    <a:pt x="123" y="0"/>
                  </a:lnTo>
                  <a:lnTo>
                    <a:pt x="123" y="1"/>
                  </a:lnTo>
                  <a:lnTo>
                    <a:pt x="35" y="65"/>
                  </a:lnTo>
                  <a:lnTo>
                    <a:pt x="79" y="161"/>
                  </a:lnTo>
                  <a:lnTo>
                    <a:pt x="0" y="458"/>
                  </a:lnTo>
                  <a:lnTo>
                    <a:pt x="123" y="611"/>
                  </a:lnTo>
                  <a:lnTo>
                    <a:pt x="123" y="613"/>
                  </a:lnTo>
                  <a:lnTo>
                    <a:pt x="124" y="612"/>
                  </a:lnTo>
                  <a:lnTo>
                    <a:pt x="125" y="613"/>
                  </a:lnTo>
                  <a:lnTo>
                    <a:pt x="125" y="611"/>
                  </a:lnTo>
                  <a:close/>
                </a:path>
              </a:pathLst>
            </a:custGeom>
            <a:solidFill>
              <a:srgbClr val="ED7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342">
              <a:extLst>
                <a:ext uri="{FF2B5EF4-FFF2-40B4-BE49-F238E27FC236}">
                  <a16:creationId xmlns:a16="http://schemas.microsoft.com/office/drawing/2014/main" xmlns="" id="{91D14A49-6CB1-4AB8-B310-D1E9722ECAF4}"/>
                </a:ext>
              </a:extLst>
            </p:cNvPr>
            <p:cNvSpPr>
              <a:spLocks/>
            </p:cNvSpPr>
            <p:nvPr/>
          </p:nvSpPr>
          <p:spPr bwMode="auto">
            <a:xfrm>
              <a:off x="5583238" y="3122613"/>
              <a:ext cx="393700" cy="973138"/>
            </a:xfrm>
            <a:custGeom>
              <a:avLst/>
              <a:gdLst>
                <a:gd name="T0" fmla="*/ 125 w 248"/>
                <a:gd name="T1" fmla="*/ 611 h 613"/>
                <a:gd name="T2" fmla="*/ 248 w 248"/>
                <a:gd name="T3" fmla="*/ 458 h 613"/>
                <a:gd name="T4" fmla="*/ 168 w 248"/>
                <a:gd name="T5" fmla="*/ 161 h 613"/>
                <a:gd name="T6" fmla="*/ 213 w 248"/>
                <a:gd name="T7" fmla="*/ 65 h 613"/>
                <a:gd name="T8" fmla="*/ 125 w 248"/>
                <a:gd name="T9" fmla="*/ 1 h 613"/>
                <a:gd name="T10" fmla="*/ 125 w 248"/>
                <a:gd name="T11" fmla="*/ 0 h 613"/>
                <a:gd name="T12" fmla="*/ 124 w 248"/>
                <a:gd name="T13" fmla="*/ 1 h 613"/>
                <a:gd name="T14" fmla="*/ 123 w 248"/>
                <a:gd name="T15" fmla="*/ 0 h 613"/>
                <a:gd name="T16" fmla="*/ 123 w 248"/>
                <a:gd name="T17" fmla="*/ 1 h 613"/>
                <a:gd name="T18" fmla="*/ 35 w 248"/>
                <a:gd name="T19" fmla="*/ 65 h 613"/>
                <a:gd name="T20" fmla="*/ 79 w 248"/>
                <a:gd name="T21" fmla="*/ 161 h 613"/>
                <a:gd name="T22" fmla="*/ 0 w 248"/>
                <a:gd name="T23" fmla="*/ 458 h 613"/>
                <a:gd name="T24" fmla="*/ 123 w 248"/>
                <a:gd name="T25" fmla="*/ 611 h 613"/>
                <a:gd name="T26" fmla="*/ 123 w 248"/>
                <a:gd name="T27" fmla="*/ 613 h 613"/>
                <a:gd name="T28" fmla="*/ 124 w 248"/>
                <a:gd name="T29" fmla="*/ 612 h 613"/>
                <a:gd name="T30" fmla="*/ 125 w 248"/>
                <a:gd name="T31" fmla="*/ 613 h 613"/>
                <a:gd name="T32" fmla="*/ 125 w 248"/>
                <a:gd name="T33" fmla="*/ 61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613">
                  <a:moveTo>
                    <a:pt x="125" y="611"/>
                  </a:moveTo>
                  <a:lnTo>
                    <a:pt x="248" y="458"/>
                  </a:lnTo>
                  <a:lnTo>
                    <a:pt x="168" y="161"/>
                  </a:lnTo>
                  <a:lnTo>
                    <a:pt x="213" y="65"/>
                  </a:lnTo>
                  <a:lnTo>
                    <a:pt x="125" y="1"/>
                  </a:lnTo>
                  <a:lnTo>
                    <a:pt x="125" y="0"/>
                  </a:lnTo>
                  <a:lnTo>
                    <a:pt x="124" y="1"/>
                  </a:lnTo>
                  <a:lnTo>
                    <a:pt x="123" y="0"/>
                  </a:lnTo>
                  <a:lnTo>
                    <a:pt x="123" y="1"/>
                  </a:lnTo>
                  <a:lnTo>
                    <a:pt x="35" y="65"/>
                  </a:lnTo>
                  <a:lnTo>
                    <a:pt x="79" y="161"/>
                  </a:lnTo>
                  <a:lnTo>
                    <a:pt x="0" y="458"/>
                  </a:lnTo>
                  <a:lnTo>
                    <a:pt x="123" y="611"/>
                  </a:lnTo>
                  <a:lnTo>
                    <a:pt x="123" y="613"/>
                  </a:lnTo>
                  <a:lnTo>
                    <a:pt x="124" y="612"/>
                  </a:lnTo>
                  <a:lnTo>
                    <a:pt x="125" y="613"/>
                  </a:lnTo>
                  <a:lnTo>
                    <a:pt x="125" y="6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343">
              <a:extLst>
                <a:ext uri="{FF2B5EF4-FFF2-40B4-BE49-F238E27FC236}">
                  <a16:creationId xmlns:a16="http://schemas.microsoft.com/office/drawing/2014/main" xmlns="" id="{C2AED9F1-D8DB-495E-B975-A140D258D56E}"/>
                </a:ext>
              </a:extLst>
            </p:cNvPr>
            <p:cNvSpPr>
              <a:spLocks/>
            </p:cNvSpPr>
            <p:nvPr/>
          </p:nvSpPr>
          <p:spPr bwMode="auto">
            <a:xfrm>
              <a:off x="5781676" y="2901951"/>
              <a:ext cx="395288" cy="539750"/>
            </a:xfrm>
            <a:custGeom>
              <a:avLst/>
              <a:gdLst>
                <a:gd name="T0" fmla="*/ 249 w 249"/>
                <a:gd name="T1" fmla="*/ 0 h 340"/>
                <a:gd name="T2" fmla="*/ 188 w 249"/>
                <a:gd name="T3" fmla="*/ 340 h 340"/>
                <a:gd name="T4" fmla="*/ 0 w 249"/>
                <a:gd name="T5" fmla="*/ 157 h 340"/>
                <a:gd name="T6" fmla="*/ 249 w 249"/>
                <a:gd name="T7" fmla="*/ 0 h 340"/>
              </a:gdLst>
              <a:ahLst/>
              <a:cxnLst>
                <a:cxn ang="0">
                  <a:pos x="T0" y="T1"/>
                </a:cxn>
                <a:cxn ang="0">
                  <a:pos x="T2" y="T3"/>
                </a:cxn>
                <a:cxn ang="0">
                  <a:pos x="T4" y="T5"/>
                </a:cxn>
                <a:cxn ang="0">
                  <a:pos x="T6" y="T7"/>
                </a:cxn>
              </a:cxnLst>
              <a:rect l="0" t="0" r="r" b="b"/>
              <a:pathLst>
                <a:path w="249" h="340">
                  <a:moveTo>
                    <a:pt x="249" y="0"/>
                  </a:moveTo>
                  <a:lnTo>
                    <a:pt x="188" y="340"/>
                  </a:lnTo>
                  <a:lnTo>
                    <a:pt x="0" y="157"/>
                  </a:lnTo>
                  <a:lnTo>
                    <a:pt x="249" y="0"/>
                  </a:lnTo>
                  <a:close/>
                </a:path>
              </a:pathLst>
            </a:custGeom>
            <a:solidFill>
              <a:srgbClr val="E8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344">
              <a:extLst>
                <a:ext uri="{FF2B5EF4-FFF2-40B4-BE49-F238E27FC236}">
                  <a16:creationId xmlns:a16="http://schemas.microsoft.com/office/drawing/2014/main" xmlns="" id="{2B014395-86B6-4FC8-B1BA-AFAA4D680F02}"/>
                </a:ext>
              </a:extLst>
            </p:cNvPr>
            <p:cNvSpPr>
              <a:spLocks/>
            </p:cNvSpPr>
            <p:nvPr/>
          </p:nvSpPr>
          <p:spPr bwMode="auto">
            <a:xfrm>
              <a:off x="5781676" y="2901951"/>
              <a:ext cx="395288" cy="539750"/>
            </a:xfrm>
            <a:custGeom>
              <a:avLst/>
              <a:gdLst>
                <a:gd name="T0" fmla="*/ 249 w 249"/>
                <a:gd name="T1" fmla="*/ 0 h 340"/>
                <a:gd name="T2" fmla="*/ 188 w 249"/>
                <a:gd name="T3" fmla="*/ 340 h 340"/>
                <a:gd name="T4" fmla="*/ 0 w 249"/>
                <a:gd name="T5" fmla="*/ 157 h 340"/>
                <a:gd name="T6" fmla="*/ 249 w 249"/>
                <a:gd name="T7" fmla="*/ 0 h 340"/>
              </a:gdLst>
              <a:ahLst/>
              <a:cxnLst>
                <a:cxn ang="0">
                  <a:pos x="T0" y="T1"/>
                </a:cxn>
                <a:cxn ang="0">
                  <a:pos x="T2" y="T3"/>
                </a:cxn>
                <a:cxn ang="0">
                  <a:pos x="T4" y="T5"/>
                </a:cxn>
                <a:cxn ang="0">
                  <a:pos x="T6" y="T7"/>
                </a:cxn>
              </a:cxnLst>
              <a:rect l="0" t="0" r="r" b="b"/>
              <a:pathLst>
                <a:path w="249" h="340">
                  <a:moveTo>
                    <a:pt x="249" y="0"/>
                  </a:moveTo>
                  <a:lnTo>
                    <a:pt x="188" y="340"/>
                  </a:lnTo>
                  <a:lnTo>
                    <a:pt x="0" y="157"/>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45">
              <a:extLst>
                <a:ext uri="{FF2B5EF4-FFF2-40B4-BE49-F238E27FC236}">
                  <a16:creationId xmlns:a16="http://schemas.microsoft.com/office/drawing/2014/main" xmlns="" id="{A4485D30-0A8A-401D-9D08-0CCC3E93F61C}"/>
                </a:ext>
              </a:extLst>
            </p:cNvPr>
            <p:cNvSpPr>
              <a:spLocks/>
            </p:cNvSpPr>
            <p:nvPr/>
          </p:nvSpPr>
          <p:spPr bwMode="auto">
            <a:xfrm>
              <a:off x="5383213" y="2901951"/>
              <a:ext cx="395288" cy="533400"/>
            </a:xfrm>
            <a:custGeom>
              <a:avLst/>
              <a:gdLst>
                <a:gd name="T0" fmla="*/ 0 w 249"/>
                <a:gd name="T1" fmla="*/ 0 h 336"/>
                <a:gd name="T2" fmla="*/ 65 w 249"/>
                <a:gd name="T3" fmla="*/ 336 h 336"/>
                <a:gd name="T4" fmla="*/ 249 w 249"/>
                <a:gd name="T5" fmla="*/ 157 h 336"/>
                <a:gd name="T6" fmla="*/ 0 w 249"/>
                <a:gd name="T7" fmla="*/ 0 h 336"/>
              </a:gdLst>
              <a:ahLst/>
              <a:cxnLst>
                <a:cxn ang="0">
                  <a:pos x="T0" y="T1"/>
                </a:cxn>
                <a:cxn ang="0">
                  <a:pos x="T2" y="T3"/>
                </a:cxn>
                <a:cxn ang="0">
                  <a:pos x="T4" y="T5"/>
                </a:cxn>
                <a:cxn ang="0">
                  <a:pos x="T6" y="T7"/>
                </a:cxn>
              </a:cxnLst>
              <a:rect l="0" t="0" r="r" b="b"/>
              <a:pathLst>
                <a:path w="249" h="336">
                  <a:moveTo>
                    <a:pt x="0" y="0"/>
                  </a:moveTo>
                  <a:lnTo>
                    <a:pt x="65" y="336"/>
                  </a:lnTo>
                  <a:lnTo>
                    <a:pt x="249" y="157"/>
                  </a:lnTo>
                  <a:lnTo>
                    <a:pt x="0" y="0"/>
                  </a:lnTo>
                  <a:close/>
                </a:path>
              </a:pathLst>
            </a:custGeom>
            <a:solidFill>
              <a:srgbClr val="E8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346">
              <a:extLst>
                <a:ext uri="{FF2B5EF4-FFF2-40B4-BE49-F238E27FC236}">
                  <a16:creationId xmlns:a16="http://schemas.microsoft.com/office/drawing/2014/main" xmlns="" id="{3F65ECE2-FBB7-465D-B1AA-C98469C08F7F}"/>
                </a:ext>
              </a:extLst>
            </p:cNvPr>
            <p:cNvSpPr>
              <a:spLocks/>
            </p:cNvSpPr>
            <p:nvPr/>
          </p:nvSpPr>
          <p:spPr bwMode="auto">
            <a:xfrm>
              <a:off x="5383213" y="2901951"/>
              <a:ext cx="395288" cy="533400"/>
            </a:xfrm>
            <a:custGeom>
              <a:avLst/>
              <a:gdLst>
                <a:gd name="T0" fmla="*/ 0 w 249"/>
                <a:gd name="T1" fmla="*/ 0 h 336"/>
                <a:gd name="T2" fmla="*/ 65 w 249"/>
                <a:gd name="T3" fmla="*/ 336 h 336"/>
                <a:gd name="T4" fmla="*/ 249 w 249"/>
                <a:gd name="T5" fmla="*/ 157 h 336"/>
                <a:gd name="T6" fmla="*/ 0 w 249"/>
                <a:gd name="T7" fmla="*/ 0 h 336"/>
              </a:gdLst>
              <a:ahLst/>
              <a:cxnLst>
                <a:cxn ang="0">
                  <a:pos x="T0" y="T1"/>
                </a:cxn>
                <a:cxn ang="0">
                  <a:pos x="T2" y="T3"/>
                </a:cxn>
                <a:cxn ang="0">
                  <a:pos x="T4" y="T5"/>
                </a:cxn>
                <a:cxn ang="0">
                  <a:pos x="T6" y="T7"/>
                </a:cxn>
              </a:cxnLst>
              <a:rect l="0" t="0" r="r" b="b"/>
              <a:pathLst>
                <a:path w="249" h="336">
                  <a:moveTo>
                    <a:pt x="0" y="0"/>
                  </a:moveTo>
                  <a:lnTo>
                    <a:pt x="65" y="336"/>
                  </a:lnTo>
                  <a:lnTo>
                    <a:pt x="249" y="15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347">
              <a:extLst>
                <a:ext uri="{FF2B5EF4-FFF2-40B4-BE49-F238E27FC236}">
                  <a16:creationId xmlns:a16="http://schemas.microsoft.com/office/drawing/2014/main" xmlns="" id="{98083200-6DFE-44F0-8CC6-BD074E4AA692}"/>
                </a:ext>
              </a:extLst>
            </p:cNvPr>
            <p:cNvSpPr>
              <a:spLocks/>
            </p:cNvSpPr>
            <p:nvPr/>
          </p:nvSpPr>
          <p:spPr bwMode="auto">
            <a:xfrm>
              <a:off x="5160963" y="2762251"/>
              <a:ext cx="622300" cy="1330325"/>
            </a:xfrm>
            <a:custGeom>
              <a:avLst/>
              <a:gdLst>
                <a:gd name="T0" fmla="*/ 122 w 392"/>
                <a:gd name="T1" fmla="*/ 0 h 838"/>
                <a:gd name="T2" fmla="*/ 2 w 392"/>
                <a:gd name="T3" fmla="*/ 91 h 838"/>
                <a:gd name="T4" fmla="*/ 0 w 392"/>
                <a:gd name="T5" fmla="*/ 324 h 838"/>
                <a:gd name="T6" fmla="*/ 91 w 392"/>
                <a:gd name="T7" fmla="*/ 370 h 838"/>
                <a:gd name="T8" fmla="*/ 30 w 392"/>
                <a:gd name="T9" fmla="*/ 421 h 838"/>
                <a:gd name="T10" fmla="*/ 392 w 392"/>
                <a:gd name="T11" fmla="*/ 838 h 838"/>
                <a:gd name="T12" fmla="*/ 122 w 392"/>
                <a:gd name="T13" fmla="*/ 0 h 838"/>
              </a:gdLst>
              <a:ahLst/>
              <a:cxnLst>
                <a:cxn ang="0">
                  <a:pos x="T0" y="T1"/>
                </a:cxn>
                <a:cxn ang="0">
                  <a:pos x="T2" y="T3"/>
                </a:cxn>
                <a:cxn ang="0">
                  <a:pos x="T4" y="T5"/>
                </a:cxn>
                <a:cxn ang="0">
                  <a:pos x="T6" y="T7"/>
                </a:cxn>
                <a:cxn ang="0">
                  <a:pos x="T8" y="T9"/>
                </a:cxn>
                <a:cxn ang="0">
                  <a:pos x="T10" y="T11"/>
                </a:cxn>
                <a:cxn ang="0">
                  <a:pos x="T12" y="T13"/>
                </a:cxn>
              </a:cxnLst>
              <a:rect l="0" t="0" r="r" b="b"/>
              <a:pathLst>
                <a:path w="392" h="838">
                  <a:moveTo>
                    <a:pt x="122" y="0"/>
                  </a:moveTo>
                  <a:lnTo>
                    <a:pt x="2" y="91"/>
                  </a:lnTo>
                  <a:lnTo>
                    <a:pt x="0" y="324"/>
                  </a:lnTo>
                  <a:lnTo>
                    <a:pt x="91" y="370"/>
                  </a:lnTo>
                  <a:lnTo>
                    <a:pt x="30" y="421"/>
                  </a:lnTo>
                  <a:lnTo>
                    <a:pt x="392" y="838"/>
                  </a:lnTo>
                  <a:lnTo>
                    <a:pt x="122" y="0"/>
                  </a:lnTo>
                  <a:close/>
                </a:path>
              </a:pathLst>
            </a:custGeom>
            <a:solidFill>
              <a:srgbClr val="546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348">
              <a:extLst>
                <a:ext uri="{FF2B5EF4-FFF2-40B4-BE49-F238E27FC236}">
                  <a16:creationId xmlns:a16="http://schemas.microsoft.com/office/drawing/2014/main" xmlns="" id="{C60FF347-4B29-4236-9614-03849E28B342}"/>
                </a:ext>
              </a:extLst>
            </p:cNvPr>
            <p:cNvSpPr>
              <a:spLocks/>
            </p:cNvSpPr>
            <p:nvPr/>
          </p:nvSpPr>
          <p:spPr bwMode="auto">
            <a:xfrm>
              <a:off x="5160963" y="2762251"/>
              <a:ext cx="622300" cy="1330325"/>
            </a:xfrm>
            <a:custGeom>
              <a:avLst/>
              <a:gdLst>
                <a:gd name="T0" fmla="*/ 122 w 392"/>
                <a:gd name="T1" fmla="*/ 0 h 838"/>
                <a:gd name="T2" fmla="*/ 2 w 392"/>
                <a:gd name="T3" fmla="*/ 91 h 838"/>
                <a:gd name="T4" fmla="*/ 0 w 392"/>
                <a:gd name="T5" fmla="*/ 324 h 838"/>
                <a:gd name="T6" fmla="*/ 91 w 392"/>
                <a:gd name="T7" fmla="*/ 370 h 838"/>
                <a:gd name="T8" fmla="*/ 30 w 392"/>
                <a:gd name="T9" fmla="*/ 421 h 838"/>
                <a:gd name="T10" fmla="*/ 392 w 392"/>
                <a:gd name="T11" fmla="*/ 838 h 838"/>
                <a:gd name="T12" fmla="*/ 122 w 392"/>
                <a:gd name="T13" fmla="*/ 0 h 838"/>
              </a:gdLst>
              <a:ahLst/>
              <a:cxnLst>
                <a:cxn ang="0">
                  <a:pos x="T0" y="T1"/>
                </a:cxn>
                <a:cxn ang="0">
                  <a:pos x="T2" y="T3"/>
                </a:cxn>
                <a:cxn ang="0">
                  <a:pos x="T4" y="T5"/>
                </a:cxn>
                <a:cxn ang="0">
                  <a:pos x="T6" y="T7"/>
                </a:cxn>
                <a:cxn ang="0">
                  <a:pos x="T8" y="T9"/>
                </a:cxn>
                <a:cxn ang="0">
                  <a:pos x="T10" y="T11"/>
                </a:cxn>
                <a:cxn ang="0">
                  <a:pos x="T12" y="T13"/>
                </a:cxn>
              </a:cxnLst>
              <a:rect l="0" t="0" r="r" b="b"/>
              <a:pathLst>
                <a:path w="392" h="838">
                  <a:moveTo>
                    <a:pt x="122" y="0"/>
                  </a:moveTo>
                  <a:lnTo>
                    <a:pt x="2" y="91"/>
                  </a:lnTo>
                  <a:lnTo>
                    <a:pt x="0" y="324"/>
                  </a:lnTo>
                  <a:lnTo>
                    <a:pt x="91" y="370"/>
                  </a:lnTo>
                  <a:lnTo>
                    <a:pt x="30" y="421"/>
                  </a:lnTo>
                  <a:lnTo>
                    <a:pt x="392" y="838"/>
                  </a:lnTo>
                  <a:lnTo>
                    <a:pt x="1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349">
              <a:extLst>
                <a:ext uri="{FF2B5EF4-FFF2-40B4-BE49-F238E27FC236}">
                  <a16:creationId xmlns:a16="http://schemas.microsoft.com/office/drawing/2014/main" xmlns="" id="{1A871F9D-F3BC-4CD2-AA60-4365B951F9C7}"/>
                </a:ext>
              </a:extLst>
            </p:cNvPr>
            <p:cNvSpPr>
              <a:spLocks/>
            </p:cNvSpPr>
            <p:nvPr/>
          </p:nvSpPr>
          <p:spPr bwMode="auto">
            <a:xfrm>
              <a:off x="5783263" y="2762251"/>
              <a:ext cx="622300" cy="1330325"/>
            </a:xfrm>
            <a:custGeom>
              <a:avLst/>
              <a:gdLst>
                <a:gd name="T0" fmla="*/ 270 w 392"/>
                <a:gd name="T1" fmla="*/ 0 h 838"/>
                <a:gd name="T2" fmla="*/ 389 w 392"/>
                <a:gd name="T3" fmla="*/ 91 h 838"/>
                <a:gd name="T4" fmla="*/ 392 w 392"/>
                <a:gd name="T5" fmla="*/ 324 h 838"/>
                <a:gd name="T6" fmla="*/ 301 w 392"/>
                <a:gd name="T7" fmla="*/ 370 h 838"/>
                <a:gd name="T8" fmla="*/ 362 w 392"/>
                <a:gd name="T9" fmla="*/ 421 h 838"/>
                <a:gd name="T10" fmla="*/ 0 w 392"/>
                <a:gd name="T11" fmla="*/ 838 h 838"/>
                <a:gd name="T12" fmla="*/ 270 w 392"/>
                <a:gd name="T13" fmla="*/ 0 h 838"/>
              </a:gdLst>
              <a:ahLst/>
              <a:cxnLst>
                <a:cxn ang="0">
                  <a:pos x="T0" y="T1"/>
                </a:cxn>
                <a:cxn ang="0">
                  <a:pos x="T2" y="T3"/>
                </a:cxn>
                <a:cxn ang="0">
                  <a:pos x="T4" y="T5"/>
                </a:cxn>
                <a:cxn ang="0">
                  <a:pos x="T6" y="T7"/>
                </a:cxn>
                <a:cxn ang="0">
                  <a:pos x="T8" y="T9"/>
                </a:cxn>
                <a:cxn ang="0">
                  <a:pos x="T10" y="T11"/>
                </a:cxn>
                <a:cxn ang="0">
                  <a:pos x="T12" y="T13"/>
                </a:cxn>
              </a:cxnLst>
              <a:rect l="0" t="0" r="r" b="b"/>
              <a:pathLst>
                <a:path w="392" h="838">
                  <a:moveTo>
                    <a:pt x="270" y="0"/>
                  </a:moveTo>
                  <a:lnTo>
                    <a:pt x="389" y="91"/>
                  </a:lnTo>
                  <a:lnTo>
                    <a:pt x="392" y="324"/>
                  </a:lnTo>
                  <a:lnTo>
                    <a:pt x="301" y="370"/>
                  </a:lnTo>
                  <a:lnTo>
                    <a:pt x="362" y="421"/>
                  </a:lnTo>
                  <a:lnTo>
                    <a:pt x="0" y="838"/>
                  </a:lnTo>
                  <a:lnTo>
                    <a:pt x="270" y="0"/>
                  </a:lnTo>
                  <a:close/>
                </a:path>
              </a:pathLst>
            </a:custGeom>
            <a:solidFill>
              <a:srgbClr val="546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350">
              <a:extLst>
                <a:ext uri="{FF2B5EF4-FFF2-40B4-BE49-F238E27FC236}">
                  <a16:creationId xmlns:a16="http://schemas.microsoft.com/office/drawing/2014/main" xmlns="" id="{30DBD2A8-114F-4AAF-95D4-DDEDF517DD5E}"/>
                </a:ext>
              </a:extLst>
            </p:cNvPr>
            <p:cNvSpPr>
              <a:spLocks/>
            </p:cNvSpPr>
            <p:nvPr/>
          </p:nvSpPr>
          <p:spPr bwMode="auto">
            <a:xfrm>
              <a:off x="5783263" y="2762251"/>
              <a:ext cx="622300" cy="1330325"/>
            </a:xfrm>
            <a:custGeom>
              <a:avLst/>
              <a:gdLst>
                <a:gd name="T0" fmla="*/ 270 w 392"/>
                <a:gd name="T1" fmla="*/ 0 h 838"/>
                <a:gd name="T2" fmla="*/ 389 w 392"/>
                <a:gd name="T3" fmla="*/ 91 h 838"/>
                <a:gd name="T4" fmla="*/ 392 w 392"/>
                <a:gd name="T5" fmla="*/ 324 h 838"/>
                <a:gd name="T6" fmla="*/ 301 w 392"/>
                <a:gd name="T7" fmla="*/ 370 h 838"/>
                <a:gd name="T8" fmla="*/ 362 w 392"/>
                <a:gd name="T9" fmla="*/ 421 h 838"/>
                <a:gd name="T10" fmla="*/ 0 w 392"/>
                <a:gd name="T11" fmla="*/ 838 h 838"/>
                <a:gd name="T12" fmla="*/ 270 w 392"/>
                <a:gd name="T13" fmla="*/ 0 h 838"/>
              </a:gdLst>
              <a:ahLst/>
              <a:cxnLst>
                <a:cxn ang="0">
                  <a:pos x="T0" y="T1"/>
                </a:cxn>
                <a:cxn ang="0">
                  <a:pos x="T2" y="T3"/>
                </a:cxn>
                <a:cxn ang="0">
                  <a:pos x="T4" y="T5"/>
                </a:cxn>
                <a:cxn ang="0">
                  <a:pos x="T6" y="T7"/>
                </a:cxn>
                <a:cxn ang="0">
                  <a:pos x="T8" y="T9"/>
                </a:cxn>
                <a:cxn ang="0">
                  <a:pos x="T10" y="T11"/>
                </a:cxn>
                <a:cxn ang="0">
                  <a:pos x="T12" y="T13"/>
                </a:cxn>
              </a:cxnLst>
              <a:rect l="0" t="0" r="r" b="b"/>
              <a:pathLst>
                <a:path w="392" h="838">
                  <a:moveTo>
                    <a:pt x="270" y="0"/>
                  </a:moveTo>
                  <a:lnTo>
                    <a:pt x="389" y="91"/>
                  </a:lnTo>
                  <a:lnTo>
                    <a:pt x="392" y="324"/>
                  </a:lnTo>
                  <a:lnTo>
                    <a:pt x="301" y="370"/>
                  </a:lnTo>
                  <a:lnTo>
                    <a:pt x="362" y="421"/>
                  </a:lnTo>
                  <a:lnTo>
                    <a:pt x="0" y="838"/>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351">
              <a:extLst>
                <a:ext uri="{FF2B5EF4-FFF2-40B4-BE49-F238E27FC236}">
                  <a16:creationId xmlns:a16="http://schemas.microsoft.com/office/drawing/2014/main" xmlns="" id="{F409E8C8-6FD5-443E-A428-0D3800B8B706}"/>
                </a:ext>
              </a:extLst>
            </p:cNvPr>
            <p:cNvSpPr>
              <a:spLocks noEditPoints="1"/>
            </p:cNvSpPr>
            <p:nvPr/>
          </p:nvSpPr>
          <p:spPr bwMode="auto">
            <a:xfrm>
              <a:off x="5037138" y="2528888"/>
              <a:ext cx="1479550" cy="368300"/>
            </a:xfrm>
            <a:custGeom>
              <a:avLst/>
              <a:gdLst>
                <a:gd name="T0" fmla="*/ 4305 w 4305"/>
                <a:gd name="T1" fmla="*/ 473 h 1077"/>
                <a:gd name="T2" fmla="*/ 4304 w 4305"/>
                <a:gd name="T3" fmla="*/ 477 h 1077"/>
                <a:gd name="T4" fmla="*/ 3967 w 4305"/>
                <a:gd name="T5" fmla="*/ 1076 h 1077"/>
                <a:gd name="T6" fmla="*/ 3967 w 4305"/>
                <a:gd name="T7" fmla="*/ 1077 h 1077"/>
                <a:gd name="T8" fmla="*/ 4304 w 4305"/>
                <a:gd name="T9" fmla="*/ 477 h 1077"/>
                <a:gd name="T10" fmla="*/ 4305 w 4305"/>
                <a:gd name="T11" fmla="*/ 473 h 1077"/>
                <a:gd name="T12" fmla="*/ 0 w 4305"/>
                <a:gd name="T13" fmla="*/ 0 h 1077"/>
                <a:gd name="T14" fmla="*/ 0 w 4305"/>
                <a:gd name="T15" fmla="*/ 76 h 1077"/>
                <a:gd name="T16" fmla="*/ 0 w 4305"/>
                <a:gd name="T17" fmla="*/ 78 h 1077"/>
                <a:gd name="T18" fmla="*/ 0 w 4305"/>
                <a:gd name="T19" fmla="*/ 76 h 1077"/>
                <a:gd name="T20" fmla="*/ 0 w 4305"/>
                <a:gd name="T21" fmla="*/ 0 h 1077"/>
                <a:gd name="T22" fmla="*/ 0 w 4305"/>
                <a:gd name="T23" fmla="*/ 0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05" h="1077">
                  <a:moveTo>
                    <a:pt x="4305" y="473"/>
                  </a:moveTo>
                  <a:cubicBezTo>
                    <a:pt x="4305" y="475"/>
                    <a:pt x="4305" y="476"/>
                    <a:pt x="4304" y="477"/>
                  </a:cubicBezTo>
                  <a:cubicBezTo>
                    <a:pt x="4239" y="701"/>
                    <a:pt x="4123" y="906"/>
                    <a:pt x="3967" y="1076"/>
                  </a:cubicBezTo>
                  <a:cubicBezTo>
                    <a:pt x="3967" y="1077"/>
                    <a:pt x="3967" y="1077"/>
                    <a:pt x="3967" y="1077"/>
                  </a:cubicBezTo>
                  <a:cubicBezTo>
                    <a:pt x="4123" y="905"/>
                    <a:pt x="4240" y="701"/>
                    <a:pt x="4304" y="477"/>
                  </a:cubicBezTo>
                  <a:cubicBezTo>
                    <a:pt x="4305" y="476"/>
                    <a:pt x="4305" y="475"/>
                    <a:pt x="4305" y="473"/>
                  </a:cubicBezTo>
                  <a:moveTo>
                    <a:pt x="0" y="0"/>
                  </a:moveTo>
                  <a:cubicBezTo>
                    <a:pt x="0" y="76"/>
                    <a:pt x="0" y="76"/>
                    <a:pt x="0" y="76"/>
                  </a:cubicBezTo>
                  <a:cubicBezTo>
                    <a:pt x="0" y="77"/>
                    <a:pt x="0" y="77"/>
                    <a:pt x="0" y="78"/>
                  </a:cubicBezTo>
                  <a:cubicBezTo>
                    <a:pt x="0" y="77"/>
                    <a:pt x="0" y="77"/>
                    <a:pt x="0" y="76"/>
                  </a:cubicBezTo>
                  <a:cubicBezTo>
                    <a:pt x="0" y="0"/>
                    <a:pt x="0" y="0"/>
                    <a:pt x="0" y="0"/>
                  </a:cubicBezTo>
                  <a:cubicBezTo>
                    <a:pt x="0" y="0"/>
                    <a:pt x="0" y="0"/>
                    <a:pt x="0" y="0"/>
                  </a:cubicBezTo>
                </a:path>
              </a:pathLst>
            </a:custGeom>
            <a:solidFill>
              <a:srgbClr val="ADB8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352">
              <a:extLst>
                <a:ext uri="{FF2B5EF4-FFF2-40B4-BE49-F238E27FC236}">
                  <a16:creationId xmlns:a16="http://schemas.microsoft.com/office/drawing/2014/main" xmlns="" id="{0013BD3D-E8D3-4B4E-9EE1-A230AEF52BD7}"/>
                </a:ext>
              </a:extLst>
            </p:cNvPr>
            <p:cNvSpPr>
              <a:spLocks/>
            </p:cNvSpPr>
            <p:nvPr/>
          </p:nvSpPr>
          <p:spPr bwMode="auto">
            <a:xfrm>
              <a:off x="6400801" y="2898776"/>
              <a:ext cx="9525" cy="6350"/>
            </a:xfrm>
            <a:custGeom>
              <a:avLst/>
              <a:gdLst>
                <a:gd name="T0" fmla="*/ 0 w 28"/>
                <a:gd name="T1" fmla="*/ 0 h 22"/>
                <a:gd name="T2" fmla="*/ 0 w 28"/>
                <a:gd name="T3" fmla="*/ 0 h 22"/>
                <a:gd name="T4" fmla="*/ 27 w 28"/>
                <a:gd name="T5" fmla="*/ 22 h 22"/>
                <a:gd name="T6" fmla="*/ 28 w 28"/>
                <a:gd name="T7" fmla="*/ 20 h 22"/>
                <a:gd name="T8" fmla="*/ 0 w 28"/>
                <a:gd name="T9" fmla="*/ 0 h 22"/>
              </a:gdLst>
              <a:ahLst/>
              <a:cxnLst>
                <a:cxn ang="0">
                  <a:pos x="T0" y="T1"/>
                </a:cxn>
                <a:cxn ang="0">
                  <a:pos x="T2" y="T3"/>
                </a:cxn>
                <a:cxn ang="0">
                  <a:pos x="T4" y="T5"/>
                </a:cxn>
                <a:cxn ang="0">
                  <a:pos x="T6" y="T7"/>
                </a:cxn>
                <a:cxn ang="0">
                  <a:pos x="T8" y="T9"/>
                </a:cxn>
              </a:cxnLst>
              <a:rect l="0" t="0" r="r" b="b"/>
              <a:pathLst>
                <a:path w="28" h="22">
                  <a:moveTo>
                    <a:pt x="0" y="0"/>
                  </a:moveTo>
                  <a:cubicBezTo>
                    <a:pt x="0" y="0"/>
                    <a:pt x="0" y="0"/>
                    <a:pt x="0" y="0"/>
                  </a:cubicBezTo>
                  <a:cubicBezTo>
                    <a:pt x="27" y="22"/>
                    <a:pt x="27" y="22"/>
                    <a:pt x="27" y="22"/>
                  </a:cubicBezTo>
                  <a:cubicBezTo>
                    <a:pt x="27" y="21"/>
                    <a:pt x="27" y="21"/>
                    <a:pt x="28" y="20"/>
                  </a:cubicBezTo>
                  <a:cubicBezTo>
                    <a:pt x="0" y="0"/>
                    <a:pt x="0" y="0"/>
                    <a:pt x="0" y="0"/>
                  </a:cubicBezTo>
                </a:path>
              </a:pathLst>
            </a:custGeom>
            <a:solidFill>
              <a:srgbClr val="313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353">
              <a:extLst>
                <a:ext uri="{FF2B5EF4-FFF2-40B4-BE49-F238E27FC236}">
                  <a16:creationId xmlns:a16="http://schemas.microsoft.com/office/drawing/2014/main" xmlns="" id="{F6381E70-9434-4C24-B066-C75C26279E52}"/>
                </a:ext>
              </a:extLst>
            </p:cNvPr>
            <p:cNvSpPr>
              <a:spLocks/>
            </p:cNvSpPr>
            <p:nvPr/>
          </p:nvSpPr>
          <p:spPr bwMode="auto">
            <a:xfrm>
              <a:off x="6399213" y="2897188"/>
              <a:ext cx="1588" cy="1588"/>
            </a:xfrm>
            <a:custGeom>
              <a:avLst/>
              <a:gdLst>
                <a:gd name="T0" fmla="*/ 3 w 5"/>
                <a:gd name="T1" fmla="*/ 0 h 3"/>
                <a:gd name="T2" fmla="*/ 2 w 5"/>
                <a:gd name="T3" fmla="*/ 1 h 3"/>
                <a:gd name="T4" fmla="*/ 0 w 5"/>
                <a:gd name="T5" fmla="*/ 3 h 3"/>
                <a:gd name="T6" fmla="*/ 2 w 5"/>
                <a:gd name="T7" fmla="*/ 2 h 3"/>
                <a:gd name="T8" fmla="*/ 5 w 5"/>
                <a:gd name="T9" fmla="*/ 2 h 3"/>
                <a:gd name="T10" fmla="*/ 2 w 5"/>
                <a:gd name="T11" fmla="*/ 2 h 3"/>
                <a:gd name="T12" fmla="*/ 3 w 5"/>
                <a:gd name="T13" fmla="*/ 1 h 3"/>
                <a:gd name="T14" fmla="*/ 3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3" y="0"/>
                  </a:moveTo>
                  <a:cubicBezTo>
                    <a:pt x="2" y="1"/>
                    <a:pt x="2" y="1"/>
                    <a:pt x="2" y="1"/>
                  </a:cubicBezTo>
                  <a:cubicBezTo>
                    <a:pt x="1" y="2"/>
                    <a:pt x="1" y="2"/>
                    <a:pt x="0" y="3"/>
                  </a:cubicBezTo>
                  <a:cubicBezTo>
                    <a:pt x="2" y="2"/>
                    <a:pt x="2" y="2"/>
                    <a:pt x="2" y="2"/>
                  </a:cubicBezTo>
                  <a:cubicBezTo>
                    <a:pt x="5" y="2"/>
                    <a:pt x="5" y="2"/>
                    <a:pt x="5" y="2"/>
                  </a:cubicBezTo>
                  <a:cubicBezTo>
                    <a:pt x="2" y="2"/>
                    <a:pt x="2" y="2"/>
                    <a:pt x="2" y="2"/>
                  </a:cubicBezTo>
                  <a:cubicBezTo>
                    <a:pt x="2" y="2"/>
                    <a:pt x="3" y="1"/>
                    <a:pt x="3" y="1"/>
                  </a:cubicBezTo>
                  <a:cubicBezTo>
                    <a:pt x="3" y="0"/>
                    <a:pt x="3" y="0"/>
                    <a:pt x="3" y="0"/>
                  </a:cubicBezTo>
                </a:path>
              </a:pathLst>
            </a:custGeom>
            <a:solidFill>
              <a:srgbClr val="8B94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354">
              <a:extLst>
                <a:ext uri="{FF2B5EF4-FFF2-40B4-BE49-F238E27FC236}">
                  <a16:creationId xmlns:a16="http://schemas.microsoft.com/office/drawing/2014/main" xmlns="" id="{1C10C2AF-9518-4154-A6A7-AAB9674A4ECB}"/>
                </a:ext>
              </a:extLst>
            </p:cNvPr>
            <p:cNvSpPr>
              <a:spLocks/>
            </p:cNvSpPr>
            <p:nvPr/>
          </p:nvSpPr>
          <p:spPr bwMode="auto">
            <a:xfrm>
              <a:off x="6396038" y="2898776"/>
              <a:ext cx="14288" cy="17463"/>
            </a:xfrm>
            <a:custGeom>
              <a:avLst/>
              <a:gdLst>
                <a:gd name="T0" fmla="*/ 17 w 44"/>
                <a:gd name="T1" fmla="*/ 0 h 53"/>
                <a:gd name="T2" fmla="*/ 14 w 44"/>
                <a:gd name="T3" fmla="*/ 0 h 53"/>
                <a:gd name="T4" fmla="*/ 12 w 44"/>
                <a:gd name="T5" fmla="*/ 1 h 53"/>
                <a:gd name="T6" fmla="*/ 0 w 44"/>
                <a:gd name="T7" fmla="*/ 14 h 53"/>
                <a:gd name="T8" fmla="*/ 16 w 44"/>
                <a:gd name="T9" fmla="*/ 27 h 53"/>
                <a:gd name="T10" fmla="*/ 17 w 44"/>
                <a:gd name="T11" fmla="*/ 53 h 53"/>
                <a:gd name="T12" fmla="*/ 44 w 44"/>
                <a:gd name="T13" fmla="*/ 22 h 53"/>
                <a:gd name="T14" fmla="*/ 17 w 44"/>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53">
                  <a:moveTo>
                    <a:pt x="17" y="0"/>
                  </a:moveTo>
                  <a:cubicBezTo>
                    <a:pt x="14" y="0"/>
                    <a:pt x="14" y="0"/>
                    <a:pt x="14" y="0"/>
                  </a:cubicBezTo>
                  <a:cubicBezTo>
                    <a:pt x="12" y="1"/>
                    <a:pt x="12" y="1"/>
                    <a:pt x="12" y="1"/>
                  </a:cubicBezTo>
                  <a:cubicBezTo>
                    <a:pt x="8" y="5"/>
                    <a:pt x="4" y="10"/>
                    <a:pt x="0" y="14"/>
                  </a:cubicBezTo>
                  <a:cubicBezTo>
                    <a:pt x="16" y="27"/>
                    <a:pt x="16" y="27"/>
                    <a:pt x="16" y="27"/>
                  </a:cubicBezTo>
                  <a:cubicBezTo>
                    <a:pt x="17" y="53"/>
                    <a:pt x="17" y="53"/>
                    <a:pt x="17" y="53"/>
                  </a:cubicBezTo>
                  <a:cubicBezTo>
                    <a:pt x="26" y="43"/>
                    <a:pt x="35" y="32"/>
                    <a:pt x="44" y="22"/>
                  </a:cubicBezTo>
                  <a:cubicBezTo>
                    <a:pt x="17" y="0"/>
                    <a:pt x="17" y="0"/>
                    <a:pt x="17" y="0"/>
                  </a:cubicBezTo>
                </a:path>
              </a:pathLst>
            </a:custGeom>
            <a:solidFill>
              <a:srgbClr val="273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355">
              <a:extLst>
                <a:ext uri="{FF2B5EF4-FFF2-40B4-BE49-F238E27FC236}">
                  <a16:creationId xmlns:a16="http://schemas.microsoft.com/office/drawing/2014/main" xmlns="" id="{D562E771-8FFA-4F77-BF8A-147C73CB933B}"/>
                </a:ext>
              </a:extLst>
            </p:cNvPr>
            <p:cNvSpPr>
              <a:spLocks/>
            </p:cNvSpPr>
            <p:nvPr/>
          </p:nvSpPr>
          <p:spPr bwMode="auto">
            <a:xfrm>
              <a:off x="5095876" y="2787651"/>
              <a:ext cx="71438" cy="103188"/>
            </a:xfrm>
            <a:custGeom>
              <a:avLst/>
              <a:gdLst>
                <a:gd name="T0" fmla="*/ 0 w 208"/>
                <a:gd name="T1" fmla="*/ 0 h 302"/>
                <a:gd name="T2" fmla="*/ 208 w 208"/>
                <a:gd name="T3" fmla="*/ 302 h 302"/>
                <a:gd name="T4" fmla="*/ 208 w 208"/>
                <a:gd name="T5" fmla="*/ 302 h 302"/>
                <a:gd name="T6" fmla="*/ 0 w 208"/>
                <a:gd name="T7" fmla="*/ 0 h 302"/>
              </a:gdLst>
              <a:ahLst/>
              <a:cxnLst>
                <a:cxn ang="0">
                  <a:pos x="T0" y="T1"/>
                </a:cxn>
                <a:cxn ang="0">
                  <a:pos x="T2" y="T3"/>
                </a:cxn>
                <a:cxn ang="0">
                  <a:pos x="T4" y="T5"/>
                </a:cxn>
                <a:cxn ang="0">
                  <a:pos x="T6" y="T7"/>
                </a:cxn>
              </a:cxnLst>
              <a:rect l="0" t="0" r="r" b="b"/>
              <a:pathLst>
                <a:path w="208" h="302">
                  <a:moveTo>
                    <a:pt x="0" y="0"/>
                  </a:moveTo>
                  <a:cubicBezTo>
                    <a:pt x="57" y="109"/>
                    <a:pt x="127" y="210"/>
                    <a:pt x="208" y="302"/>
                  </a:cubicBezTo>
                  <a:cubicBezTo>
                    <a:pt x="208" y="302"/>
                    <a:pt x="208" y="302"/>
                    <a:pt x="208" y="302"/>
                  </a:cubicBezTo>
                  <a:cubicBezTo>
                    <a:pt x="127" y="210"/>
                    <a:pt x="57" y="108"/>
                    <a:pt x="0" y="0"/>
                  </a:cubicBezTo>
                </a:path>
              </a:pathLst>
            </a:custGeom>
            <a:solidFill>
              <a:srgbClr val="ADB8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356">
              <a:extLst>
                <a:ext uri="{FF2B5EF4-FFF2-40B4-BE49-F238E27FC236}">
                  <a16:creationId xmlns:a16="http://schemas.microsoft.com/office/drawing/2014/main" xmlns="" id="{16CE2781-B610-4605-BA46-E72F9F65CE37}"/>
                </a:ext>
              </a:extLst>
            </p:cNvPr>
            <p:cNvSpPr>
              <a:spLocks/>
            </p:cNvSpPr>
            <p:nvPr/>
          </p:nvSpPr>
          <p:spPr bwMode="auto">
            <a:xfrm>
              <a:off x="5167313" y="2890838"/>
              <a:ext cx="4763" cy="4763"/>
            </a:xfrm>
            <a:custGeom>
              <a:avLst/>
              <a:gdLst>
                <a:gd name="T0" fmla="*/ 0 w 15"/>
                <a:gd name="T1" fmla="*/ 0 h 16"/>
                <a:gd name="T2" fmla="*/ 0 w 15"/>
                <a:gd name="T3" fmla="*/ 0 h 16"/>
                <a:gd name="T4" fmla="*/ 15 w 15"/>
                <a:gd name="T5" fmla="*/ 16 h 16"/>
                <a:gd name="T6" fmla="*/ 15 w 15"/>
                <a:gd name="T7" fmla="*/ 16 h 16"/>
                <a:gd name="T8" fmla="*/ 0 w 15"/>
                <a:gd name="T9" fmla="*/ 0 h 16"/>
              </a:gdLst>
              <a:ahLst/>
              <a:cxnLst>
                <a:cxn ang="0">
                  <a:pos x="T0" y="T1"/>
                </a:cxn>
                <a:cxn ang="0">
                  <a:pos x="T2" y="T3"/>
                </a:cxn>
                <a:cxn ang="0">
                  <a:pos x="T4" y="T5"/>
                </a:cxn>
                <a:cxn ang="0">
                  <a:pos x="T6" y="T7"/>
                </a:cxn>
                <a:cxn ang="0">
                  <a:pos x="T8" y="T9"/>
                </a:cxn>
              </a:cxnLst>
              <a:rect l="0" t="0" r="r" b="b"/>
              <a:pathLst>
                <a:path w="15" h="16">
                  <a:moveTo>
                    <a:pt x="0" y="0"/>
                  </a:moveTo>
                  <a:cubicBezTo>
                    <a:pt x="0" y="0"/>
                    <a:pt x="0" y="0"/>
                    <a:pt x="0" y="0"/>
                  </a:cubicBezTo>
                  <a:cubicBezTo>
                    <a:pt x="5" y="5"/>
                    <a:pt x="10" y="10"/>
                    <a:pt x="15" y="16"/>
                  </a:cubicBezTo>
                  <a:cubicBezTo>
                    <a:pt x="15" y="16"/>
                    <a:pt x="15" y="16"/>
                    <a:pt x="15" y="16"/>
                  </a:cubicBezTo>
                  <a:cubicBezTo>
                    <a:pt x="10" y="10"/>
                    <a:pt x="5" y="5"/>
                    <a:pt x="0" y="0"/>
                  </a:cubicBezTo>
                </a:path>
              </a:pathLst>
            </a:custGeom>
            <a:solidFill>
              <a:srgbClr val="95A7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357">
              <a:extLst>
                <a:ext uri="{FF2B5EF4-FFF2-40B4-BE49-F238E27FC236}">
                  <a16:creationId xmlns:a16="http://schemas.microsoft.com/office/drawing/2014/main" xmlns="" id="{F82B02E2-C661-4CB2-99E4-334E4CF9A3BF}"/>
                </a:ext>
              </a:extLst>
            </p:cNvPr>
            <p:cNvSpPr>
              <a:spLocks/>
            </p:cNvSpPr>
            <p:nvPr/>
          </p:nvSpPr>
          <p:spPr bwMode="auto">
            <a:xfrm>
              <a:off x="5172076" y="2895601"/>
              <a:ext cx="1588" cy="3175"/>
            </a:xfrm>
            <a:custGeom>
              <a:avLst/>
              <a:gdLst>
                <a:gd name="T0" fmla="*/ 0 w 4"/>
                <a:gd name="T1" fmla="*/ 0 h 5"/>
                <a:gd name="T2" fmla="*/ 0 w 4"/>
                <a:gd name="T3" fmla="*/ 0 h 5"/>
                <a:gd name="T4" fmla="*/ 4 w 4"/>
                <a:gd name="T5" fmla="*/ 5 h 5"/>
                <a:gd name="T6" fmla="*/ 1 w 4"/>
                <a:gd name="T7" fmla="*/ 5 h 5"/>
                <a:gd name="T8" fmla="*/ 4 w 4"/>
                <a:gd name="T9" fmla="*/ 5 h 5"/>
                <a:gd name="T10" fmla="*/ 4 w 4"/>
                <a:gd name="T11" fmla="*/ 5 h 5"/>
                <a:gd name="T12" fmla="*/ 4 w 4"/>
                <a:gd name="T13" fmla="*/ 4 h 5"/>
                <a:gd name="T14" fmla="*/ 0 w 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0" y="0"/>
                  </a:moveTo>
                  <a:cubicBezTo>
                    <a:pt x="0" y="0"/>
                    <a:pt x="0" y="0"/>
                    <a:pt x="0" y="0"/>
                  </a:cubicBezTo>
                  <a:cubicBezTo>
                    <a:pt x="1" y="2"/>
                    <a:pt x="3" y="3"/>
                    <a:pt x="4" y="5"/>
                  </a:cubicBezTo>
                  <a:cubicBezTo>
                    <a:pt x="1" y="5"/>
                    <a:pt x="1" y="5"/>
                    <a:pt x="1" y="5"/>
                  </a:cubicBezTo>
                  <a:cubicBezTo>
                    <a:pt x="4" y="5"/>
                    <a:pt x="4" y="5"/>
                    <a:pt x="4" y="5"/>
                  </a:cubicBezTo>
                  <a:cubicBezTo>
                    <a:pt x="4" y="5"/>
                    <a:pt x="4" y="5"/>
                    <a:pt x="4" y="5"/>
                  </a:cubicBezTo>
                  <a:cubicBezTo>
                    <a:pt x="4" y="5"/>
                    <a:pt x="4" y="5"/>
                    <a:pt x="4" y="4"/>
                  </a:cubicBezTo>
                  <a:cubicBezTo>
                    <a:pt x="2" y="3"/>
                    <a:pt x="1" y="1"/>
                    <a:pt x="0" y="0"/>
                  </a:cubicBezTo>
                </a:path>
              </a:pathLst>
            </a:custGeom>
            <a:solidFill>
              <a:srgbClr val="78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358">
              <a:extLst>
                <a:ext uri="{FF2B5EF4-FFF2-40B4-BE49-F238E27FC236}">
                  <a16:creationId xmlns:a16="http://schemas.microsoft.com/office/drawing/2014/main" xmlns="" id="{9E09B11E-DCEE-4A27-B41F-1B9E35008054}"/>
                </a:ext>
              </a:extLst>
            </p:cNvPr>
            <p:cNvSpPr>
              <a:spLocks/>
            </p:cNvSpPr>
            <p:nvPr/>
          </p:nvSpPr>
          <p:spPr bwMode="auto">
            <a:xfrm>
              <a:off x="5154613" y="2898776"/>
              <a:ext cx="20638" cy="23813"/>
            </a:xfrm>
            <a:custGeom>
              <a:avLst/>
              <a:gdLst>
                <a:gd name="T0" fmla="*/ 55 w 60"/>
                <a:gd name="T1" fmla="*/ 0 h 73"/>
                <a:gd name="T2" fmla="*/ 52 w 60"/>
                <a:gd name="T3" fmla="*/ 0 h 73"/>
                <a:gd name="T4" fmla="*/ 0 w 60"/>
                <a:gd name="T5" fmla="*/ 39 h 73"/>
                <a:gd name="T6" fmla="*/ 30 w 60"/>
                <a:gd name="T7" fmla="*/ 73 h 73"/>
                <a:gd name="T8" fmla="*/ 30 w 60"/>
                <a:gd name="T9" fmla="*/ 27 h 73"/>
                <a:gd name="T10" fmla="*/ 60 w 60"/>
                <a:gd name="T11" fmla="*/ 5 h 73"/>
                <a:gd name="T12" fmla="*/ 55 w 60"/>
                <a:gd name="T13" fmla="*/ 0 h 73"/>
                <a:gd name="T14" fmla="*/ 55 w 60"/>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73">
                  <a:moveTo>
                    <a:pt x="55" y="0"/>
                  </a:moveTo>
                  <a:cubicBezTo>
                    <a:pt x="52" y="0"/>
                    <a:pt x="52" y="0"/>
                    <a:pt x="52" y="0"/>
                  </a:cubicBezTo>
                  <a:cubicBezTo>
                    <a:pt x="0" y="39"/>
                    <a:pt x="0" y="39"/>
                    <a:pt x="0" y="39"/>
                  </a:cubicBezTo>
                  <a:cubicBezTo>
                    <a:pt x="10" y="50"/>
                    <a:pt x="20" y="62"/>
                    <a:pt x="30" y="73"/>
                  </a:cubicBezTo>
                  <a:cubicBezTo>
                    <a:pt x="30" y="27"/>
                    <a:pt x="30" y="27"/>
                    <a:pt x="30" y="27"/>
                  </a:cubicBezTo>
                  <a:cubicBezTo>
                    <a:pt x="60" y="5"/>
                    <a:pt x="60" y="5"/>
                    <a:pt x="60" y="5"/>
                  </a:cubicBezTo>
                  <a:cubicBezTo>
                    <a:pt x="58" y="3"/>
                    <a:pt x="57" y="2"/>
                    <a:pt x="55" y="0"/>
                  </a:cubicBezTo>
                  <a:cubicBezTo>
                    <a:pt x="55" y="0"/>
                    <a:pt x="55" y="0"/>
                    <a:pt x="55" y="0"/>
                  </a:cubicBezTo>
                </a:path>
              </a:pathLst>
            </a:custGeom>
            <a:solidFill>
              <a:srgbClr val="273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359">
              <a:extLst>
                <a:ext uri="{FF2B5EF4-FFF2-40B4-BE49-F238E27FC236}">
                  <a16:creationId xmlns:a16="http://schemas.microsoft.com/office/drawing/2014/main" xmlns="" id="{8304184B-3043-4D04-B2F0-1C1307372095}"/>
                </a:ext>
              </a:extLst>
            </p:cNvPr>
            <p:cNvSpPr>
              <a:spLocks/>
            </p:cNvSpPr>
            <p:nvPr/>
          </p:nvSpPr>
          <p:spPr bwMode="auto">
            <a:xfrm>
              <a:off x="5751513" y="3152776"/>
              <a:ext cx="57150" cy="26988"/>
            </a:xfrm>
            <a:custGeom>
              <a:avLst/>
              <a:gdLst>
                <a:gd name="T0" fmla="*/ 77 w 166"/>
                <a:gd name="T1" fmla="*/ 0 h 79"/>
                <a:gd name="T2" fmla="*/ 0 w 166"/>
                <a:gd name="T3" fmla="*/ 75 h 79"/>
                <a:gd name="T4" fmla="*/ 83 w 166"/>
                <a:gd name="T5" fmla="*/ 79 h 79"/>
                <a:gd name="T6" fmla="*/ 166 w 166"/>
                <a:gd name="T7" fmla="*/ 75 h 79"/>
                <a:gd name="T8" fmla="*/ 90 w 166"/>
                <a:gd name="T9" fmla="*/ 0 h 79"/>
                <a:gd name="T10" fmla="*/ 77 w 166"/>
                <a:gd name="T11" fmla="*/ 0 h 79"/>
              </a:gdLst>
              <a:ahLst/>
              <a:cxnLst>
                <a:cxn ang="0">
                  <a:pos x="T0" y="T1"/>
                </a:cxn>
                <a:cxn ang="0">
                  <a:pos x="T2" y="T3"/>
                </a:cxn>
                <a:cxn ang="0">
                  <a:pos x="T4" y="T5"/>
                </a:cxn>
                <a:cxn ang="0">
                  <a:pos x="T6" y="T7"/>
                </a:cxn>
                <a:cxn ang="0">
                  <a:pos x="T8" y="T9"/>
                </a:cxn>
                <a:cxn ang="0">
                  <a:pos x="T10" y="T11"/>
                </a:cxn>
              </a:cxnLst>
              <a:rect l="0" t="0" r="r" b="b"/>
              <a:pathLst>
                <a:path w="166" h="79">
                  <a:moveTo>
                    <a:pt x="77" y="0"/>
                  </a:moveTo>
                  <a:cubicBezTo>
                    <a:pt x="0" y="75"/>
                    <a:pt x="0" y="75"/>
                    <a:pt x="0" y="75"/>
                  </a:cubicBezTo>
                  <a:cubicBezTo>
                    <a:pt x="27" y="78"/>
                    <a:pt x="54" y="79"/>
                    <a:pt x="83" y="79"/>
                  </a:cubicBezTo>
                  <a:cubicBezTo>
                    <a:pt x="112" y="79"/>
                    <a:pt x="139" y="78"/>
                    <a:pt x="166" y="75"/>
                  </a:cubicBezTo>
                  <a:cubicBezTo>
                    <a:pt x="90" y="0"/>
                    <a:pt x="90" y="0"/>
                    <a:pt x="90" y="0"/>
                  </a:cubicBezTo>
                  <a:cubicBezTo>
                    <a:pt x="85" y="0"/>
                    <a:pt x="81" y="0"/>
                    <a:pt x="77" y="0"/>
                  </a:cubicBezTo>
                </a:path>
              </a:pathLst>
            </a:custGeom>
            <a:solidFill>
              <a:srgbClr val="BE5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360">
              <a:extLst>
                <a:ext uri="{FF2B5EF4-FFF2-40B4-BE49-F238E27FC236}">
                  <a16:creationId xmlns:a16="http://schemas.microsoft.com/office/drawing/2014/main" xmlns="" id="{92ADF017-82A3-45F8-AA00-517F2F9DC5C4}"/>
                </a:ext>
              </a:extLst>
            </p:cNvPr>
            <p:cNvSpPr>
              <a:spLocks/>
            </p:cNvSpPr>
            <p:nvPr/>
          </p:nvSpPr>
          <p:spPr bwMode="auto">
            <a:xfrm>
              <a:off x="5781676" y="3063876"/>
              <a:ext cx="333375" cy="114300"/>
            </a:xfrm>
            <a:custGeom>
              <a:avLst/>
              <a:gdLst>
                <a:gd name="T0" fmla="*/ 967 w 967"/>
                <a:gd name="T1" fmla="*/ 0 h 335"/>
                <a:gd name="T2" fmla="*/ 586 w 967"/>
                <a:gd name="T3" fmla="*/ 44 h 335"/>
                <a:gd name="T4" fmla="*/ 13 w 967"/>
                <a:gd name="T5" fmla="*/ 260 h 335"/>
                <a:gd name="T6" fmla="*/ 0 w 967"/>
                <a:gd name="T7" fmla="*/ 260 h 335"/>
                <a:gd name="T8" fmla="*/ 76 w 967"/>
                <a:gd name="T9" fmla="*/ 335 h 335"/>
                <a:gd name="T10" fmla="*/ 566 w 967"/>
                <a:gd name="T11" fmla="*/ 123 h 335"/>
                <a:gd name="T12" fmla="*/ 941 w 967"/>
                <a:gd name="T13" fmla="*/ 81 h 335"/>
                <a:gd name="T14" fmla="*/ 967 w 967"/>
                <a:gd name="T15" fmla="*/ 0 h 3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7" h="335">
                  <a:moveTo>
                    <a:pt x="967" y="0"/>
                  </a:moveTo>
                  <a:cubicBezTo>
                    <a:pt x="845" y="29"/>
                    <a:pt x="717" y="44"/>
                    <a:pt x="586" y="44"/>
                  </a:cubicBezTo>
                  <a:cubicBezTo>
                    <a:pt x="586" y="44"/>
                    <a:pt x="350" y="260"/>
                    <a:pt x="13" y="260"/>
                  </a:cubicBezTo>
                  <a:cubicBezTo>
                    <a:pt x="8" y="260"/>
                    <a:pt x="4" y="260"/>
                    <a:pt x="0" y="260"/>
                  </a:cubicBezTo>
                  <a:cubicBezTo>
                    <a:pt x="76" y="335"/>
                    <a:pt x="76" y="335"/>
                    <a:pt x="76" y="335"/>
                  </a:cubicBezTo>
                  <a:cubicBezTo>
                    <a:pt x="368" y="304"/>
                    <a:pt x="566" y="123"/>
                    <a:pt x="566" y="123"/>
                  </a:cubicBezTo>
                  <a:cubicBezTo>
                    <a:pt x="695" y="123"/>
                    <a:pt x="821" y="109"/>
                    <a:pt x="941" y="81"/>
                  </a:cubicBezTo>
                  <a:cubicBezTo>
                    <a:pt x="967" y="0"/>
                    <a:pt x="967" y="0"/>
                    <a:pt x="967" y="0"/>
                  </a:cubicBezTo>
                </a:path>
              </a:pathLst>
            </a:custGeom>
            <a:solidFill>
              <a:srgbClr val="BAB8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361">
              <a:extLst>
                <a:ext uri="{FF2B5EF4-FFF2-40B4-BE49-F238E27FC236}">
                  <a16:creationId xmlns:a16="http://schemas.microsoft.com/office/drawing/2014/main" xmlns="" id="{6387AE43-3FA4-4E10-BA0E-14306B503317}"/>
                </a:ext>
              </a:extLst>
            </p:cNvPr>
            <p:cNvSpPr>
              <a:spLocks/>
            </p:cNvSpPr>
            <p:nvPr/>
          </p:nvSpPr>
          <p:spPr bwMode="auto">
            <a:xfrm>
              <a:off x="5449888" y="3062288"/>
              <a:ext cx="328613" cy="115888"/>
            </a:xfrm>
            <a:custGeom>
              <a:avLst/>
              <a:gdLst>
                <a:gd name="T0" fmla="*/ 0 w 953"/>
                <a:gd name="T1" fmla="*/ 0 h 341"/>
                <a:gd name="T2" fmla="*/ 30 w 953"/>
                <a:gd name="T3" fmla="*/ 91 h 341"/>
                <a:gd name="T4" fmla="*/ 386 w 953"/>
                <a:gd name="T5" fmla="*/ 129 h 341"/>
                <a:gd name="T6" fmla="*/ 876 w 953"/>
                <a:gd name="T7" fmla="*/ 341 h 341"/>
                <a:gd name="T8" fmla="*/ 953 w 953"/>
                <a:gd name="T9" fmla="*/ 266 h 341"/>
                <a:gd name="T10" fmla="*/ 406 w 953"/>
                <a:gd name="T11" fmla="*/ 50 h 341"/>
                <a:gd name="T12" fmla="*/ 0 w 953"/>
                <a:gd name="T13" fmla="*/ 0 h 341"/>
              </a:gdLst>
              <a:ahLst/>
              <a:cxnLst>
                <a:cxn ang="0">
                  <a:pos x="T0" y="T1"/>
                </a:cxn>
                <a:cxn ang="0">
                  <a:pos x="T2" y="T3"/>
                </a:cxn>
                <a:cxn ang="0">
                  <a:pos x="T4" y="T5"/>
                </a:cxn>
                <a:cxn ang="0">
                  <a:pos x="T6" y="T7"/>
                </a:cxn>
                <a:cxn ang="0">
                  <a:pos x="T8" y="T9"/>
                </a:cxn>
                <a:cxn ang="0">
                  <a:pos x="T10" y="T11"/>
                </a:cxn>
                <a:cxn ang="0">
                  <a:pos x="T12" y="T13"/>
                </a:cxn>
              </a:cxnLst>
              <a:rect l="0" t="0" r="r" b="b"/>
              <a:pathLst>
                <a:path w="953" h="341">
                  <a:moveTo>
                    <a:pt x="0" y="0"/>
                  </a:moveTo>
                  <a:cubicBezTo>
                    <a:pt x="30" y="91"/>
                    <a:pt x="30" y="91"/>
                    <a:pt x="30" y="91"/>
                  </a:cubicBezTo>
                  <a:cubicBezTo>
                    <a:pt x="144" y="116"/>
                    <a:pt x="264" y="129"/>
                    <a:pt x="386" y="129"/>
                  </a:cubicBezTo>
                  <a:cubicBezTo>
                    <a:pt x="386" y="129"/>
                    <a:pt x="583" y="310"/>
                    <a:pt x="876" y="341"/>
                  </a:cubicBezTo>
                  <a:cubicBezTo>
                    <a:pt x="953" y="266"/>
                    <a:pt x="953" y="266"/>
                    <a:pt x="953" y="266"/>
                  </a:cubicBezTo>
                  <a:cubicBezTo>
                    <a:pt x="630" y="255"/>
                    <a:pt x="406" y="50"/>
                    <a:pt x="406" y="50"/>
                  </a:cubicBezTo>
                  <a:cubicBezTo>
                    <a:pt x="266" y="50"/>
                    <a:pt x="130" y="33"/>
                    <a:pt x="0" y="0"/>
                  </a:cubicBezTo>
                </a:path>
              </a:pathLst>
            </a:custGeom>
            <a:solidFill>
              <a:srgbClr val="BAB8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362">
              <a:extLst>
                <a:ext uri="{FF2B5EF4-FFF2-40B4-BE49-F238E27FC236}">
                  <a16:creationId xmlns:a16="http://schemas.microsoft.com/office/drawing/2014/main" xmlns="" id="{A252ADF9-625A-492C-9E43-3C175D64FE27}"/>
                </a:ext>
              </a:extLst>
            </p:cNvPr>
            <p:cNvSpPr>
              <a:spLocks/>
            </p:cNvSpPr>
            <p:nvPr/>
          </p:nvSpPr>
          <p:spPr bwMode="auto">
            <a:xfrm>
              <a:off x="5164138" y="2900363"/>
              <a:ext cx="296863" cy="192088"/>
            </a:xfrm>
            <a:custGeom>
              <a:avLst/>
              <a:gdLst>
                <a:gd name="T0" fmla="*/ 30 w 861"/>
                <a:gd name="T1" fmla="*/ 0 h 563"/>
                <a:gd name="T2" fmla="*/ 0 w 861"/>
                <a:gd name="T3" fmla="*/ 22 h 563"/>
                <a:gd name="T4" fmla="*/ 0 w 861"/>
                <a:gd name="T5" fmla="*/ 68 h 563"/>
                <a:gd name="T6" fmla="*/ 861 w 861"/>
                <a:gd name="T7" fmla="*/ 563 h 563"/>
                <a:gd name="T8" fmla="*/ 831 w 861"/>
                <a:gd name="T9" fmla="*/ 472 h 563"/>
                <a:gd name="T10" fmla="*/ 30 w 861"/>
                <a:gd name="T11" fmla="*/ 0 h 563"/>
              </a:gdLst>
              <a:ahLst/>
              <a:cxnLst>
                <a:cxn ang="0">
                  <a:pos x="T0" y="T1"/>
                </a:cxn>
                <a:cxn ang="0">
                  <a:pos x="T2" y="T3"/>
                </a:cxn>
                <a:cxn ang="0">
                  <a:pos x="T4" y="T5"/>
                </a:cxn>
                <a:cxn ang="0">
                  <a:pos x="T6" y="T7"/>
                </a:cxn>
                <a:cxn ang="0">
                  <a:pos x="T8" y="T9"/>
                </a:cxn>
                <a:cxn ang="0">
                  <a:pos x="T10" y="T11"/>
                </a:cxn>
              </a:cxnLst>
              <a:rect l="0" t="0" r="r" b="b"/>
              <a:pathLst>
                <a:path w="861" h="563">
                  <a:moveTo>
                    <a:pt x="30" y="0"/>
                  </a:moveTo>
                  <a:cubicBezTo>
                    <a:pt x="0" y="22"/>
                    <a:pt x="0" y="22"/>
                    <a:pt x="0" y="22"/>
                  </a:cubicBezTo>
                  <a:cubicBezTo>
                    <a:pt x="0" y="68"/>
                    <a:pt x="0" y="68"/>
                    <a:pt x="0" y="68"/>
                  </a:cubicBezTo>
                  <a:cubicBezTo>
                    <a:pt x="221" y="312"/>
                    <a:pt x="521" y="489"/>
                    <a:pt x="861" y="563"/>
                  </a:cubicBezTo>
                  <a:cubicBezTo>
                    <a:pt x="831" y="472"/>
                    <a:pt x="831" y="472"/>
                    <a:pt x="831" y="472"/>
                  </a:cubicBezTo>
                  <a:cubicBezTo>
                    <a:pt x="517" y="394"/>
                    <a:pt x="239" y="226"/>
                    <a:pt x="30" y="0"/>
                  </a:cubicBezTo>
                </a:path>
              </a:pathLst>
            </a:custGeom>
            <a:solidFill>
              <a:srgbClr val="435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363">
              <a:extLst>
                <a:ext uri="{FF2B5EF4-FFF2-40B4-BE49-F238E27FC236}">
                  <a16:creationId xmlns:a16="http://schemas.microsoft.com/office/drawing/2014/main" xmlns="" id="{940C7886-0608-452B-9103-CE4A507FE62D}"/>
                </a:ext>
              </a:extLst>
            </p:cNvPr>
            <p:cNvSpPr>
              <a:spLocks/>
            </p:cNvSpPr>
            <p:nvPr/>
          </p:nvSpPr>
          <p:spPr bwMode="auto">
            <a:xfrm>
              <a:off x="6105526" y="2903538"/>
              <a:ext cx="295275" cy="187325"/>
            </a:xfrm>
            <a:custGeom>
              <a:avLst/>
              <a:gdLst>
                <a:gd name="T0" fmla="*/ 843 w 860"/>
                <a:gd name="T1" fmla="*/ 0 h 550"/>
                <a:gd name="T2" fmla="*/ 26 w 860"/>
                <a:gd name="T3" fmla="*/ 469 h 550"/>
                <a:gd name="T4" fmla="*/ 0 w 860"/>
                <a:gd name="T5" fmla="*/ 550 h 550"/>
                <a:gd name="T6" fmla="*/ 860 w 860"/>
                <a:gd name="T7" fmla="*/ 39 h 550"/>
                <a:gd name="T8" fmla="*/ 859 w 860"/>
                <a:gd name="T9" fmla="*/ 13 h 550"/>
                <a:gd name="T10" fmla="*/ 843 w 860"/>
                <a:gd name="T11" fmla="*/ 0 h 550"/>
              </a:gdLst>
              <a:ahLst/>
              <a:cxnLst>
                <a:cxn ang="0">
                  <a:pos x="T0" y="T1"/>
                </a:cxn>
                <a:cxn ang="0">
                  <a:pos x="T2" y="T3"/>
                </a:cxn>
                <a:cxn ang="0">
                  <a:pos x="T4" y="T5"/>
                </a:cxn>
                <a:cxn ang="0">
                  <a:pos x="T6" y="T7"/>
                </a:cxn>
                <a:cxn ang="0">
                  <a:pos x="T8" y="T9"/>
                </a:cxn>
                <a:cxn ang="0">
                  <a:pos x="T10" y="T11"/>
                </a:cxn>
              </a:cxnLst>
              <a:rect l="0" t="0" r="r" b="b"/>
              <a:pathLst>
                <a:path w="860" h="550">
                  <a:moveTo>
                    <a:pt x="843" y="0"/>
                  </a:moveTo>
                  <a:cubicBezTo>
                    <a:pt x="629" y="228"/>
                    <a:pt x="346" y="395"/>
                    <a:pt x="26" y="469"/>
                  </a:cubicBezTo>
                  <a:cubicBezTo>
                    <a:pt x="0" y="550"/>
                    <a:pt x="0" y="550"/>
                    <a:pt x="0" y="550"/>
                  </a:cubicBezTo>
                  <a:cubicBezTo>
                    <a:pt x="341" y="472"/>
                    <a:pt x="641" y="289"/>
                    <a:pt x="860" y="39"/>
                  </a:cubicBezTo>
                  <a:cubicBezTo>
                    <a:pt x="859" y="13"/>
                    <a:pt x="859" y="13"/>
                    <a:pt x="859" y="13"/>
                  </a:cubicBezTo>
                  <a:cubicBezTo>
                    <a:pt x="843" y="0"/>
                    <a:pt x="843" y="0"/>
                    <a:pt x="843" y="0"/>
                  </a:cubicBezTo>
                </a:path>
              </a:pathLst>
            </a:custGeom>
            <a:solidFill>
              <a:srgbClr val="435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364">
              <a:extLst>
                <a:ext uri="{FF2B5EF4-FFF2-40B4-BE49-F238E27FC236}">
                  <a16:creationId xmlns:a16="http://schemas.microsoft.com/office/drawing/2014/main" xmlns="" id="{04D775F6-9157-4930-82E9-5CFB9BD2469A}"/>
                </a:ext>
              </a:extLst>
            </p:cNvPr>
            <p:cNvSpPr>
              <a:spLocks/>
            </p:cNvSpPr>
            <p:nvPr/>
          </p:nvSpPr>
          <p:spPr bwMode="auto">
            <a:xfrm>
              <a:off x="5037138" y="1365251"/>
              <a:ext cx="1498600" cy="1787525"/>
            </a:xfrm>
            <a:custGeom>
              <a:avLst/>
              <a:gdLst>
                <a:gd name="T0" fmla="*/ 4360 w 4360"/>
                <a:gd name="T1" fmla="*/ 1530 h 5211"/>
                <a:gd name="T2" fmla="*/ 4360 w 4360"/>
                <a:gd name="T3" fmla="*/ 3466 h 5211"/>
                <a:gd name="T4" fmla="*/ 4304 w 4360"/>
                <a:gd name="T5" fmla="*/ 3867 h 5211"/>
                <a:gd name="T6" fmla="*/ 3966 w 4360"/>
                <a:gd name="T7" fmla="*/ 4467 h 5211"/>
                <a:gd name="T8" fmla="*/ 2754 w 4360"/>
                <a:gd name="T9" fmla="*/ 4995 h 5211"/>
                <a:gd name="T10" fmla="*/ 2181 w 4360"/>
                <a:gd name="T11" fmla="*/ 5211 h 5211"/>
                <a:gd name="T12" fmla="*/ 1608 w 4360"/>
                <a:gd name="T13" fmla="*/ 4995 h 5211"/>
                <a:gd name="T14" fmla="*/ 396 w 4360"/>
                <a:gd name="T15" fmla="*/ 4467 h 5211"/>
                <a:gd name="T16" fmla="*/ 0 w 4360"/>
                <a:gd name="T17" fmla="*/ 3466 h 5211"/>
                <a:gd name="T18" fmla="*/ 0 w 4360"/>
                <a:gd name="T19" fmla="*/ 1530 h 5211"/>
                <a:gd name="T20" fmla="*/ 35 w 4360"/>
                <a:gd name="T21" fmla="*/ 1213 h 5211"/>
                <a:gd name="T22" fmla="*/ 1608 w 4360"/>
                <a:gd name="T23" fmla="*/ 0 h 5211"/>
                <a:gd name="T24" fmla="*/ 2754 w 4360"/>
                <a:gd name="T25" fmla="*/ 0 h 5211"/>
                <a:gd name="T26" fmla="*/ 4360 w 4360"/>
                <a:gd name="T27" fmla="*/ 1530 h 5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60" h="5211">
                  <a:moveTo>
                    <a:pt x="4360" y="1530"/>
                  </a:moveTo>
                  <a:cubicBezTo>
                    <a:pt x="4360" y="3466"/>
                    <a:pt x="4360" y="3466"/>
                    <a:pt x="4360" y="3466"/>
                  </a:cubicBezTo>
                  <a:cubicBezTo>
                    <a:pt x="4360" y="3604"/>
                    <a:pt x="4341" y="3739"/>
                    <a:pt x="4304" y="3867"/>
                  </a:cubicBezTo>
                  <a:cubicBezTo>
                    <a:pt x="4239" y="4092"/>
                    <a:pt x="4122" y="4296"/>
                    <a:pt x="3966" y="4467"/>
                  </a:cubicBezTo>
                  <a:cubicBezTo>
                    <a:pt x="3670" y="4790"/>
                    <a:pt x="3236" y="4995"/>
                    <a:pt x="2754" y="4995"/>
                  </a:cubicBezTo>
                  <a:cubicBezTo>
                    <a:pt x="2754" y="4995"/>
                    <a:pt x="2518" y="5211"/>
                    <a:pt x="2181" y="5211"/>
                  </a:cubicBezTo>
                  <a:cubicBezTo>
                    <a:pt x="1844" y="5211"/>
                    <a:pt x="1608" y="4995"/>
                    <a:pt x="1608" y="4995"/>
                  </a:cubicBezTo>
                  <a:cubicBezTo>
                    <a:pt x="1126" y="4995"/>
                    <a:pt x="691" y="4790"/>
                    <a:pt x="396" y="4467"/>
                  </a:cubicBezTo>
                  <a:cubicBezTo>
                    <a:pt x="150" y="4199"/>
                    <a:pt x="0" y="3848"/>
                    <a:pt x="0" y="3466"/>
                  </a:cubicBezTo>
                  <a:cubicBezTo>
                    <a:pt x="0" y="1530"/>
                    <a:pt x="0" y="1530"/>
                    <a:pt x="0" y="1530"/>
                  </a:cubicBezTo>
                  <a:cubicBezTo>
                    <a:pt x="0" y="1422"/>
                    <a:pt x="13" y="1315"/>
                    <a:pt x="35" y="1213"/>
                  </a:cubicBezTo>
                  <a:cubicBezTo>
                    <a:pt x="190" y="523"/>
                    <a:pt x="838" y="0"/>
                    <a:pt x="1608" y="0"/>
                  </a:cubicBezTo>
                  <a:cubicBezTo>
                    <a:pt x="2754" y="0"/>
                    <a:pt x="2754" y="0"/>
                    <a:pt x="2754" y="0"/>
                  </a:cubicBezTo>
                  <a:cubicBezTo>
                    <a:pt x="3638" y="0"/>
                    <a:pt x="4360" y="689"/>
                    <a:pt x="4360" y="1530"/>
                  </a:cubicBezTo>
                </a:path>
              </a:pathLst>
            </a:custGeom>
            <a:solidFill>
              <a:srgbClr val="FFD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365">
              <a:extLst>
                <a:ext uri="{FF2B5EF4-FFF2-40B4-BE49-F238E27FC236}">
                  <a16:creationId xmlns:a16="http://schemas.microsoft.com/office/drawing/2014/main" xmlns="" id="{26F8FE02-F2D0-40EB-B6C0-CF49EB9ACB99}"/>
                </a:ext>
              </a:extLst>
            </p:cNvPr>
            <p:cNvSpPr>
              <a:spLocks/>
            </p:cNvSpPr>
            <p:nvPr/>
          </p:nvSpPr>
          <p:spPr bwMode="auto">
            <a:xfrm>
              <a:off x="5461001" y="2589213"/>
              <a:ext cx="669925" cy="398463"/>
            </a:xfrm>
            <a:custGeom>
              <a:avLst/>
              <a:gdLst>
                <a:gd name="T0" fmla="*/ 1880 w 1951"/>
                <a:gd name="T1" fmla="*/ 349 h 1165"/>
                <a:gd name="T2" fmla="*/ 1106 w 1951"/>
                <a:gd name="T3" fmla="*/ 944 h 1165"/>
                <a:gd name="T4" fmla="*/ 39 w 1951"/>
                <a:gd name="T5" fmla="*/ 393 h 1165"/>
                <a:gd name="T6" fmla="*/ 0 w 1951"/>
                <a:gd name="T7" fmla="*/ 298 h 1165"/>
                <a:gd name="T8" fmla="*/ 1923 w 1951"/>
                <a:gd name="T9" fmla="*/ 0 h 1165"/>
                <a:gd name="T10" fmla="*/ 1880 w 1951"/>
                <a:gd name="T11" fmla="*/ 349 h 1165"/>
              </a:gdLst>
              <a:ahLst/>
              <a:cxnLst>
                <a:cxn ang="0">
                  <a:pos x="T0" y="T1"/>
                </a:cxn>
                <a:cxn ang="0">
                  <a:pos x="T2" y="T3"/>
                </a:cxn>
                <a:cxn ang="0">
                  <a:pos x="T4" y="T5"/>
                </a:cxn>
                <a:cxn ang="0">
                  <a:pos x="T6" y="T7"/>
                </a:cxn>
                <a:cxn ang="0">
                  <a:pos x="T8" y="T9"/>
                </a:cxn>
                <a:cxn ang="0">
                  <a:pos x="T10" y="T11"/>
                </a:cxn>
              </a:cxnLst>
              <a:rect l="0" t="0" r="r" b="b"/>
              <a:pathLst>
                <a:path w="1951" h="1165">
                  <a:moveTo>
                    <a:pt x="1880" y="349"/>
                  </a:moveTo>
                  <a:cubicBezTo>
                    <a:pt x="1802" y="562"/>
                    <a:pt x="1602" y="816"/>
                    <a:pt x="1106" y="944"/>
                  </a:cubicBezTo>
                  <a:cubicBezTo>
                    <a:pt x="1106" y="944"/>
                    <a:pt x="379" y="1165"/>
                    <a:pt x="39" y="393"/>
                  </a:cubicBezTo>
                  <a:cubicBezTo>
                    <a:pt x="25" y="363"/>
                    <a:pt x="12" y="331"/>
                    <a:pt x="0" y="298"/>
                  </a:cubicBezTo>
                  <a:cubicBezTo>
                    <a:pt x="0" y="298"/>
                    <a:pt x="847" y="708"/>
                    <a:pt x="1923" y="0"/>
                  </a:cubicBezTo>
                  <a:cubicBezTo>
                    <a:pt x="1923" y="0"/>
                    <a:pt x="1951" y="158"/>
                    <a:pt x="1880" y="3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366">
              <a:extLst>
                <a:ext uri="{FF2B5EF4-FFF2-40B4-BE49-F238E27FC236}">
                  <a16:creationId xmlns:a16="http://schemas.microsoft.com/office/drawing/2014/main" xmlns="" id="{376513E9-51FC-48AC-AC4D-A3A64B84F0F0}"/>
                </a:ext>
              </a:extLst>
            </p:cNvPr>
            <p:cNvSpPr>
              <a:spLocks noEditPoints="1"/>
            </p:cNvSpPr>
            <p:nvPr/>
          </p:nvSpPr>
          <p:spPr bwMode="auto">
            <a:xfrm>
              <a:off x="5449888" y="2579688"/>
              <a:ext cx="687388" cy="398463"/>
            </a:xfrm>
            <a:custGeom>
              <a:avLst/>
              <a:gdLst>
                <a:gd name="T0" fmla="*/ 904 w 1998"/>
                <a:gd name="T1" fmla="*/ 1017 h 1163"/>
                <a:gd name="T2" fmla="*/ 53 w 1998"/>
                <a:gd name="T3" fmla="*/ 428 h 1163"/>
                <a:gd name="T4" fmla="*/ 14 w 1998"/>
                <a:gd name="T5" fmla="*/ 332 h 1163"/>
                <a:gd name="T6" fmla="*/ 0 w 1998"/>
                <a:gd name="T7" fmla="*/ 293 h 1163"/>
                <a:gd name="T8" fmla="*/ 38 w 1998"/>
                <a:gd name="T9" fmla="*/ 311 h 1163"/>
                <a:gd name="T10" fmla="*/ 1944 w 1998"/>
                <a:gd name="T11" fmla="*/ 14 h 1163"/>
                <a:gd name="T12" fmla="*/ 1965 w 1998"/>
                <a:gd name="T13" fmla="*/ 0 h 1163"/>
                <a:gd name="T14" fmla="*/ 1970 w 1998"/>
                <a:gd name="T15" fmla="*/ 25 h 1163"/>
                <a:gd name="T16" fmla="*/ 1926 w 1998"/>
                <a:gd name="T17" fmla="*/ 383 h 1163"/>
                <a:gd name="T18" fmla="*/ 1926 w 1998"/>
                <a:gd name="T19" fmla="*/ 383 h 1163"/>
                <a:gd name="T20" fmla="*/ 1140 w 1998"/>
                <a:gd name="T21" fmla="*/ 988 h 1163"/>
                <a:gd name="T22" fmla="*/ 904 w 1998"/>
                <a:gd name="T23" fmla="*/ 1017 h 1163"/>
                <a:gd name="T24" fmla="*/ 60 w 1998"/>
                <a:gd name="T25" fmla="*/ 357 h 1163"/>
                <a:gd name="T26" fmla="*/ 84 w 1998"/>
                <a:gd name="T27" fmla="*/ 414 h 1163"/>
                <a:gd name="T28" fmla="*/ 1131 w 1998"/>
                <a:gd name="T29" fmla="*/ 956 h 1163"/>
                <a:gd name="T30" fmla="*/ 1894 w 1998"/>
                <a:gd name="T31" fmla="*/ 371 h 1163"/>
                <a:gd name="T32" fmla="*/ 1894 w 1998"/>
                <a:gd name="T33" fmla="*/ 371 h 1163"/>
                <a:gd name="T34" fmla="*/ 1939 w 1998"/>
                <a:gd name="T35" fmla="*/ 57 h 1163"/>
                <a:gd name="T36" fmla="*/ 60 w 1998"/>
                <a:gd name="T37" fmla="*/ 357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8" h="1163">
                  <a:moveTo>
                    <a:pt x="904" y="1017"/>
                  </a:moveTo>
                  <a:cubicBezTo>
                    <a:pt x="657" y="1017"/>
                    <a:pt x="273" y="927"/>
                    <a:pt x="53" y="428"/>
                  </a:cubicBezTo>
                  <a:cubicBezTo>
                    <a:pt x="40" y="399"/>
                    <a:pt x="27" y="368"/>
                    <a:pt x="14" y="332"/>
                  </a:cubicBezTo>
                  <a:cubicBezTo>
                    <a:pt x="0" y="293"/>
                    <a:pt x="0" y="293"/>
                    <a:pt x="0" y="293"/>
                  </a:cubicBezTo>
                  <a:cubicBezTo>
                    <a:pt x="38" y="311"/>
                    <a:pt x="38" y="311"/>
                    <a:pt x="38" y="311"/>
                  </a:cubicBezTo>
                  <a:cubicBezTo>
                    <a:pt x="46" y="315"/>
                    <a:pt x="889" y="708"/>
                    <a:pt x="1944" y="14"/>
                  </a:cubicBezTo>
                  <a:cubicBezTo>
                    <a:pt x="1965" y="0"/>
                    <a:pt x="1965" y="0"/>
                    <a:pt x="1965" y="0"/>
                  </a:cubicBezTo>
                  <a:cubicBezTo>
                    <a:pt x="1970" y="25"/>
                    <a:pt x="1970" y="25"/>
                    <a:pt x="1970" y="25"/>
                  </a:cubicBezTo>
                  <a:cubicBezTo>
                    <a:pt x="1971" y="32"/>
                    <a:pt x="1998" y="189"/>
                    <a:pt x="1926" y="383"/>
                  </a:cubicBezTo>
                  <a:cubicBezTo>
                    <a:pt x="1926" y="383"/>
                    <a:pt x="1926" y="383"/>
                    <a:pt x="1926" y="383"/>
                  </a:cubicBezTo>
                  <a:cubicBezTo>
                    <a:pt x="1850" y="586"/>
                    <a:pt x="1654" y="856"/>
                    <a:pt x="1140" y="988"/>
                  </a:cubicBezTo>
                  <a:cubicBezTo>
                    <a:pt x="1138" y="989"/>
                    <a:pt x="1042" y="1017"/>
                    <a:pt x="904" y="1017"/>
                  </a:cubicBezTo>
                  <a:close/>
                  <a:moveTo>
                    <a:pt x="60" y="357"/>
                  </a:moveTo>
                  <a:cubicBezTo>
                    <a:pt x="68" y="377"/>
                    <a:pt x="76" y="396"/>
                    <a:pt x="84" y="414"/>
                  </a:cubicBezTo>
                  <a:cubicBezTo>
                    <a:pt x="415" y="1163"/>
                    <a:pt x="1102" y="964"/>
                    <a:pt x="1131" y="956"/>
                  </a:cubicBezTo>
                  <a:cubicBezTo>
                    <a:pt x="1631" y="827"/>
                    <a:pt x="1822" y="567"/>
                    <a:pt x="1894" y="371"/>
                  </a:cubicBezTo>
                  <a:cubicBezTo>
                    <a:pt x="1894" y="371"/>
                    <a:pt x="1894" y="371"/>
                    <a:pt x="1894" y="371"/>
                  </a:cubicBezTo>
                  <a:cubicBezTo>
                    <a:pt x="1946" y="231"/>
                    <a:pt x="1943" y="109"/>
                    <a:pt x="1939" y="57"/>
                  </a:cubicBezTo>
                  <a:cubicBezTo>
                    <a:pt x="1003" y="661"/>
                    <a:pt x="234" y="424"/>
                    <a:pt x="60" y="357"/>
                  </a:cubicBezTo>
                  <a:close/>
                </a:path>
              </a:pathLst>
            </a:custGeom>
            <a:solidFill>
              <a:srgbClr val="F5D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367">
              <a:extLst>
                <a:ext uri="{FF2B5EF4-FFF2-40B4-BE49-F238E27FC236}">
                  <a16:creationId xmlns:a16="http://schemas.microsoft.com/office/drawing/2014/main" xmlns="" id="{DDC472BE-77B9-4E08-B20E-7E6B5BC7DFCE}"/>
                </a:ext>
              </a:extLst>
            </p:cNvPr>
            <p:cNvSpPr>
              <a:spLocks/>
            </p:cNvSpPr>
            <p:nvPr/>
          </p:nvSpPr>
          <p:spPr bwMode="auto">
            <a:xfrm>
              <a:off x="5473701" y="2708276"/>
              <a:ext cx="633413" cy="279400"/>
            </a:xfrm>
            <a:custGeom>
              <a:avLst/>
              <a:gdLst>
                <a:gd name="T0" fmla="*/ 1841 w 1841"/>
                <a:gd name="T1" fmla="*/ 0 h 816"/>
                <a:gd name="T2" fmla="*/ 1067 w 1841"/>
                <a:gd name="T3" fmla="*/ 595 h 816"/>
                <a:gd name="T4" fmla="*/ 0 w 1841"/>
                <a:gd name="T5" fmla="*/ 44 h 816"/>
                <a:gd name="T6" fmla="*/ 1841 w 1841"/>
                <a:gd name="T7" fmla="*/ 0 h 816"/>
              </a:gdLst>
              <a:ahLst/>
              <a:cxnLst>
                <a:cxn ang="0">
                  <a:pos x="T0" y="T1"/>
                </a:cxn>
                <a:cxn ang="0">
                  <a:pos x="T2" y="T3"/>
                </a:cxn>
                <a:cxn ang="0">
                  <a:pos x="T4" y="T5"/>
                </a:cxn>
                <a:cxn ang="0">
                  <a:pos x="T6" y="T7"/>
                </a:cxn>
              </a:cxnLst>
              <a:rect l="0" t="0" r="r" b="b"/>
              <a:pathLst>
                <a:path w="1841" h="816">
                  <a:moveTo>
                    <a:pt x="1841" y="0"/>
                  </a:moveTo>
                  <a:cubicBezTo>
                    <a:pt x="1763" y="213"/>
                    <a:pt x="1563" y="467"/>
                    <a:pt x="1067" y="595"/>
                  </a:cubicBezTo>
                  <a:cubicBezTo>
                    <a:pt x="1067" y="595"/>
                    <a:pt x="340" y="816"/>
                    <a:pt x="0" y="44"/>
                  </a:cubicBezTo>
                  <a:cubicBezTo>
                    <a:pt x="355" y="240"/>
                    <a:pt x="1119" y="536"/>
                    <a:pt x="1841" y="0"/>
                  </a:cubicBezTo>
                  <a:close/>
                </a:path>
              </a:pathLst>
            </a:custGeom>
            <a:solidFill>
              <a:srgbClr val="C73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368">
              <a:extLst>
                <a:ext uri="{FF2B5EF4-FFF2-40B4-BE49-F238E27FC236}">
                  <a16:creationId xmlns:a16="http://schemas.microsoft.com/office/drawing/2014/main" xmlns="" id="{77E4DC63-A0FF-4C8E-98B3-7B7CD13BE27B}"/>
                </a:ext>
              </a:extLst>
            </p:cNvPr>
            <p:cNvSpPr>
              <a:spLocks/>
            </p:cNvSpPr>
            <p:nvPr/>
          </p:nvSpPr>
          <p:spPr bwMode="auto">
            <a:xfrm>
              <a:off x="4864101" y="898526"/>
              <a:ext cx="1851025" cy="1671638"/>
            </a:xfrm>
            <a:custGeom>
              <a:avLst/>
              <a:gdLst>
                <a:gd name="T0" fmla="*/ 4934 w 5387"/>
                <a:gd name="T1" fmla="*/ 4817 h 4879"/>
                <a:gd name="T2" fmla="*/ 4879 w 5387"/>
                <a:gd name="T3" fmla="*/ 4879 h 4879"/>
                <a:gd name="T4" fmla="*/ 4794 w 5387"/>
                <a:gd name="T5" fmla="*/ 3628 h 4879"/>
                <a:gd name="T6" fmla="*/ 4416 w 5387"/>
                <a:gd name="T7" fmla="*/ 2953 h 4879"/>
                <a:gd name="T8" fmla="*/ 4090 w 5387"/>
                <a:gd name="T9" fmla="*/ 2027 h 4879"/>
                <a:gd name="T10" fmla="*/ 2405 w 5387"/>
                <a:gd name="T11" fmla="*/ 2668 h 4879"/>
                <a:gd name="T12" fmla="*/ 1018 w 5387"/>
                <a:gd name="T13" fmla="*/ 2271 h 4879"/>
                <a:gd name="T14" fmla="*/ 989 w 5387"/>
                <a:gd name="T15" fmla="*/ 2867 h 4879"/>
                <a:gd name="T16" fmla="*/ 510 w 5387"/>
                <a:gd name="T17" fmla="*/ 3863 h 4879"/>
                <a:gd name="T18" fmla="*/ 522 w 5387"/>
                <a:gd name="T19" fmla="*/ 4767 h 4879"/>
                <a:gd name="T20" fmla="*/ 336 w 5387"/>
                <a:gd name="T21" fmla="*/ 4591 h 4879"/>
                <a:gd name="T22" fmla="*/ 128 w 5387"/>
                <a:gd name="T23" fmla="*/ 4133 h 4879"/>
                <a:gd name="T24" fmla="*/ 111 w 5387"/>
                <a:gd name="T25" fmla="*/ 2421 h 4879"/>
                <a:gd name="T26" fmla="*/ 417 w 5387"/>
                <a:gd name="T27" fmla="*/ 1664 h 4879"/>
                <a:gd name="T28" fmla="*/ 160 w 5387"/>
                <a:gd name="T29" fmla="*/ 412 h 4879"/>
                <a:gd name="T30" fmla="*/ 993 w 5387"/>
                <a:gd name="T31" fmla="*/ 839 h 4879"/>
                <a:gd name="T32" fmla="*/ 782 w 5387"/>
                <a:gd name="T33" fmla="*/ 64 h 4879"/>
                <a:gd name="T34" fmla="*/ 1788 w 5387"/>
                <a:gd name="T35" fmla="*/ 329 h 4879"/>
                <a:gd name="T36" fmla="*/ 2330 w 5387"/>
                <a:gd name="T37" fmla="*/ 212 h 4879"/>
                <a:gd name="T38" fmla="*/ 2609 w 5387"/>
                <a:gd name="T39" fmla="*/ 133 h 4879"/>
                <a:gd name="T40" fmla="*/ 4129 w 5387"/>
                <a:gd name="T41" fmla="*/ 467 h 4879"/>
                <a:gd name="T42" fmla="*/ 4476 w 5387"/>
                <a:gd name="T43" fmla="*/ 1088 h 4879"/>
                <a:gd name="T44" fmla="*/ 5316 w 5387"/>
                <a:gd name="T45" fmla="*/ 2627 h 4879"/>
                <a:gd name="T46" fmla="*/ 5295 w 5387"/>
                <a:gd name="T47" fmla="*/ 3962 h 4879"/>
                <a:gd name="T48" fmla="*/ 5091 w 5387"/>
                <a:gd name="T49" fmla="*/ 4590 h 4879"/>
                <a:gd name="T50" fmla="*/ 5091 w 5387"/>
                <a:gd name="T51" fmla="*/ 4590 h 4879"/>
                <a:gd name="T52" fmla="*/ 4934 w 5387"/>
                <a:gd name="T53" fmla="*/ 4817 h 4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87" h="4879">
                  <a:moveTo>
                    <a:pt x="4934" y="4817"/>
                  </a:moveTo>
                  <a:cubicBezTo>
                    <a:pt x="4879" y="4879"/>
                    <a:pt x="4879" y="4879"/>
                    <a:pt x="4879" y="4879"/>
                  </a:cubicBezTo>
                  <a:cubicBezTo>
                    <a:pt x="4879" y="4879"/>
                    <a:pt x="4859" y="3879"/>
                    <a:pt x="4794" y="3628"/>
                  </a:cubicBezTo>
                  <a:cubicBezTo>
                    <a:pt x="4794" y="3628"/>
                    <a:pt x="4646" y="3064"/>
                    <a:pt x="4416" y="2953"/>
                  </a:cubicBezTo>
                  <a:cubicBezTo>
                    <a:pt x="4416" y="2953"/>
                    <a:pt x="4618" y="2258"/>
                    <a:pt x="4090" y="2027"/>
                  </a:cubicBezTo>
                  <a:cubicBezTo>
                    <a:pt x="4090" y="2027"/>
                    <a:pt x="3450" y="2673"/>
                    <a:pt x="2405" y="2668"/>
                  </a:cubicBezTo>
                  <a:cubicBezTo>
                    <a:pt x="2405" y="2668"/>
                    <a:pt x="1677" y="2724"/>
                    <a:pt x="1018" y="2271"/>
                  </a:cubicBezTo>
                  <a:cubicBezTo>
                    <a:pt x="1018" y="2271"/>
                    <a:pt x="862" y="2530"/>
                    <a:pt x="989" y="2867"/>
                  </a:cubicBezTo>
                  <a:cubicBezTo>
                    <a:pt x="989" y="2867"/>
                    <a:pt x="564" y="3314"/>
                    <a:pt x="510" y="3863"/>
                  </a:cubicBezTo>
                  <a:cubicBezTo>
                    <a:pt x="510" y="3863"/>
                    <a:pt x="488" y="4582"/>
                    <a:pt x="522" y="4767"/>
                  </a:cubicBezTo>
                  <a:cubicBezTo>
                    <a:pt x="522" y="4767"/>
                    <a:pt x="483" y="4749"/>
                    <a:pt x="336" y="4591"/>
                  </a:cubicBezTo>
                  <a:cubicBezTo>
                    <a:pt x="217" y="4463"/>
                    <a:pt x="168" y="4298"/>
                    <a:pt x="128" y="4133"/>
                  </a:cubicBezTo>
                  <a:cubicBezTo>
                    <a:pt x="1" y="3621"/>
                    <a:pt x="0" y="2839"/>
                    <a:pt x="111" y="2421"/>
                  </a:cubicBezTo>
                  <a:cubicBezTo>
                    <a:pt x="111" y="2421"/>
                    <a:pt x="274" y="1719"/>
                    <a:pt x="417" y="1664"/>
                  </a:cubicBezTo>
                  <a:cubicBezTo>
                    <a:pt x="417" y="1664"/>
                    <a:pt x="91" y="667"/>
                    <a:pt x="160" y="412"/>
                  </a:cubicBezTo>
                  <a:cubicBezTo>
                    <a:pt x="160" y="412"/>
                    <a:pt x="352" y="898"/>
                    <a:pt x="993" y="839"/>
                  </a:cubicBezTo>
                  <a:cubicBezTo>
                    <a:pt x="993" y="839"/>
                    <a:pt x="720" y="464"/>
                    <a:pt x="782" y="64"/>
                  </a:cubicBezTo>
                  <a:cubicBezTo>
                    <a:pt x="782" y="64"/>
                    <a:pt x="1270" y="424"/>
                    <a:pt x="1788" y="329"/>
                  </a:cubicBezTo>
                  <a:cubicBezTo>
                    <a:pt x="1788" y="329"/>
                    <a:pt x="2117" y="293"/>
                    <a:pt x="2330" y="212"/>
                  </a:cubicBezTo>
                  <a:cubicBezTo>
                    <a:pt x="2421" y="178"/>
                    <a:pt x="2513" y="150"/>
                    <a:pt x="2609" y="133"/>
                  </a:cubicBezTo>
                  <a:cubicBezTo>
                    <a:pt x="2974" y="70"/>
                    <a:pt x="3753" y="0"/>
                    <a:pt x="4129" y="467"/>
                  </a:cubicBezTo>
                  <a:cubicBezTo>
                    <a:pt x="4129" y="467"/>
                    <a:pt x="4427" y="776"/>
                    <a:pt x="4476" y="1088"/>
                  </a:cubicBezTo>
                  <a:cubicBezTo>
                    <a:pt x="4476" y="1088"/>
                    <a:pt x="5277" y="1648"/>
                    <a:pt x="5316" y="2627"/>
                  </a:cubicBezTo>
                  <a:cubicBezTo>
                    <a:pt x="5316" y="2627"/>
                    <a:pt x="5387" y="3337"/>
                    <a:pt x="5295" y="3962"/>
                  </a:cubicBezTo>
                  <a:cubicBezTo>
                    <a:pt x="5262" y="4180"/>
                    <a:pt x="5193" y="4392"/>
                    <a:pt x="5091" y="4590"/>
                  </a:cubicBezTo>
                  <a:cubicBezTo>
                    <a:pt x="5091" y="4590"/>
                    <a:pt x="5091" y="4590"/>
                    <a:pt x="5091" y="4590"/>
                  </a:cubicBezTo>
                  <a:cubicBezTo>
                    <a:pt x="5049" y="4671"/>
                    <a:pt x="4996" y="4748"/>
                    <a:pt x="4934" y="4817"/>
                  </a:cubicBezTo>
                </a:path>
              </a:pathLst>
            </a:custGeom>
            <a:solidFill>
              <a:srgbClr val="4A43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369">
              <a:extLst>
                <a:ext uri="{FF2B5EF4-FFF2-40B4-BE49-F238E27FC236}">
                  <a16:creationId xmlns:a16="http://schemas.microsoft.com/office/drawing/2014/main" xmlns="" id="{A679006D-4635-46DB-B3BE-A85BEC00B8FB}"/>
                </a:ext>
              </a:extLst>
            </p:cNvPr>
            <p:cNvSpPr>
              <a:spLocks/>
            </p:cNvSpPr>
            <p:nvPr/>
          </p:nvSpPr>
          <p:spPr bwMode="auto">
            <a:xfrm>
              <a:off x="4976813" y="1181101"/>
              <a:ext cx="1030288" cy="776288"/>
            </a:xfrm>
            <a:custGeom>
              <a:avLst/>
              <a:gdLst>
                <a:gd name="T0" fmla="*/ 0 w 2996"/>
                <a:gd name="T1" fmla="*/ 0 h 2264"/>
                <a:gd name="T2" fmla="*/ 2996 w 2996"/>
                <a:gd name="T3" fmla="*/ 1452 h 2264"/>
                <a:gd name="T4" fmla="*/ 0 w 2996"/>
                <a:gd name="T5" fmla="*/ 0 h 2264"/>
              </a:gdLst>
              <a:ahLst/>
              <a:cxnLst>
                <a:cxn ang="0">
                  <a:pos x="T0" y="T1"/>
                </a:cxn>
                <a:cxn ang="0">
                  <a:pos x="T2" y="T3"/>
                </a:cxn>
                <a:cxn ang="0">
                  <a:pos x="T4" y="T5"/>
                </a:cxn>
              </a:cxnLst>
              <a:rect l="0" t="0" r="r" b="b"/>
              <a:pathLst>
                <a:path w="2996" h="2264">
                  <a:moveTo>
                    <a:pt x="0" y="0"/>
                  </a:moveTo>
                  <a:cubicBezTo>
                    <a:pt x="0" y="0"/>
                    <a:pt x="645" y="2264"/>
                    <a:pt x="2996" y="1452"/>
                  </a:cubicBezTo>
                  <a:cubicBezTo>
                    <a:pt x="2996" y="1452"/>
                    <a:pt x="677" y="1600"/>
                    <a:pt x="0" y="0"/>
                  </a:cubicBezTo>
                  <a:close/>
                </a:path>
              </a:pathLst>
            </a:custGeom>
            <a:solidFill>
              <a:srgbClr val="666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370">
              <a:extLst>
                <a:ext uri="{FF2B5EF4-FFF2-40B4-BE49-F238E27FC236}">
                  <a16:creationId xmlns:a16="http://schemas.microsoft.com/office/drawing/2014/main" xmlns="" id="{56B21F9A-7251-4C98-8E88-C76C7057FFC3}"/>
                </a:ext>
              </a:extLst>
            </p:cNvPr>
            <p:cNvSpPr>
              <a:spLocks/>
            </p:cNvSpPr>
            <p:nvPr/>
          </p:nvSpPr>
          <p:spPr bwMode="auto">
            <a:xfrm>
              <a:off x="5197476" y="1036638"/>
              <a:ext cx="954088" cy="679450"/>
            </a:xfrm>
            <a:custGeom>
              <a:avLst/>
              <a:gdLst>
                <a:gd name="T0" fmla="*/ 0 w 2777"/>
                <a:gd name="T1" fmla="*/ 0 h 1982"/>
                <a:gd name="T2" fmla="*/ 2777 w 2777"/>
                <a:gd name="T3" fmla="*/ 1110 h 1982"/>
                <a:gd name="T4" fmla="*/ 0 w 2777"/>
                <a:gd name="T5" fmla="*/ 0 h 1982"/>
              </a:gdLst>
              <a:ahLst/>
              <a:cxnLst>
                <a:cxn ang="0">
                  <a:pos x="T0" y="T1"/>
                </a:cxn>
                <a:cxn ang="0">
                  <a:pos x="T2" y="T3"/>
                </a:cxn>
                <a:cxn ang="0">
                  <a:pos x="T4" y="T5"/>
                </a:cxn>
              </a:cxnLst>
              <a:rect l="0" t="0" r="r" b="b"/>
              <a:pathLst>
                <a:path w="2777" h="1982">
                  <a:moveTo>
                    <a:pt x="0" y="0"/>
                  </a:moveTo>
                  <a:cubicBezTo>
                    <a:pt x="0" y="0"/>
                    <a:pt x="733" y="1982"/>
                    <a:pt x="2777" y="1110"/>
                  </a:cubicBezTo>
                  <a:cubicBezTo>
                    <a:pt x="2777" y="1110"/>
                    <a:pt x="716" y="1387"/>
                    <a:pt x="0" y="0"/>
                  </a:cubicBezTo>
                  <a:close/>
                </a:path>
              </a:pathLst>
            </a:custGeom>
            <a:solidFill>
              <a:srgbClr val="666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371">
              <a:extLst>
                <a:ext uri="{FF2B5EF4-FFF2-40B4-BE49-F238E27FC236}">
                  <a16:creationId xmlns:a16="http://schemas.microsoft.com/office/drawing/2014/main" xmlns="" id="{4473A0F9-00F5-457C-8AB3-B33142CBC735}"/>
                </a:ext>
              </a:extLst>
            </p:cNvPr>
            <p:cNvSpPr>
              <a:spLocks/>
            </p:cNvSpPr>
            <p:nvPr/>
          </p:nvSpPr>
          <p:spPr bwMode="auto">
            <a:xfrm>
              <a:off x="5399088" y="2170113"/>
              <a:ext cx="182563" cy="146050"/>
            </a:xfrm>
            <a:custGeom>
              <a:avLst/>
              <a:gdLst>
                <a:gd name="T0" fmla="*/ 70 w 529"/>
                <a:gd name="T1" fmla="*/ 93 h 425"/>
                <a:gd name="T2" fmla="*/ 25 w 529"/>
                <a:gd name="T3" fmla="*/ 290 h 425"/>
                <a:gd name="T4" fmla="*/ 130 w 529"/>
                <a:gd name="T5" fmla="*/ 397 h 425"/>
                <a:gd name="T6" fmla="*/ 279 w 529"/>
                <a:gd name="T7" fmla="*/ 422 h 425"/>
                <a:gd name="T8" fmla="*/ 447 w 529"/>
                <a:gd name="T9" fmla="*/ 368 h 425"/>
                <a:gd name="T10" fmla="*/ 528 w 529"/>
                <a:gd name="T11" fmla="*/ 215 h 425"/>
                <a:gd name="T12" fmla="*/ 441 w 529"/>
                <a:gd name="T13" fmla="*/ 65 h 425"/>
                <a:gd name="T14" fmla="*/ 139 w 529"/>
                <a:gd name="T15" fmla="*/ 43 h 425"/>
                <a:gd name="T16" fmla="*/ 70 w 529"/>
                <a:gd name="T17" fmla="*/ 9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9" h="425">
                  <a:moveTo>
                    <a:pt x="70" y="93"/>
                  </a:moveTo>
                  <a:cubicBezTo>
                    <a:pt x="21" y="145"/>
                    <a:pt x="0" y="224"/>
                    <a:pt x="25" y="290"/>
                  </a:cubicBezTo>
                  <a:cubicBezTo>
                    <a:pt x="43" y="338"/>
                    <a:pt x="83" y="376"/>
                    <a:pt x="130" y="397"/>
                  </a:cubicBezTo>
                  <a:cubicBezTo>
                    <a:pt x="176" y="419"/>
                    <a:pt x="228" y="425"/>
                    <a:pt x="279" y="422"/>
                  </a:cubicBezTo>
                  <a:cubicBezTo>
                    <a:pt x="339" y="419"/>
                    <a:pt x="399" y="403"/>
                    <a:pt x="447" y="368"/>
                  </a:cubicBezTo>
                  <a:cubicBezTo>
                    <a:pt x="495" y="332"/>
                    <a:pt x="529" y="275"/>
                    <a:pt x="528" y="215"/>
                  </a:cubicBezTo>
                  <a:cubicBezTo>
                    <a:pt x="527" y="155"/>
                    <a:pt x="491" y="99"/>
                    <a:pt x="441" y="65"/>
                  </a:cubicBezTo>
                  <a:cubicBezTo>
                    <a:pt x="357" y="8"/>
                    <a:pt x="230" y="0"/>
                    <a:pt x="139" y="43"/>
                  </a:cubicBezTo>
                  <a:cubicBezTo>
                    <a:pt x="113" y="56"/>
                    <a:pt x="90" y="72"/>
                    <a:pt x="70" y="93"/>
                  </a:cubicBezTo>
                </a:path>
              </a:pathLst>
            </a:custGeom>
            <a:solidFill>
              <a:srgbClr val="3E2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372">
              <a:extLst>
                <a:ext uri="{FF2B5EF4-FFF2-40B4-BE49-F238E27FC236}">
                  <a16:creationId xmlns:a16="http://schemas.microsoft.com/office/drawing/2014/main" xmlns="" id="{D000238A-8F51-4163-A94B-97BA1CA8313A}"/>
                </a:ext>
              </a:extLst>
            </p:cNvPr>
            <p:cNvSpPr>
              <a:spLocks/>
            </p:cNvSpPr>
            <p:nvPr/>
          </p:nvSpPr>
          <p:spPr bwMode="auto">
            <a:xfrm>
              <a:off x="5481638" y="2190751"/>
              <a:ext cx="76200" cy="74613"/>
            </a:xfrm>
            <a:custGeom>
              <a:avLst/>
              <a:gdLst>
                <a:gd name="T0" fmla="*/ 70 w 218"/>
                <a:gd name="T1" fmla="*/ 1 h 215"/>
                <a:gd name="T2" fmla="*/ 12 w 218"/>
                <a:gd name="T3" fmla="*/ 28 h 215"/>
                <a:gd name="T4" fmla="*/ 15 w 218"/>
                <a:gd name="T5" fmla="*/ 97 h 215"/>
                <a:gd name="T6" fmla="*/ 97 w 218"/>
                <a:gd name="T7" fmla="*/ 190 h 215"/>
                <a:gd name="T8" fmla="*/ 180 w 218"/>
                <a:gd name="T9" fmla="*/ 203 h 215"/>
                <a:gd name="T10" fmla="*/ 217 w 218"/>
                <a:gd name="T11" fmla="*/ 141 h 215"/>
                <a:gd name="T12" fmla="*/ 191 w 218"/>
                <a:gd name="T13" fmla="*/ 71 h 215"/>
                <a:gd name="T14" fmla="*/ 70 w 218"/>
                <a:gd name="T15" fmla="*/ 1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15">
                  <a:moveTo>
                    <a:pt x="70" y="1"/>
                  </a:moveTo>
                  <a:cubicBezTo>
                    <a:pt x="48" y="0"/>
                    <a:pt x="24" y="9"/>
                    <a:pt x="12" y="28"/>
                  </a:cubicBezTo>
                  <a:cubicBezTo>
                    <a:pt x="0" y="48"/>
                    <a:pt x="5" y="75"/>
                    <a:pt x="15" y="97"/>
                  </a:cubicBezTo>
                  <a:cubicBezTo>
                    <a:pt x="32" y="135"/>
                    <a:pt x="61" y="168"/>
                    <a:pt x="97" y="190"/>
                  </a:cubicBezTo>
                  <a:cubicBezTo>
                    <a:pt x="122" y="205"/>
                    <a:pt x="154" y="215"/>
                    <a:pt x="180" y="203"/>
                  </a:cubicBezTo>
                  <a:cubicBezTo>
                    <a:pt x="203" y="192"/>
                    <a:pt x="217" y="166"/>
                    <a:pt x="217" y="141"/>
                  </a:cubicBezTo>
                  <a:cubicBezTo>
                    <a:pt x="218" y="116"/>
                    <a:pt x="206" y="91"/>
                    <a:pt x="191" y="71"/>
                  </a:cubicBezTo>
                  <a:cubicBezTo>
                    <a:pt x="161" y="35"/>
                    <a:pt x="118" y="4"/>
                    <a:pt x="70" y="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373">
              <a:extLst>
                <a:ext uri="{FF2B5EF4-FFF2-40B4-BE49-F238E27FC236}">
                  <a16:creationId xmlns:a16="http://schemas.microsoft.com/office/drawing/2014/main" xmlns="" id="{154FF28B-0C0F-4794-A45D-01F63A0B3991}"/>
                </a:ext>
              </a:extLst>
            </p:cNvPr>
            <p:cNvSpPr>
              <a:spLocks/>
            </p:cNvSpPr>
            <p:nvPr/>
          </p:nvSpPr>
          <p:spPr bwMode="auto">
            <a:xfrm>
              <a:off x="6003926" y="2170113"/>
              <a:ext cx="180975" cy="146050"/>
            </a:xfrm>
            <a:custGeom>
              <a:avLst/>
              <a:gdLst>
                <a:gd name="T0" fmla="*/ 70 w 529"/>
                <a:gd name="T1" fmla="*/ 93 h 425"/>
                <a:gd name="T2" fmla="*/ 25 w 529"/>
                <a:gd name="T3" fmla="*/ 290 h 425"/>
                <a:gd name="T4" fmla="*/ 129 w 529"/>
                <a:gd name="T5" fmla="*/ 397 h 425"/>
                <a:gd name="T6" fmla="*/ 279 w 529"/>
                <a:gd name="T7" fmla="*/ 422 h 425"/>
                <a:gd name="T8" fmla="*/ 447 w 529"/>
                <a:gd name="T9" fmla="*/ 368 h 425"/>
                <a:gd name="T10" fmla="*/ 528 w 529"/>
                <a:gd name="T11" fmla="*/ 215 h 425"/>
                <a:gd name="T12" fmla="*/ 441 w 529"/>
                <a:gd name="T13" fmla="*/ 65 h 425"/>
                <a:gd name="T14" fmla="*/ 139 w 529"/>
                <a:gd name="T15" fmla="*/ 43 h 425"/>
                <a:gd name="T16" fmla="*/ 70 w 529"/>
                <a:gd name="T17" fmla="*/ 9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9" h="425">
                  <a:moveTo>
                    <a:pt x="70" y="93"/>
                  </a:moveTo>
                  <a:cubicBezTo>
                    <a:pt x="21" y="145"/>
                    <a:pt x="0" y="224"/>
                    <a:pt x="25" y="290"/>
                  </a:cubicBezTo>
                  <a:cubicBezTo>
                    <a:pt x="43" y="338"/>
                    <a:pt x="83" y="376"/>
                    <a:pt x="129" y="397"/>
                  </a:cubicBezTo>
                  <a:cubicBezTo>
                    <a:pt x="176" y="419"/>
                    <a:pt x="228" y="425"/>
                    <a:pt x="279" y="422"/>
                  </a:cubicBezTo>
                  <a:cubicBezTo>
                    <a:pt x="339" y="419"/>
                    <a:pt x="399" y="403"/>
                    <a:pt x="447" y="368"/>
                  </a:cubicBezTo>
                  <a:cubicBezTo>
                    <a:pt x="495" y="332"/>
                    <a:pt x="529" y="275"/>
                    <a:pt x="528" y="215"/>
                  </a:cubicBezTo>
                  <a:cubicBezTo>
                    <a:pt x="527" y="155"/>
                    <a:pt x="491" y="99"/>
                    <a:pt x="441" y="65"/>
                  </a:cubicBezTo>
                  <a:cubicBezTo>
                    <a:pt x="357" y="8"/>
                    <a:pt x="230" y="0"/>
                    <a:pt x="139" y="43"/>
                  </a:cubicBezTo>
                  <a:cubicBezTo>
                    <a:pt x="113" y="56"/>
                    <a:pt x="89" y="72"/>
                    <a:pt x="70" y="93"/>
                  </a:cubicBezTo>
                </a:path>
              </a:pathLst>
            </a:custGeom>
            <a:solidFill>
              <a:srgbClr val="3E2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374">
              <a:extLst>
                <a:ext uri="{FF2B5EF4-FFF2-40B4-BE49-F238E27FC236}">
                  <a16:creationId xmlns:a16="http://schemas.microsoft.com/office/drawing/2014/main" xmlns="" id="{52938B4E-14D6-4893-A2D0-F92BEC31C7CD}"/>
                </a:ext>
              </a:extLst>
            </p:cNvPr>
            <p:cNvSpPr>
              <a:spLocks/>
            </p:cNvSpPr>
            <p:nvPr/>
          </p:nvSpPr>
          <p:spPr bwMode="auto">
            <a:xfrm>
              <a:off x="6086476" y="2190751"/>
              <a:ext cx="74613" cy="74613"/>
            </a:xfrm>
            <a:custGeom>
              <a:avLst/>
              <a:gdLst>
                <a:gd name="T0" fmla="*/ 70 w 218"/>
                <a:gd name="T1" fmla="*/ 1 h 215"/>
                <a:gd name="T2" fmla="*/ 12 w 218"/>
                <a:gd name="T3" fmla="*/ 28 h 215"/>
                <a:gd name="T4" fmla="*/ 15 w 218"/>
                <a:gd name="T5" fmla="*/ 97 h 215"/>
                <a:gd name="T6" fmla="*/ 97 w 218"/>
                <a:gd name="T7" fmla="*/ 190 h 215"/>
                <a:gd name="T8" fmla="*/ 180 w 218"/>
                <a:gd name="T9" fmla="*/ 203 h 215"/>
                <a:gd name="T10" fmla="*/ 217 w 218"/>
                <a:gd name="T11" fmla="*/ 141 h 215"/>
                <a:gd name="T12" fmla="*/ 190 w 218"/>
                <a:gd name="T13" fmla="*/ 71 h 215"/>
                <a:gd name="T14" fmla="*/ 70 w 218"/>
                <a:gd name="T15" fmla="*/ 1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15">
                  <a:moveTo>
                    <a:pt x="70" y="1"/>
                  </a:moveTo>
                  <a:cubicBezTo>
                    <a:pt x="48" y="0"/>
                    <a:pt x="24" y="9"/>
                    <a:pt x="12" y="28"/>
                  </a:cubicBezTo>
                  <a:cubicBezTo>
                    <a:pt x="0" y="48"/>
                    <a:pt x="5" y="75"/>
                    <a:pt x="15" y="97"/>
                  </a:cubicBezTo>
                  <a:cubicBezTo>
                    <a:pt x="32" y="135"/>
                    <a:pt x="61" y="168"/>
                    <a:pt x="97" y="190"/>
                  </a:cubicBezTo>
                  <a:cubicBezTo>
                    <a:pt x="122" y="205"/>
                    <a:pt x="154" y="215"/>
                    <a:pt x="180" y="203"/>
                  </a:cubicBezTo>
                  <a:cubicBezTo>
                    <a:pt x="203" y="192"/>
                    <a:pt x="217" y="166"/>
                    <a:pt x="217" y="141"/>
                  </a:cubicBezTo>
                  <a:cubicBezTo>
                    <a:pt x="218" y="116"/>
                    <a:pt x="206" y="91"/>
                    <a:pt x="190" y="71"/>
                  </a:cubicBezTo>
                  <a:cubicBezTo>
                    <a:pt x="161" y="35"/>
                    <a:pt x="117" y="4"/>
                    <a:pt x="70" y="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375">
              <a:extLst>
                <a:ext uri="{FF2B5EF4-FFF2-40B4-BE49-F238E27FC236}">
                  <a16:creationId xmlns:a16="http://schemas.microsoft.com/office/drawing/2014/main" xmlns="" id="{45045AB3-C171-4154-A55B-47C50444CE0D}"/>
                </a:ext>
              </a:extLst>
            </p:cNvPr>
            <p:cNvSpPr>
              <a:spLocks noEditPoints="1"/>
            </p:cNvSpPr>
            <p:nvPr/>
          </p:nvSpPr>
          <p:spPr bwMode="auto">
            <a:xfrm>
              <a:off x="5049838" y="1971676"/>
              <a:ext cx="1504950" cy="568325"/>
            </a:xfrm>
            <a:custGeom>
              <a:avLst/>
              <a:gdLst>
                <a:gd name="T0" fmla="*/ 4367 w 4380"/>
                <a:gd name="T1" fmla="*/ 402 h 1658"/>
                <a:gd name="T2" fmla="*/ 4276 w 4380"/>
                <a:gd name="T3" fmla="*/ 316 h 1658"/>
                <a:gd name="T4" fmla="*/ 4056 w 4380"/>
                <a:gd name="T5" fmla="*/ 227 h 1658"/>
                <a:gd name="T6" fmla="*/ 3535 w 4380"/>
                <a:gd name="T7" fmla="*/ 25 h 1658"/>
                <a:gd name="T8" fmla="*/ 3031 w 4380"/>
                <a:gd name="T9" fmla="*/ 55 h 1658"/>
                <a:gd name="T10" fmla="*/ 2574 w 4380"/>
                <a:gd name="T11" fmla="*/ 313 h 1658"/>
                <a:gd name="T12" fmla="*/ 2490 w 4380"/>
                <a:gd name="T13" fmla="*/ 393 h 1658"/>
                <a:gd name="T14" fmla="*/ 2347 w 4380"/>
                <a:gd name="T15" fmla="*/ 407 h 1658"/>
                <a:gd name="T16" fmla="*/ 2190 w 4380"/>
                <a:gd name="T17" fmla="*/ 351 h 1658"/>
                <a:gd name="T18" fmla="*/ 2033 w 4380"/>
                <a:gd name="T19" fmla="*/ 407 h 1658"/>
                <a:gd name="T20" fmla="*/ 1890 w 4380"/>
                <a:gd name="T21" fmla="*/ 393 h 1658"/>
                <a:gd name="T22" fmla="*/ 1806 w 4380"/>
                <a:gd name="T23" fmla="*/ 313 h 1658"/>
                <a:gd name="T24" fmla="*/ 1349 w 4380"/>
                <a:gd name="T25" fmla="*/ 55 h 1658"/>
                <a:gd name="T26" fmla="*/ 845 w 4380"/>
                <a:gd name="T27" fmla="*/ 25 h 1658"/>
                <a:gd name="T28" fmla="*/ 324 w 4380"/>
                <a:gd name="T29" fmla="*/ 227 h 1658"/>
                <a:gd name="T30" fmla="*/ 104 w 4380"/>
                <a:gd name="T31" fmla="*/ 316 h 1658"/>
                <a:gd name="T32" fmla="*/ 13 w 4380"/>
                <a:gd name="T33" fmla="*/ 402 h 1658"/>
                <a:gd name="T34" fmla="*/ 0 w 4380"/>
                <a:gd name="T35" fmla="*/ 478 h 1658"/>
                <a:gd name="T36" fmla="*/ 0 w 4380"/>
                <a:gd name="T37" fmla="*/ 574 h 1658"/>
                <a:gd name="T38" fmla="*/ 41 w 4380"/>
                <a:gd name="T39" fmla="*/ 620 h 1658"/>
                <a:gd name="T40" fmla="*/ 156 w 4380"/>
                <a:gd name="T41" fmla="*/ 790 h 1658"/>
                <a:gd name="T42" fmla="*/ 206 w 4380"/>
                <a:gd name="T43" fmla="*/ 996 h 1658"/>
                <a:gd name="T44" fmla="*/ 539 w 4380"/>
                <a:gd name="T45" fmla="*/ 1457 h 1658"/>
                <a:gd name="T46" fmla="*/ 1244 w 4380"/>
                <a:gd name="T47" fmla="*/ 1591 h 1658"/>
                <a:gd name="T48" fmla="*/ 1723 w 4380"/>
                <a:gd name="T49" fmla="*/ 1324 h 1658"/>
                <a:gd name="T50" fmla="*/ 1948 w 4380"/>
                <a:gd name="T51" fmla="*/ 921 h 1658"/>
                <a:gd name="T52" fmla="*/ 1989 w 4380"/>
                <a:gd name="T53" fmla="*/ 784 h 1658"/>
                <a:gd name="T54" fmla="*/ 2113 w 4380"/>
                <a:gd name="T55" fmla="*/ 676 h 1658"/>
                <a:gd name="T56" fmla="*/ 2190 w 4380"/>
                <a:gd name="T57" fmla="*/ 671 h 1658"/>
                <a:gd name="T58" fmla="*/ 2267 w 4380"/>
                <a:gd name="T59" fmla="*/ 676 h 1658"/>
                <a:gd name="T60" fmla="*/ 2391 w 4380"/>
                <a:gd name="T61" fmla="*/ 784 h 1658"/>
                <a:gd name="T62" fmla="*/ 2432 w 4380"/>
                <a:gd name="T63" fmla="*/ 921 h 1658"/>
                <a:gd name="T64" fmla="*/ 2657 w 4380"/>
                <a:gd name="T65" fmla="*/ 1324 h 1658"/>
                <a:gd name="T66" fmla="*/ 3136 w 4380"/>
                <a:gd name="T67" fmla="*/ 1591 h 1658"/>
                <a:gd name="T68" fmla="*/ 3841 w 4380"/>
                <a:gd name="T69" fmla="*/ 1457 h 1658"/>
                <a:gd name="T70" fmla="*/ 4174 w 4380"/>
                <a:gd name="T71" fmla="*/ 996 h 1658"/>
                <a:gd name="T72" fmla="*/ 4224 w 4380"/>
                <a:gd name="T73" fmla="*/ 790 h 1658"/>
                <a:gd name="T74" fmla="*/ 4339 w 4380"/>
                <a:gd name="T75" fmla="*/ 620 h 1658"/>
                <a:gd name="T76" fmla="*/ 4380 w 4380"/>
                <a:gd name="T77" fmla="*/ 574 h 1658"/>
                <a:gd name="T78" fmla="*/ 4380 w 4380"/>
                <a:gd name="T79" fmla="*/ 478 h 1658"/>
                <a:gd name="T80" fmla="*/ 4367 w 4380"/>
                <a:gd name="T81" fmla="*/ 402 h 1658"/>
                <a:gd name="T82" fmla="*/ 1486 w 4380"/>
                <a:gd name="T83" fmla="*/ 1359 h 1658"/>
                <a:gd name="T84" fmla="*/ 1029 w 4380"/>
                <a:gd name="T85" fmla="*/ 1499 h 1658"/>
                <a:gd name="T86" fmla="*/ 478 w 4380"/>
                <a:gd name="T87" fmla="*/ 1248 h 1658"/>
                <a:gd name="T88" fmla="*/ 503 w 4380"/>
                <a:gd name="T89" fmla="*/ 359 h 1658"/>
                <a:gd name="T90" fmla="*/ 1585 w 4380"/>
                <a:gd name="T91" fmla="*/ 361 h 1658"/>
                <a:gd name="T92" fmla="*/ 1486 w 4380"/>
                <a:gd name="T93" fmla="*/ 1359 h 1658"/>
                <a:gd name="T94" fmla="*/ 3902 w 4380"/>
                <a:gd name="T95" fmla="*/ 1248 h 1658"/>
                <a:gd name="T96" fmla="*/ 3351 w 4380"/>
                <a:gd name="T97" fmla="*/ 1499 h 1658"/>
                <a:gd name="T98" fmla="*/ 2894 w 4380"/>
                <a:gd name="T99" fmla="*/ 1359 h 1658"/>
                <a:gd name="T100" fmla="*/ 2795 w 4380"/>
                <a:gd name="T101" fmla="*/ 361 h 1658"/>
                <a:gd name="T102" fmla="*/ 3877 w 4380"/>
                <a:gd name="T103" fmla="*/ 359 h 1658"/>
                <a:gd name="T104" fmla="*/ 3902 w 4380"/>
                <a:gd name="T105" fmla="*/ 1248 h 1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0" h="1658">
                  <a:moveTo>
                    <a:pt x="4367" y="402"/>
                  </a:moveTo>
                  <a:cubicBezTo>
                    <a:pt x="4355" y="354"/>
                    <a:pt x="4331" y="323"/>
                    <a:pt x="4276" y="316"/>
                  </a:cubicBezTo>
                  <a:cubicBezTo>
                    <a:pt x="4196" y="306"/>
                    <a:pt x="4123" y="271"/>
                    <a:pt x="4056" y="227"/>
                  </a:cubicBezTo>
                  <a:cubicBezTo>
                    <a:pt x="3896" y="123"/>
                    <a:pt x="3724" y="52"/>
                    <a:pt x="3535" y="25"/>
                  </a:cubicBezTo>
                  <a:cubicBezTo>
                    <a:pt x="3365" y="0"/>
                    <a:pt x="3198" y="18"/>
                    <a:pt x="3031" y="55"/>
                  </a:cubicBezTo>
                  <a:cubicBezTo>
                    <a:pt x="2850" y="94"/>
                    <a:pt x="2707" y="193"/>
                    <a:pt x="2574" y="313"/>
                  </a:cubicBezTo>
                  <a:cubicBezTo>
                    <a:pt x="2545" y="339"/>
                    <a:pt x="2518" y="367"/>
                    <a:pt x="2490" y="393"/>
                  </a:cubicBezTo>
                  <a:cubicBezTo>
                    <a:pt x="2441" y="440"/>
                    <a:pt x="2403" y="443"/>
                    <a:pt x="2347" y="407"/>
                  </a:cubicBezTo>
                  <a:cubicBezTo>
                    <a:pt x="2295" y="373"/>
                    <a:pt x="2243" y="355"/>
                    <a:pt x="2190" y="351"/>
                  </a:cubicBezTo>
                  <a:cubicBezTo>
                    <a:pt x="2137" y="355"/>
                    <a:pt x="2085" y="373"/>
                    <a:pt x="2033" y="407"/>
                  </a:cubicBezTo>
                  <a:cubicBezTo>
                    <a:pt x="1976" y="443"/>
                    <a:pt x="1939" y="440"/>
                    <a:pt x="1890" y="393"/>
                  </a:cubicBezTo>
                  <a:cubicBezTo>
                    <a:pt x="1862" y="367"/>
                    <a:pt x="1835" y="339"/>
                    <a:pt x="1806" y="313"/>
                  </a:cubicBezTo>
                  <a:cubicBezTo>
                    <a:pt x="1673" y="193"/>
                    <a:pt x="1530" y="94"/>
                    <a:pt x="1349" y="55"/>
                  </a:cubicBezTo>
                  <a:cubicBezTo>
                    <a:pt x="1182" y="18"/>
                    <a:pt x="1015" y="0"/>
                    <a:pt x="845" y="25"/>
                  </a:cubicBezTo>
                  <a:cubicBezTo>
                    <a:pt x="656" y="52"/>
                    <a:pt x="484" y="123"/>
                    <a:pt x="324" y="227"/>
                  </a:cubicBezTo>
                  <a:cubicBezTo>
                    <a:pt x="257" y="271"/>
                    <a:pt x="184" y="306"/>
                    <a:pt x="104" y="316"/>
                  </a:cubicBezTo>
                  <a:cubicBezTo>
                    <a:pt x="49" y="323"/>
                    <a:pt x="25" y="354"/>
                    <a:pt x="13" y="402"/>
                  </a:cubicBezTo>
                  <a:cubicBezTo>
                    <a:pt x="8" y="427"/>
                    <a:pt x="5" y="453"/>
                    <a:pt x="0" y="478"/>
                  </a:cubicBezTo>
                  <a:cubicBezTo>
                    <a:pt x="0" y="574"/>
                    <a:pt x="0" y="574"/>
                    <a:pt x="0" y="574"/>
                  </a:cubicBezTo>
                  <a:cubicBezTo>
                    <a:pt x="13" y="590"/>
                    <a:pt x="24" y="610"/>
                    <a:pt x="41" y="620"/>
                  </a:cubicBezTo>
                  <a:cubicBezTo>
                    <a:pt x="106" y="660"/>
                    <a:pt x="141" y="717"/>
                    <a:pt x="156" y="790"/>
                  </a:cubicBezTo>
                  <a:cubicBezTo>
                    <a:pt x="170" y="859"/>
                    <a:pt x="185" y="929"/>
                    <a:pt x="206" y="996"/>
                  </a:cubicBezTo>
                  <a:cubicBezTo>
                    <a:pt x="265" y="1186"/>
                    <a:pt x="365" y="1346"/>
                    <a:pt x="539" y="1457"/>
                  </a:cubicBezTo>
                  <a:cubicBezTo>
                    <a:pt x="757" y="1596"/>
                    <a:pt x="988" y="1658"/>
                    <a:pt x="1244" y="1591"/>
                  </a:cubicBezTo>
                  <a:cubicBezTo>
                    <a:pt x="1427" y="1544"/>
                    <a:pt x="1592" y="1463"/>
                    <a:pt x="1723" y="1324"/>
                  </a:cubicBezTo>
                  <a:cubicBezTo>
                    <a:pt x="1832" y="1209"/>
                    <a:pt x="1900" y="1070"/>
                    <a:pt x="1948" y="921"/>
                  </a:cubicBezTo>
                  <a:cubicBezTo>
                    <a:pt x="1963" y="875"/>
                    <a:pt x="1974" y="829"/>
                    <a:pt x="1989" y="784"/>
                  </a:cubicBezTo>
                  <a:cubicBezTo>
                    <a:pt x="2009" y="723"/>
                    <a:pt x="2050" y="684"/>
                    <a:pt x="2113" y="676"/>
                  </a:cubicBezTo>
                  <a:cubicBezTo>
                    <a:pt x="2138" y="674"/>
                    <a:pt x="2164" y="672"/>
                    <a:pt x="2190" y="671"/>
                  </a:cubicBezTo>
                  <a:cubicBezTo>
                    <a:pt x="2216" y="672"/>
                    <a:pt x="2242" y="674"/>
                    <a:pt x="2267" y="676"/>
                  </a:cubicBezTo>
                  <a:cubicBezTo>
                    <a:pt x="2330" y="684"/>
                    <a:pt x="2371" y="723"/>
                    <a:pt x="2391" y="784"/>
                  </a:cubicBezTo>
                  <a:cubicBezTo>
                    <a:pt x="2406" y="829"/>
                    <a:pt x="2417" y="875"/>
                    <a:pt x="2432" y="921"/>
                  </a:cubicBezTo>
                  <a:cubicBezTo>
                    <a:pt x="2480" y="1070"/>
                    <a:pt x="2548" y="1209"/>
                    <a:pt x="2657" y="1324"/>
                  </a:cubicBezTo>
                  <a:cubicBezTo>
                    <a:pt x="2788" y="1463"/>
                    <a:pt x="2953" y="1544"/>
                    <a:pt x="3136" y="1591"/>
                  </a:cubicBezTo>
                  <a:cubicBezTo>
                    <a:pt x="3392" y="1658"/>
                    <a:pt x="3623" y="1596"/>
                    <a:pt x="3841" y="1457"/>
                  </a:cubicBezTo>
                  <a:cubicBezTo>
                    <a:pt x="4014" y="1346"/>
                    <a:pt x="4114" y="1186"/>
                    <a:pt x="4174" y="996"/>
                  </a:cubicBezTo>
                  <a:cubicBezTo>
                    <a:pt x="4195" y="929"/>
                    <a:pt x="4210" y="859"/>
                    <a:pt x="4224" y="790"/>
                  </a:cubicBezTo>
                  <a:cubicBezTo>
                    <a:pt x="4239" y="717"/>
                    <a:pt x="4274" y="660"/>
                    <a:pt x="4339" y="620"/>
                  </a:cubicBezTo>
                  <a:cubicBezTo>
                    <a:pt x="4356" y="610"/>
                    <a:pt x="4367" y="590"/>
                    <a:pt x="4380" y="574"/>
                  </a:cubicBezTo>
                  <a:cubicBezTo>
                    <a:pt x="4380" y="478"/>
                    <a:pt x="4380" y="478"/>
                    <a:pt x="4380" y="478"/>
                  </a:cubicBezTo>
                  <a:cubicBezTo>
                    <a:pt x="4375" y="453"/>
                    <a:pt x="4372" y="427"/>
                    <a:pt x="4367" y="402"/>
                  </a:cubicBezTo>
                  <a:moveTo>
                    <a:pt x="1486" y="1359"/>
                  </a:moveTo>
                  <a:cubicBezTo>
                    <a:pt x="1353" y="1454"/>
                    <a:pt x="1203" y="1497"/>
                    <a:pt x="1029" y="1499"/>
                  </a:cubicBezTo>
                  <a:cubicBezTo>
                    <a:pt x="818" y="1494"/>
                    <a:pt x="626" y="1417"/>
                    <a:pt x="478" y="1248"/>
                  </a:cubicBezTo>
                  <a:cubicBezTo>
                    <a:pt x="248" y="987"/>
                    <a:pt x="259" y="608"/>
                    <a:pt x="503" y="359"/>
                  </a:cubicBezTo>
                  <a:cubicBezTo>
                    <a:pt x="794" y="61"/>
                    <a:pt x="1294" y="62"/>
                    <a:pt x="1585" y="361"/>
                  </a:cubicBezTo>
                  <a:cubicBezTo>
                    <a:pt x="1872" y="655"/>
                    <a:pt x="1826" y="1118"/>
                    <a:pt x="1486" y="1359"/>
                  </a:cubicBezTo>
                  <a:moveTo>
                    <a:pt x="3902" y="1248"/>
                  </a:moveTo>
                  <a:cubicBezTo>
                    <a:pt x="3754" y="1417"/>
                    <a:pt x="3562" y="1494"/>
                    <a:pt x="3351" y="1499"/>
                  </a:cubicBezTo>
                  <a:cubicBezTo>
                    <a:pt x="3177" y="1497"/>
                    <a:pt x="3027" y="1454"/>
                    <a:pt x="2894" y="1359"/>
                  </a:cubicBezTo>
                  <a:cubicBezTo>
                    <a:pt x="2554" y="1118"/>
                    <a:pt x="2508" y="655"/>
                    <a:pt x="2795" y="361"/>
                  </a:cubicBezTo>
                  <a:cubicBezTo>
                    <a:pt x="3086" y="62"/>
                    <a:pt x="3586" y="61"/>
                    <a:pt x="3877" y="359"/>
                  </a:cubicBezTo>
                  <a:cubicBezTo>
                    <a:pt x="4121" y="608"/>
                    <a:pt x="4132" y="987"/>
                    <a:pt x="3902" y="1248"/>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376">
              <a:extLst>
                <a:ext uri="{FF2B5EF4-FFF2-40B4-BE49-F238E27FC236}">
                  <a16:creationId xmlns:a16="http://schemas.microsoft.com/office/drawing/2014/main" xmlns="" id="{E54B2D55-ED8A-48E8-8146-2C5AED7E6FC3}"/>
                </a:ext>
              </a:extLst>
            </p:cNvPr>
            <p:cNvSpPr>
              <a:spLocks noEditPoints="1"/>
            </p:cNvSpPr>
            <p:nvPr/>
          </p:nvSpPr>
          <p:spPr bwMode="auto">
            <a:xfrm>
              <a:off x="5157788" y="2017713"/>
              <a:ext cx="501650" cy="466725"/>
            </a:xfrm>
            <a:custGeom>
              <a:avLst/>
              <a:gdLst>
                <a:gd name="T0" fmla="*/ 963 w 1462"/>
                <a:gd name="T1" fmla="*/ 869 h 1363"/>
                <a:gd name="T2" fmla="*/ 836 w 1462"/>
                <a:gd name="T3" fmla="*/ 843 h 1363"/>
                <a:gd name="T4" fmla="*/ 731 w 1462"/>
                <a:gd name="T5" fmla="*/ 736 h 1363"/>
                <a:gd name="T6" fmla="*/ 776 w 1462"/>
                <a:gd name="T7" fmla="*/ 539 h 1363"/>
                <a:gd name="T8" fmla="*/ 845 w 1462"/>
                <a:gd name="T9" fmla="*/ 489 h 1363"/>
                <a:gd name="T10" fmla="*/ 975 w 1462"/>
                <a:gd name="T11" fmla="*/ 462 h 1363"/>
                <a:gd name="T12" fmla="*/ 1147 w 1462"/>
                <a:gd name="T13" fmla="*/ 511 h 1363"/>
                <a:gd name="T14" fmla="*/ 1234 w 1462"/>
                <a:gd name="T15" fmla="*/ 661 h 1363"/>
                <a:gd name="T16" fmla="*/ 1153 w 1462"/>
                <a:gd name="T17" fmla="*/ 814 h 1363"/>
                <a:gd name="T18" fmla="*/ 985 w 1462"/>
                <a:gd name="T19" fmla="*/ 868 h 1363"/>
                <a:gd name="T20" fmla="*/ 963 w 1462"/>
                <a:gd name="T21" fmla="*/ 869 h 1363"/>
                <a:gd name="T22" fmla="*/ 731 w 1462"/>
                <a:gd name="T23" fmla="*/ 0 h 1363"/>
                <a:gd name="T24" fmla="*/ 191 w 1462"/>
                <a:gd name="T25" fmla="*/ 223 h 1363"/>
                <a:gd name="T26" fmla="*/ 0 w 1462"/>
                <a:gd name="T27" fmla="*/ 681 h 1363"/>
                <a:gd name="T28" fmla="*/ 166 w 1462"/>
                <a:gd name="T29" fmla="*/ 1112 h 1363"/>
                <a:gd name="T30" fmla="*/ 717 w 1462"/>
                <a:gd name="T31" fmla="*/ 1363 h 1363"/>
                <a:gd name="T32" fmla="*/ 1174 w 1462"/>
                <a:gd name="T33" fmla="*/ 1223 h 1363"/>
                <a:gd name="T34" fmla="*/ 1462 w 1462"/>
                <a:gd name="T35" fmla="*/ 681 h 1363"/>
                <a:gd name="T36" fmla="*/ 1273 w 1462"/>
                <a:gd name="T37" fmla="*/ 225 h 1363"/>
                <a:gd name="T38" fmla="*/ 731 w 1462"/>
                <a:gd name="T39"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2" h="1363">
                  <a:moveTo>
                    <a:pt x="963" y="869"/>
                  </a:moveTo>
                  <a:cubicBezTo>
                    <a:pt x="919" y="869"/>
                    <a:pt x="875" y="861"/>
                    <a:pt x="836" y="843"/>
                  </a:cubicBezTo>
                  <a:cubicBezTo>
                    <a:pt x="789" y="822"/>
                    <a:pt x="749" y="784"/>
                    <a:pt x="731" y="736"/>
                  </a:cubicBezTo>
                  <a:cubicBezTo>
                    <a:pt x="706" y="670"/>
                    <a:pt x="727" y="591"/>
                    <a:pt x="776" y="539"/>
                  </a:cubicBezTo>
                  <a:cubicBezTo>
                    <a:pt x="796" y="518"/>
                    <a:pt x="819" y="502"/>
                    <a:pt x="845" y="489"/>
                  </a:cubicBezTo>
                  <a:cubicBezTo>
                    <a:pt x="884" y="471"/>
                    <a:pt x="929" y="462"/>
                    <a:pt x="975" y="462"/>
                  </a:cubicBezTo>
                  <a:cubicBezTo>
                    <a:pt x="1036" y="462"/>
                    <a:pt x="1099" y="478"/>
                    <a:pt x="1147" y="511"/>
                  </a:cubicBezTo>
                  <a:cubicBezTo>
                    <a:pt x="1197" y="545"/>
                    <a:pt x="1233" y="601"/>
                    <a:pt x="1234" y="661"/>
                  </a:cubicBezTo>
                  <a:cubicBezTo>
                    <a:pt x="1235" y="721"/>
                    <a:pt x="1201" y="778"/>
                    <a:pt x="1153" y="814"/>
                  </a:cubicBezTo>
                  <a:cubicBezTo>
                    <a:pt x="1105" y="849"/>
                    <a:pt x="1045" y="865"/>
                    <a:pt x="985" y="868"/>
                  </a:cubicBezTo>
                  <a:cubicBezTo>
                    <a:pt x="978" y="869"/>
                    <a:pt x="971" y="869"/>
                    <a:pt x="963" y="869"/>
                  </a:cubicBezTo>
                  <a:moveTo>
                    <a:pt x="731" y="0"/>
                  </a:moveTo>
                  <a:cubicBezTo>
                    <a:pt x="534" y="0"/>
                    <a:pt x="336" y="74"/>
                    <a:pt x="191" y="223"/>
                  </a:cubicBezTo>
                  <a:cubicBezTo>
                    <a:pt x="64" y="352"/>
                    <a:pt x="0" y="517"/>
                    <a:pt x="0" y="681"/>
                  </a:cubicBezTo>
                  <a:cubicBezTo>
                    <a:pt x="0" y="834"/>
                    <a:pt x="55" y="986"/>
                    <a:pt x="166" y="1112"/>
                  </a:cubicBezTo>
                  <a:cubicBezTo>
                    <a:pt x="314" y="1281"/>
                    <a:pt x="506" y="1358"/>
                    <a:pt x="717" y="1363"/>
                  </a:cubicBezTo>
                  <a:cubicBezTo>
                    <a:pt x="891" y="1361"/>
                    <a:pt x="1041" y="1318"/>
                    <a:pt x="1174" y="1223"/>
                  </a:cubicBezTo>
                  <a:cubicBezTo>
                    <a:pt x="1363" y="1089"/>
                    <a:pt x="1461" y="885"/>
                    <a:pt x="1462" y="681"/>
                  </a:cubicBezTo>
                  <a:cubicBezTo>
                    <a:pt x="1462" y="518"/>
                    <a:pt x="1400" y="355"/>
                    <a:pt x="1273" y="225"/>
                  </a:cubicBezTo>
                  <a:cubicBezTo>
                    <a:pt x="1127" y="75"/>
                    <a:pt x="929" y="0"/>
                    <a:pt x="731" y="0"/>
                  </a:cubicBezTo>
                </a:path>
              </a:pathLst>
            </a:custGeom>
            <a:solidFill>
              <a:srgbClr val="FFE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377">
              <a:extLst>
                <a:ext uri="{FF2B5EF4-FFF2-40B4-BE49-F238E27FC236}">
                  <a16:creationId xmlns:a16="http://schemas.microsoft.com/office/drawing/2014/main" xmlns="" id="{51C1E284-5007-459A-A3C6-B030A6362654}"/>
                </a:ext>
              </a:extLst>
            </p:cNvPr>
            <p:cNvSpPr>
              <a:spLocks noEditPoints="1"/>
            </p:cNvSpPr>
            <p:nvPr/>
          </p:nvSpPr>
          <p:spPr bwMode="auto">
            <a:xfrm>
              <a:off x="5399088" y="2176463"/>
              <a:ext cx="182563" cy="139700"/>
            </a:xfrm>
            <a:custGeom>
              <a:avLst/>
              <a:gdLst>
                <a:gd name="T0" fmla="*/ 394 w 529"/>
                <a:gd name="T1" fmla="*/ 252 h 407"/>
                <a:gd name="T2" fmla="*/ 337 w 529"/>
                <a:gd name="T3" fmla="*/ 234 h 407"/>
                <a:gd name="T4" fmla="*/ 255 w 529"/>
                <a:gd name="T5" fmla="*/ 141 h 407"/>
                <a:gd name="T6" fmla="*/ 252 w 529"/>
                <a:gd name="T7" fmla="*/ 72 h 407"/>
                <a:gd name="T8" fmla="*/ 306 w 529"/>
                <a:gd name="T9" fmla="*/ 45 h 407"/>
                <a:gd name="T10" fmla="*/ 310 w 529"/>
                <a:gd name="T11" fmla="*/ 45 h 407"/>
                <a:gd name="T12" fmla="*/ 431 w 529"/>
                <a:gd name="T13" fmla="*/ 115 h 407"/>
                <a:gd name="T14" fmla="*/ 457 w 529"/>
                <a:gd name="T15" fmla="*/ 185 h 407"/>
                <a:gd name="T16" fmla="*/ 420 w 529"/>
                <a:gd name="T17" fmla="*/ 247 h 407"/>
                <a:gd name="T18" fmla="*/ 394 w 529"/>
                <a:gd name="T19" fmla="*/ 252 h 407"/>
                <a:gd name="T20" fmla="*/ 269 w 529"/>
                <a:gd name="T21" fmla="*/ 0 h 407"/>
                <a:gd name="T22" fmla="*/ 139 w 529"/>
                <a:gd name="T23" fmla="*/ 27 h 407"/>
                <a:gd name="T24" fmla="*/ 70 w 529"/>
                <a:gd name="T25" fmla="*/ 77 h 407"/>
                <a:gd name="T26" fmla="*/ 25 w 529"/>
                <a:gd name="T27" fmla="*/ 274 h 407"/>
                <a:gd name="T28" fmla="*/ 130 w 529"/>
                <a:gd name="T29" fmla="*/ 381 h 407"/>
                <a:gd name="T30" fmla="*/ 257 w 529"/>
                <a:gd name="T31" fmla="*/ 407 h 407"/>
                <a:gd name="T32" fmla="*/ 279 w 529"/>
                <a:gd name="T33" fmla="*/ 406 h 407"/>
                <a:gd name="T34" fmla="*/ 447 w 529"/>
                <a:gd name="T35" fmla="*/ 352 h 407"/>
                <a:gd name="T36" fmla="*/ 528 w 529"/>
                <a:gd name="T37" fmla="*/ 199 h 407"/>
                <a:gd name="T38" fmla="*/ 441 w 529"/>
                <a:gd name="T39" fmla="*/ 49 h 407"/>
                <a:gd name="T40" fmla="*/ 269 w 529"/>
                <a:gd name="T41"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9" h="407">
                  <a:moveTo>
                    <a:pt x="394" y="252"/>
                  </a:moveTo>
                  <a:cubicBezTo>
                    <a:pt x="374" y="252"/>
                    <a:pt x="354" y="244"/>
                    <a:pt x="337" y="234"/>
                  </a:cubicBezTo>
                  <a:cubicBezTo>
                    <a:pt x="301" y="212"/>
                    <a:pt x="272" y="179"/>
                    <a:pt x="255" y="141"/>
                  </a:cubicBezTo>
                  <a:cubicBezTo>
                    <a:pt x="245" y="119"/>
                    <a:pt x="240" y="92"/>
                    <a:pt x="252" y="72"/>
                  </a:cubicBezTo>
                  <a:cubicBezTo>
                    <a:pt x="263" y="54"/>
                    <a:pt x="285" y="45"/>
                    <a:pt x="306" y="45"/>
                  </a:cubicBezTo>
                  <a:cubicBezTo>
                    <a:pt x="307" y="45"/>
                    <a:pt x="309" y="45"/>
                    <a:pt x="310" y="45"/>
                  </a:cubicBezTo>
                  <a:cubicBezTo>
                    <a:pt x="358" y="48"/>
                    <a:pt x="401" y="79"/>
                    <a:pt x="431" y="115"/>
                  </a:cubicBezTo>
                  <a:cubicBezTo>
                    <a:pt x="446" y="135"/>
                    <a:pt x="458" y="160"/>
                    <a:pt x="457" y="185"/>
                  </a:cubicBezTo>
                  <a:cubicBezTo>
                    <a:pt x="457" y="210"/>
                    <a:pt x="443" y="236"/>
                    <a:pt x="420" y="247"/>
                  </a:cubicBezTo>
                  <a:cubicBezTo>
                    <a:pt x="412" y="250"/>
                    <a:pt x="403" y="252"/>
                    <a:pt x="394" y="252"/>
                  </a:cubicBezTo>
                  <a:moveTo>
                    <a:pt x="269" y="0"/>
                  </a:moveTo>
                  <a:cubicBezTo>
                    <a:pt x="223" y="0"/>
                    <a:pt x="178" y="9"/>
                    <a:pt x="139" y="27"/>
                  </a:cubicBezTo>
                  <a:cubicBezTo>
                    <a:pt x="113" y="40"/>
                    <a:pt x="90" y="56"/>
                    <a:pt x="70" y="77"/>
                  </a:cubicBezTo>
                  <a:cubicBezTo>
                    <a:pt x="21" y="129"/>
                    <a:pt x="0" y="208"/>
                    <a:pt x="25" y="274"/>
                  </a:cubicBezTo>
                  <a:cubicBezTo>
                    <a:pt x="43" y="322"/>
                    <a:pt x="83" y="360"/>
                    <a:pt x="130" y="381"/>
                  </a:cubicBezTo>
                  <a:cubicBezTo>
                    <a:pt x="169" y="399"/>
                    <a:pt x="213" y="407"/>
                    <a:pt x="257" y="407"/>
                  </a:cubicBezTo>
                  <a:cubicBezTo>
                    <a:pt x="265" y="407"/>
                    <a:pt x="272" y="407"/>
                    <a:pt x="279" y="406"/>
                  </a:cubicBezTo>
                  <a:cubicBezTo>
                    <a:pt x="339" y="403"/>
                    <a:pt x="399" y="387"/>
                    <a:pt x="447" y="352"/>
                  </a:cubicBezTo>
                  <a:cubicBezTo>
                    <a:pt x="495" y="316"/>
                    <a:pt x="529" y="259"/>
                    <a:pt x="528" y="199"/>
                  </a:cubicBezTo>
                  <a:cubicBezTo>
                    <a:pt x="527" y="139"/>
                    <a:pt x="491" y="83"/>
                    <a:pt x="441" y="49"/>
                  </a:cubicBezTo>
                  <a:cubicBezTo>
                    <a:pt x="393" y="16"/>
                    <a:pt x="330" y="0"/>
                    <a:pt x="269" y="0"/>
                  </a:cubicBezTo>
                </a:path>
              </a:pathLst>
            </a:custGeom>
            <a:solidFill>
              <a:srgbClr val="9F96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378">
              <a:extLst>
                <a:ext uri="{FF2B5EF4-FFF2-40B4-BE49-F238E27FC236}">
                  <a16:creationId xmlns:a16="http://schemas.microsoft.com/office/drawing/2014/main" xmlns="" id="{1971BF51-9FD3-4620-AF90-42064948621E}"/>
                </a:ext>
              </a:extLst>
            </p:cNvPr>
            <p:cNvSpPr>
              <a:spLocks/>
            </p:cNvSpPr>
            <p:nvPr/>
          </p:nvSpPr>
          <p:spPr bwMode="auto">
            <a:xfrm>
              <a:off x="5481638" y="2190751"/>
              <a:ext cx="76200" cy="71438"/>
            </a:xfrm>
            <a:custGeom>
              <a:avLst/>
              <a:gdLst>
                <a:gd name="T0" fmla="*/ 66 w 218"/>
                <a:gd name="T1" fmla="*/ 0 h 207"/>
                <a:gd name="T2" fmla="*/ 12 w 218"/>
                <a:gd name="T3" fmla="*/ 27 h 207"/>
                <a:gd name="T4" fmla="*/ 15 w 218"/>
                <a:gd name="T5" fmla="*/ 96 h 207"/>
                <a:gd name="T6" fmla="*/ 97 w 218"/>
                <a:gd name="T7" fmla="*/ 189 h 207"/>
                <a:gd name="T8" fmla="*/ 154 w 218"/>
                <a:gd name="T9" fmla="*/ 207 h 207"/>
                <a:gd name="T10" fmla="*/ 180 w 218"/>
                <a:gd name="T11" fmla="*/ 202 h 207"/>
                <a:gd name="T12" fmla="*/ 217 w 218"/>
                <a:gd name="T13" fmla="*/ 140 h 207"/>
                <a:gd name="T14" fmla="*/ 191 w 218"/>
                <a:gd name="T15" fmla="*/ 70 h 207"/>
                <a:gd name="T16" fmla="*/ 70 w 218"/>
                <a:gd name="T17" fmla="*/ 0 h 207"/>
                <a:gd name="T18" fmla="*/ 66 w 218"/>
                <a:gd name="T19"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07">
                  <a:moveTo>
                    <a:pt x="66" y="0"/>
                  </a:moveTo>
                  <a:cubicBezTo>
                    <a:pt x="45" y="0"/>
                    <a:pt x="23" y="9"/>
                    <a:pt x="12" y="27"/>
                  </a:cubicBezTo>
                  <a:cubicBezTo>
                    <a:pt x="0" y="47"/>
                    <a:pt x="5" y="74"/>
                    <a:pt x="15" y="96"/>
                  </a:cubicBezTo>
                  <a:cubicBezTo>
                    <a:pt x="32" y="134"/>
                    <a:pt x="61" y="167"/>
                    <a:pt x="97" y="189"/>
                  </a:cubicBezTo>
                  <a:cubicBezTo>
                    <a:pt x="114" y="199"/>
                    <a:pt x="134" y="207"/>
                    <a:pt x="154" y="207"/>
                  </a:cubicBezTo>
                  <a:cubicBezTo>
                    <a:pt x="163" y="207"/>
                    <a:pt x="172" y="205"/>
                    <a:pt x="180" y="202"/>
                  </a:cubicBezTo>
                  <a:cubicBezTo>
                    <a:pt x="203" y="191"/>
                    <a:pt x="217" y="165"/>
                    <a:pt x="217" y="140"/>
                  </a:cubicBezTo>
                  <a:cubicBezTo>
                    <a:pt x="218" y="115"/>
                    <a:pt x="206" y="90"/>
                    <a:pt x="191" y="70"/>
                  </a:cubicBezTo>
                  <a:cubicBezTo>
                    <a:pt x="161" y="34"/>
                    <a:pt x="118" y="3"/>
                    <a:pt x="70" y="0"/>
                  </a:cubicBezTo>
                  <a:cubicBezTo>
                    <a:pt x="69" y="0"/>
                    <a:pt x="67" y="0"/>
                    <a:pt x="6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379">
              <a:extLst>
                <a:ext uri="{FF2B5EF4-FFF2-40B4-BE49-F238E27FC236}">
                  <a16:creationId xmlns:a16="http://schemas.microsoft.com/office/drawing/2014/main" xmlns="" id="{063337E9-8920-4E5D-B9D4-0C8DC9653C84}"/>
                </a:ext>
              </a:extLst>
            </p:cNvPr>
            <p:cNvSpPr>
              <a:spLocks noEditPoints="1"/>
            </p:cNvSpPr>
            <p:nvPr/>
          </p:nvSpPr>
          <p:spPr bwMode="auto">
            <a:xfrm>
              <a:off x="5945188" y="2017713"/>
              <a:ext cx="503238" cy="466725"/>
            </a:xfrm>
            <a:custGeom>
              <a:avLst/>
              <a:gdLst>
                <a:gd name="T0" fmla="*/ 426 w 1462"/>
                <a:gd name="T1" fmla="*/ 869 h 1363"/>
                <a:gd name="T2" fmla="*/ 298 w 1462"/>
                <a:gd name="T3" fmla="*/ 843 h 1363"/>
                <a:gd name="T4" fmla="*/ 194 w 1462"/>
                <a:gd name="T5" fmla="*/ 736 h 1363"/>
                <a:gd name="T6" fmla="*/ 239 w 1462"/>
                <a:gd name="T7" fmla="*/ 539 h 1363"/>
                <a:gd name="T8" fmla="*/ 308 w 1462"/>
                <a:gd name="T9" fmla="*/ 489 h 1363"/>
                <a:gd name="T10" fmla="*/ 438 w 1462"/>
                <a:gd name="T11" fmla="*/ 462 h 1363"/>
                <a:gd name="T12" fmla="*/ 610 w 1462"/>
                <a:gd name="T13" fmla="*/ 511 h 1363"/>
                <a:gd name="T14" fmla="*/ 697 w 1462"/>
                <a:gd name="T15" fmla="*/ 661 h 1363"/>
                <a:gd name="T16" fmla="*/ 616 w 1462"/>
                <a:gd name="T17" fmla="*/ 814 h 1363"/>
                <a:gd name="T18" fmla="*/ 448 w 1462"/>
                <a:gd name="T19" fmla="*/ 868 h 1363"/>
                <a:gd name="T20" fmla="*/ 426 w 1462"/>
                <a:gd name="T21" fmla="*/ 869 h 1363"/>
                <a:gd name="T22" fmla="*/ 731 w 1462"/>
                <a:gd name="T23" fmla="*/ 0 h 1363"/>
                <a:gd name="T24" fmla="*/ 189 w 1462"/>
                <a:gd name="T25" fmla="*/ 225 h 1363"/>
                <a:gd name="T26" fmla="*/ 0 w 1462"/>
                <a:gd name="T27" fmla="*/ 681 h 1363"/>
                <a:gd name="T28" fmla="*/ 288 w 1462"/>
                <a:gd name="T29" fmla="*/ 1223 h 1363"/>
                <a:gd name="T30" fmla="*/ 745 w 1462"/>
                <a:gd name="T31" fmla="*/ 1363 h 1363"/>
                <a:gd name="T32" fmla="*/ 1296 w 1462"/>
                <a:gd name="T33" fmla="*/ 1112 h 1363"/>
                <a:gd name="T34" fmla="*/ 1462 w 1462"/>
                <a:gd name="T35" fmla="*/ 681 h 1363"/>
                <a:gd name="T36" fmla="*/ 1271 w 1462"/>
                <a:gd name="T37" fmla="*/ 223 h 1363"/>
                <a:gd name="T38" fmla="*/ 731 w 1462"/>
                <a:gd name="T39"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2" h="1363">
                  <a:moveTo>
                    <a:pt x="426" y="869"/>
                  </a:moveTo>
                  <a:cubicBezTo>
                    <a:pt x="382" y="869"/>
                    <a:pt x="338" y="861"/>
                    <a:pt x="298" y="843"/>
                  </a:cubicBezTo>
                  <a:cubicBezTo>
                    <a:pt x="252" y="822"/>
                    <a:pt x="212" y="784"/>
                    <a:pt x="194" y="736"/>
                  </a:cubicBezTo>
                  <a:cubicBezTo>
                    <a:pt x="169" y="670"/>
                    <a:pt x="190" y="591"/>
                    <a:pt x="239" y="539"/>
                  </a:cubicBezTo>
                  <a:cubicBezTo>
                    <a:pt x="258" y="518"/>
                    <a:pt x="282" y="502"/>
                    <a:pt x="308" y="489"/>
                  </a:cubicBezTo>
                  <a:cubicBezTo>
                    <a:pt x="347" y="471"/>
                    <a:pt x="392" y="462"/>
                    <a:pt x="438" y="462"/>
                  </a:cubicBezTo>
                  <a:cubicBezTo>
                    <a:pt x="499" y="462"/>
                    <a:pt x="562" y="478"/>
                    <a:pt x="610" y="511"/>
                  </a:cubicBezTo>
                  <a:cubicBezTo>
                    <a:pt x="660" y="545"/>
                    <a:pt x="696" y="601"/>
                    <a:pt x="697" y="661"/>
                  </a:cubicBezTo>
                  <a:cubicBezTo>
                    <a:pt x="698" y="721"/>
                    <a:pt x="664" y="778"/>
                    <a:pt x="616" y="814"/>
                  </a:cubicBezTo>
                  <a:cubicBezTo>
                    <a:pt x="568" y="849"/>
                    <a:pt x="508" y="865"/>
                    <a:pt x="448" y="868"/>
                  </a:cubicBezTo>
                  <a:cubicBezTo>
                    <a:pt x="441" y="869"/>
                    <a:pt x="434" y="869"/>
                    <a:pt x="426" y="869"/>
                  </a:cubicBezTo>
                  <a:moveTo>
                    <a:pt x="731" y="0"/>
                  </a:moveTo>
                  <a:cubicBezTo>
                    <a:pt x="533" y="0"/>
                    <a:pt x="334" y="75"/>
                    <a:pt x="189" y="225"/>
                  </a:cubicBezTo>
                  <a:cubicBezTo>
                    <a:pt x="62" y="355"/>
                    <a:pt x="0" y="518"/>
                    <a:pt x="0" y="681"/>
                  </a:cubicBezTo>
                  <a:cubicBezTo>
                    <a:pt x="0" y="885"/>
                    <a:pt x="99" y="1089"/>
                    <a:pt x="288" y="1223"/>
                  </a:cubicBezTo>
                  <a:cubicBezTo>
                    <a:pt x="421" y="1318"/>
                    <a:pt x="571" y="1361"/>
                    <a:pt x="745" y="1363"/>
                  </a:cubicBezTo>
                  <a:cubicBezTo>
                    <a:pt x="956" y="1358"/>
                    <a:pt x="1148" y="1281"/>
                    <a:pt x="1296" y="1112"/>
                  </a:cubicBezTo>
                  <a:cubicBezTo>
                    <a:pt x="1407" y="986"/>
                    <a:pt x="1462" y="834"/>
                    <a:pt x="1462" y="681"/>
                  </a:cubicBezTo>
                  <a:cubicBezTo>
                    <a:pt x="1462" y="517"/>
                    <a:pt x="1398" y="352"/>
                    <a:pt x="1271" y="223"/>
                  </a:cubicBezTo>
                  <a:cubicBezTo>
                    <a:pt x="1126" y="74"/>
                    <a:pt x="928" y="0"/>
                    <a:pt x="731" y="0"/>
                  </a:cubicBezTo>
                </a:path>
              </a:pathLst>
            </a:custGeom>
            <a:solidFill>
              <a:srgbClr val="FFE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380">
              <a:extLst>
                <a:ext uri="{FF2B5EF4-FFF2-40B4-BE49-F238E27FC236}">
                  <a16:creationId xmlns:a16="http://schemas.microsoft.com/office/drawing/2014/main" xmlns="" id="{8BDE9603-7671-4154-B60A-2731E874C85C}"/>
                </a:ext>
              </a:extLst>
            </p:cNvPr>
            <p:cNvSpPr>
              <a:spLocks noEditPoints="1"/>
            </p:cNvSpPr>
            <p:nvPr/>
          </p:nvSpPr>
          <p:spPr bwMode="auto">
            <a:xfrm>
              <a:off x="6003926" y="2176463"/>
              <a:ext cx="180975" cy="139700"/>
            </a:xfrm>
            <a:custGeom>
              <a:avLst/>
              <a:gdLst>
                <a:gd name="T0" fmla="*/ 394 w 529"/>
                <a:gd name="T1" fmla="*/ 252 h 407"/>
                <a:gd name="T2" fmla="*/ 337 w 529"/>
                <a:gd name="T3" fmla="*/ 234 h 407"/>
                <a:gd name="T4" fmla="*/ 255 w 529"/>
                <a:gd name="T5" fmla="*/ 141 h 407"/>
                <a:gd name="T6" fmla="*/ 252 w 529"/>
                <a:gd name="T7" fmla="*/ 72 h 407"/>
                <a:gd name="T8" fmla="*/ 306 w 529"/>
                <a:gd name="T9" fmla="*/ 45 h 407"/>
                <a:gd name="T10" fmla="*/ 310 w 529"/>
                <a:gd name="T11" fmla="*/ 45 h 407"/>
                <a:gd name="T12" fmla="*/ 430 w 529"/>
                <a:gd name="T13" fmla="*/ 115 h 407"/>
                <a:gd name="T14" fmla="*/ 457 w 529"/>
                <a:gd name="T15" fmla="*/ 185 h 407"/>
                <a:gd name="T16" fmla="*/ 420 w 529"/>
                <a:gd name="T17" fmla="*/ 247 h 407"/>
                <a:gd name="T18" fmla="*/ 394 w 529"/>
                <a:gd name="T19" fmla="*/ 252 h 407"/>
                <a:gd name="T20" fmla="*/ 269 w 529"/>
                <a:gd name="T21" fmla="*/ 0 h 407"/>
                <a:gd name="T22" fmla="*/ 139 w 529"/>
                <a:gd name="T23" fmla="*/ 27 h 407"/>
                <a:gd name="T24" fmla="*/ 70 w 529"/>
                <a:gd name="T25" fmla="*/ 77 h 407"/>
                <a:gd name="T26" fmla="*/ 25 w 529"/>
                <a:gd name="T27" fmla="*/ 274 h 407"/>
                <a:gd name="T28" fmla="*/ 129 w 529"/>
                <a:gd name="T29" fmla="*/ 381 h 407"/>
                <a:gd name="T30" fmla="*/ 257 w 529"/>
                <a:gd name="T31" fmla="*/ 407 h 407"/>
                <a:gd name="T32" fmla="*/ 279 w 529"/>
                <a:gd name="T33" fmla="*/ 406 h 407"/>
                <a:gd name="T34" fmla="*/ 447 w 529"/>
                <a:gd name="T35" fmla="*/ 352 h 407"/>
                <a:gd name="T36" fmla="*/ 528 w 529"/>
                <a:gd name="T37" fmla="*/ 199 h 407"/>
                <a:gd name="T38" fmla="*/ 441 w 529"/>
                <a:gd name="T39" fmla="*/ 49 h 407"/>
                <a:gd name="T40" fmla="*/ 269 w 529"/>
                <a:gd name="T41"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9" h="407">
                  <a:moveTo>
                    <a:pt x="394" y="252"/>
                  </a:moveTo>
                  <a:cubicBezTo>
                    <a:pt x="374" y="252"/>
                    <a:pt x="354" y="244"/>
                    <a:pt x="337" y="234"/>
                  </a:cubicBezTo>
                  <a:cubicBezTo>
                    <a:pt x="301" y="212"/>
                    <a:pt x="272" y="179"/>
                    <a:pt x="255" y="141"/>
                  </a:cubicBezTo>
                  <a:cubicBezTo>
                    <a:pt x="245" y="119"/>
                    <a:pt x="240" y="92"/>
                    <a:pt x="252" y="72"/>
                  </a:cubicBezTo>
                  <a:cubicBezTo>
                    <a:pt x="263" y="54"/>
                    <a:pt x="285" y="45"/>
                    <a:pt x="306" y="45"/>
                  </a:cubicBezTo>
                  <a:cubicBezTo>
                    <a:pt x="307" y="45"/>
                    <a:pt x="308" y="45"/>
                    <a:pt x="310" y="45"/>
                  </a:cubicBezTo>
                  <a:cubicBezTo>
                    <a:pt x="357" y="48"/>
                    <a:pt x="401" y="79"/>
                    <a:pt x="430" y="115"/>
                  </a:cubicBezTo>
                  <a:cubicBezTo>
                    <a:pt x="446" y="135"/>
                    <a:pt x="458" y="160"/>
                    <a:pt x="457" y="185"/>
                  </a:cubicBezTo>
                  <a:cubicBezTo>
                    <a:pt x="457" y="210"/>
                    <a:pt x="443" y="236"/>
                    <a:pt x="420" y="247"/>
                  </a:cubicBezTo>
                  <a:cubicBezTo>
                    <a:pt x="412" y="250"/>
                    <a:pt x="403" y="252"/>
                    <a:pt x="394" y="252"/>
                  </a:cubicBezTo>
                  <a:moveTo>
                    <a:pt x="269" y="0"/>
                  </a:moveTo>
                  <a:cubicBezTo>
                    <a:pt x="223" y="0"/>
                    <a:pt x="178" y="9"/>
                    <a:pt x="139" y="27"/>
                  </a:cubicBezTo>
                  <a:cubicBezTo>
                    <a:pt x="113" y="40"/>
                    <a:pt x="89" y="56"/>
                    <a:pt x="70" y="77"/>
                  </a:cubicBezTo>
                  <a:cubicBezTo>
                    <a:pt x="21" y="129"/>
                    <a:pt x="0" y="208"/>
                    <a:pt x="25" y="274"/>
                  </a:cubicBezTo>
                  <a:cubicBezTo>
                    <a:pt x="43" y="322"/>
                    <a:pt x="83" y="360"/>
                    <a:pt x="129" y="381"/>
                  </a:cubicBezTo>
                  <a:cubicBezTo>
                    <a:pt x="169" y="399"/>
                    <a:pt x="213" y="407"/>
                    <a:pt x="257" y="407"/>
                  </a:cubicBezTo>
                  <a:cubicBezTo>
                    <a:pt x="265" y="407"/>
                    <a:pt x="272" y="407"/>
                    <a:pt x="279" y="406"/>
                  </a:cubicBezTo>
                  <a:cubicBezTo>
                    <a:pt x="339" y="403"/>
                    <a:pt x="399" y="387"/>
                    <a:pt x="447" y="352"/>
                  </a:cubicBezTo>
                  <a:cubicBezTo>
                    <a:pt x="495" y="316"/>
                    <a:pt x="529" y="259"/>
                    <a:pt x="528" y="199"/>
                  </a:cubicBezTo>
                  <a:cubicBezTo>
                    <a:pt x="527" y="139"/>
                    <a:pt x="491" y="83"/>
                    <a:pt x="441" y="49"/>
                  </a:cubicBezTo>
                  <a:cubicBezTo>
                    <a:pt x="393" y="16"/>
                    <a:pt x="330" y="0"/>
                    <a:pt x="269" y="0"/>
                  </a:cubicBezTo>
                </a:path>
              </a:pathLst>
            </a:custGeom>
            <a:solidFill>
              <a:srgbClr val="9F96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381">
              <a:extLst>
                <a:ext uri="{FF2B5EF4-FFF2-40B4-BE49-F238E27FC236}">
                  <a16:creationId xmlns:a16="http://schemas.microsoft.com/office/drawing/2014/main" xmlns="" id="{4806D862-262C-416A-898E-4F174EAF80C7}"/>
                </a:ext>
              </a:extLst>
            </p:cNvPr>
            <p:cNvSpPr>
              <a:spLocks/>
            </p:cNvSpPr>
            <p:nvPr/>
          </p:nvSpPr>
          <p:spPr bwMode="auto">
            <a:xfrm>
              <a:off x="6086476" y="2190751"/>
              <a:ext cx="74613" cy="71438"/>
            </a:xfrm>
            <a:custGeom>
              <a:avLst/>
              <a:gdLst>
                <a:gd name="T0" fmla="*/ 66 w 218"/>
                <a:gd name="T1" fmla="*/ 0 h 207"/>
                <a:gd name="T2" fmla="*/ 12 w 218"/>
                <a:gd name="T3" fmla="*/ 27 h 207"/>
                <a:gd name="T4" fmla="*/ 15 w 218"/>
                <a:gd name="T5" fmla="*/ 96 h 207"/>
                <a:gd name="T6" fmla="*/ 97 w 218"/>
                <a:gd name="T7" fmla="*/ 189 h 207"/>
                <a:gd name="T8" fmla="*/ 154 w 218"/>
                <a:gd name="T9" fmla="*/ 207 h 207"/>
                <a:gd name="T10" fmla="*/ 180 w 218"/>
                <a:gd name="T11" fmla="*/ 202 h 207"/>
                <a:gd name="T12" fmla="*/ 217 w 218"/>
                <a:gd name="T13" fmla="*/ 140 h 207"/>
                <a:gd name="T14" fmla="*/ 190 w 218"/>
                <a:gd name="T15" fmla="*/ 70 h 207"/>
                <a:gd name="T16" fmla="*/ 70 w 218"/>
                <a:gd name="T17" fmla="*/ 0 h 207"/>
                <a:gd name="T18" fmla="*/ 66 w 218"/>
                <a:gd name="T19"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07">
                  <a:moveTo>
                    <a:pt x="66" y="0"/>
                  </a:moveTo>
                  <a:cubicBezTo>
                    <a:pt x="45" y="0"/>
                    <a:pt x="23" y="9"/>
                    <a:pt x="12" y="27"/>
                  </a:cubicBezTo>
                  <a:cubicBezTo>
                    <a:pt x="0" y="47"/>
                    <a:pt x="5" y="74"/>
                    <a:pt x="15" y="96"/>
                  </a:cubicBezTo>
                  <a:cubicBezTo>
                    <a:pt x="32" y="134"/>
                    <a:pt x="61" y="167"/>
                    <a:pt x="97" y="189"/>
                  </a:cubicBezTo>
                  <a:cubicBezTo>
                    <a:pt x="114" y="199"/>
                    <a:pt x="134" y="207"/>
                    <a:pt x="154" y="207"/>
                  </a:cubicBezTo>
                  <a:cubicBezTo>
                    <a:pt x="163" y="207"/>
                    <a:pt x="172" y="205"/>
                    <a:pt x="180" y="202"/>
                  </a:cubicBezTo>
                  <a:cubicBezTo>
                    <a:pt x="203" y="191"/>
                    <a:pt x="217" y="165"/>
                    <a:pt x="217" y="140"/>
                  </a:cubicBezTo>
                  <a:cubicBezTo>
                    <a:pt x="218" y="115"/>
                    <a:pt x="206" y="90"/>
                    <a:pt x="190" y="70"/>
                  </a:cubicBezTo>
                  <a:cubicBezTo>
                    <a:pt x="161" y="34"/>
                    <a:pt x="117" y="3"/>
                    <a:pt x="70" y="0"/>
                  </a:cubicBezTo>
                  <a:cubicBezTo>
                    <a:pt x="68" y="0"/>
                    <a:pt x="67" y="0"/>
                    <a:pt x="6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382">
              <a:extLst>
                <a:ext uri="{FF2B5EF4-FFF2-40B4-BE49-F238E27FC236}">
                  <a16:creationId xmlns:a16="http://schemas.microsoft.com/office/drawing/2014/main" xmlns="" id="{39C9E36A-27B9-470B-9B2A-B9695643D83B}"/>
                </a:ext>
              </a:extLst>
            </p:cNvPr>
            <p:cNvSpPr>
              <a:spLocks/>
            </p:cNvSpPr>
            <p:nvPr/>
          </p:nvSpPr>
          <p:spPr bwMode="auto">
            <a:xfrm>
              <a:off x="5221288" y="1814513"/>
              <a:ext cx="434975" cy="95250"/>
            </a:xfrm>
            <a:custGeom>
              <a:avLst/>
              <a:gdLst>
                <a:gd name="T0" fmla="*/ 0 w 1263"/>
                <a:gd name="T1" fmla="*/ 280 h 280"/>
                <a:gd name="T2" fmla="*/ 427 w 1263"/>
                <a:gd name="T3" fmla="*/ 53 h 280"/>
                <a:gd name="T4" fmla="*/ 1263 w 1263"/>
                <a:gd name="T5" fmla="*/ 234 h 280"/>
                <a:gd name="T6" fmla="*/ 707 w 1263"/>
                <a:gd name="T7" fmla="*/ 188 h 280"/>
                <a:gd name="T8" fmla="*/ 577 w 1263"/>
                <a:gd name="T9" fmla="*/ 185 h 280"/>
                <a:gd name="T10" fmla="*/ 0 w 1263"/>
                <a:gd name="T11" fmla="*/ 280 h 280"/>
              </a:gdLst>
              <a:ahLst/>
              <a:cxnLst>
                <a:cxn ang="0">
                  <a:pos x="T0" y="T1"/>
                </a:cxn>
                <a:cxn ang="0">
                  <a:pos x="T2" y="T3"/>
                </a:cxn>
                <a:cxn ang="0">
                  <a:pos x="T4" y="T5"/>
                </a:cxn>
                <a:cxn ang="0">
                  <a:pos x="T6" y="T7"/>
                </a:cxn>
                <a:cxn ang="0">
                  <a:pos x="T8" y="T9"/>
                </a:cxn>
                <a:cxn ang="0">
                  <a:pos x="T10" y="T11"/>
                </a:cxn>
              </a:cxnLst>
              <a:rect l="0" t="0" r="r" b="b"/>
              <a:pathLst>
                <a:path w="1263" h="280">
                  <a:moveTo>
                    <a:pt x="0" y="280"/>
                  </a:moveTo>
                  <a:cubicBezTo>
                    <a:pt x="0" y="280"/>
                    <a:pt x="74" y="83"/>
                    <a:pt x="427" y="53"/>
                  </a:cubicBezTo>
                  <a:cubicBezTo>
                    <a:pt x="427" y="53"/>
                    <a:pt x="1138" y="0"/>
                    <a:pt x="1263" y="234"/>
                  </a:cubicBezTo>
                  <a:cubicBezTo>
                    <a:pt x="707" y="188"/>
                    <a:pt x="707" y="188"/>
                    <a:pt x="707" y="188"/>
                  </a:cubicBezTo>
                  <a:cubicBezTo>
                    <a:pt x="664" y="184"/>
                    <a:pt x="620" y="183"/>
                    <a:pt x="577" y="185"/>
                  </a:cubicBezTo>
                  <a:cubicBezTo>
                    <a:pt x="458" y="191"/>
                    <a:pt x="214" y="210"/>
                    <a:pt x="0" y="280"/>
                  </a:cubicBezTo>
                  <a:close/>
                </a:path>
              </a:pathLst>
            </a:custGeom>
            <a:solidFill>
              <a:srgbClr val="3D37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383">
              <a:extLst>
                <a:ext uri="{FF2B5EF4-FFF2-40B4-BE49-F238E27FC236}">
                  <a16:creationId xmlns:a16="http://schemas.microsoft.com/office/drawing/2014/main" xmlns="" id="{2C6FFC13-2AB0-4FB1-B9ED-F3A6184C36D1}"/>
                </a:ext>
              </a:extLst>
            </p:cNvPr>
            <p:cNvSpPr>
              <a:spLocks/>
            </p:cNvSpPr>
            <p:nvPr/>
          </p:nvSpPr>
          <p:spPr bwMode="auto">
            <a:xfrm>
              <a:off x="5922963" y="1814513"/>
              <a:ext cx="433388" cy="95250"/>
            </a:xfrm>
            <a:custGeom>
              <a:avLst/>
              <a:gdLst>
                <a:gd name="T0" fmla="*/ 1264 w 1264"/>
                <a:gd name="T1" fmla="*/ 280 h 280"/>
                <a:gd name="T2" fmla="*/ 836 w 1264"/>
                <a:gd name="T3" fmla="*/ 53 h 280"/>
                <a:gd name="T4" fmla="*/ 0 w 1264"/>
                <a:gd name="T5" fmla="*/ 234 h 280"/>
                <a:gd name="T6" fmla="*/ 557 w 1264"/>
                <a:gd name="T7" fmla="*/ 188 h 280"/>
                <a:gd name="T8" fmla="*/ 686 w 1264"/>
                <a:gd name="T9" fmla="*/ 185 h 280"/>
                <a:gd name="T10" fmla="*/ 1264 w 1264"/>
                <a:gd name="T11" fmla="*/ 280 h 280"/>
              </a:gdLst>
              <a:ahLst/>
              <a:cxnLst>
                <a:cxn ang="0">
                  <a:pos x="T0" y="T1"/>
                </a:cxn>
                <a:cxn ang="0">
                  <a:pos x="T2" y="T3"/>
                </a:cxn>
                <a:cxn ang="0">
                  <a:pos x="T4" y="T5"/>
                </a:cxn>
                <a:cxn ang="0">
                  <a:pos x="T6" y="T7"/>
                </a:cxn>
                <a:cxn ang="0">
                  <a:pos x="T8" y="T9"/>
                </a:cxn>
                <a:cxn ang="0">
                  <a:pos x="T10" y="T11"/>
                </a:cxn>
              </a:cxnLst>
              <a:rect l="0" t="0" r="r" b="b"/>
              <a:pathLst>
                <a:path w="1264" h="280">
                  <a:moveTo>
                    <a:pt x="1264" y="280"/>
                  </a:moveTo>
                  <a:cubicBezTo>
                    <a:pt x="1264" y="280"/>
                    <a:pt x="1190" y="83"/>
                    <a:pt x="836" y="53"/>
                  </a:cubicBezTo>
                  <a:cubicBezTo>
                    <a:pt x="836" y="53"/>
                    <a:pt x="126" y="0"/>
                    <a:pt x="0" y="234"/>
                  </a:cubicBezTo>
                  <a:cubicBezTo>
                    <a:pt x="557" y="188"/>
                    <a:pt x="557" y="188"/>
                    <a:pt x="557" y="188"/>
                  </a:cubicBezTo>
                  <a:cubicBezTo>
                    <a:pt x="600" y="184"/>
                    <a:pt x="643" y="183"/>
                    <a:pt x="686" y="185"/>
                  </a:cubicBezTo>
                  <a:cubicBezTo>
                    <a:pt x="805" y="191"/>
                    <a:pt x="1049" y="210"/>
                    <a:pt x="1264" y="280"/>
                  </a:cubicBezTo>
                  <a:close/>
                </a:path>
              </a:pathLst>
            </a:custGeom>
            <a:solidFill>
              <a:srgbClr val="3D37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384">
              <a:extLst>
                <a:ext uri="{FF2B5EF4-FFF2-40B4-BE49-F238E27FC236}">
                  <a16:creationId xmlns:a16="http://schemas.microsoft.com/office/drawing/2014/main" xmlns="" id="{A60D95E4-5F8F-4422-A654-E73EBAE6981A}"/>
                </a:ext>
              </a:extLst>
            </p:cNvPr>
            <p:cNvSpPr>
              <a:spLocks/>
            </p:cNvSpPr>
            <p:nvPr/>
          </p:nvSpPr>
          <p:spPr bwMode="auto">
            <a:xfrm>
              <a:off x="4278313" y="3178176"/>
              <a:ext cx="733425" cy="1428750"/>
            </a:xfrm>
            <a:custGeom>
              <a:avLst/>
              <a:gdLst>
                <a:gd name="T0" fmla="*/ 1359 w 2136"/>
                <a:gd name="T1" fmla="*/ 1858 h 4166"/>
                <a:gd name="T2" fmla="*/ 2136 w 2136"/>
                <a:gd name="T3" fmla="*/ 1273 h 4166"/>
                <a:gd name="T4" fmla="*/ 1645 w 2136"/>
                <a:gd name="T5" fmla="*/ 308 h 4166"/>
                <a:gd name="T6" fmla="*/ 1155 w 2136"/>
                <a:gd name="T7" fmla="*/ 250 h 4166"/>
                <a:gd name="T8" fmla="*/ 443 w 2136"/>
                <a:gd name="T9" fmla="*/ 936 h 4166"/>
                <a:gd name="T10" fmla="*/ 63 w 2136"/>
                <a:gd name="T11" fmla="*/ 2045 h 4166"/>
                <a:gd name="T12" fmla="*/ 32 w 2136"/>
                <a:gd name="T13" fmla="*/ 3000 h 4166"/>
                <a:gd name="T14" fmla="*/ 347 w 2136"/>
                <a:gd name="T15" fmla="*/ 4166 h 4166"/>
                <a:gd name="T16" fmla="*/ 1393 w 2136"/>
                <a:gd name="T17" fmla="*/ 3945 h 4166"/>
                <a:gd name="T18" fmla="*/ 1123 w 2136"/>
                <a:gd name="T19" fmla="*/ 3024 h 4166"/>
                <a:gd name="T20" fmla="*/ 1359 w 2136"/>
                <a:gd name="T21" fmla="*/ 1858 h 4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6" h="4166">
                  <a:moveTo>
                    <a:pt x="1359" y="1858"/>
                  </a:moveTo>
                  <a:cubicBezTo>
                    <a:pt x="1701" y="1471"/>
                    <a:pt x="1793" y="1509"/>
                    <a:pt x="2136" y="1273"/>
                  </a:cubicBezTo>
                  <a:cubicBezTo>
                    <a:pt x="2057" y="1123"/>
                    <a:pt x="1714" y="463"/>
                    <a:pt x="1645" y="308"/>
                  </a:cubicBezTo>
                  <a:cubicBezTo>
                    <a:pt x="1508" y="0"/>
                    <a:pt x="1439" y="111"/>
                    <a:pt x="1155" y="250"/>
                  </a:cubicBezTo>
                  <a:cubicBezTo>
                    <a:pt x="958" y="347"/>
                    <a:pt x="552" y="738"/>
                    <a:pt x="443" y="936"/>
                  </a:cubicBezTo>
                  <a:cubicBezTo>
                    <a:pt x="226" y="1326"/>
                    <a:pt x="142" y="1606"/>
                    <a:pt x="63" y="2045"/>
                  </a:cubicBezTo>
                  <a:cubicBezTo>
                    <a:pt x="18" y="2292"/>
                    <a:pt x="0" y="2751"/>
                    <a:pt x="32" y="3000"/>
                  </a:cubicBezTo>
                  <a:cubicBezTo>
                    <a:pt x="84" y="3410"/>
                    <a:pt x="203" y="3856"/>
                    <a:pt x="347" y="4166"/>
                  </a:cubicBezTo>
                  <a:cubicBezTo>
                    <a:pt x="347" y="4166"/>
                    <a:pt x="1123" y="3996"/>
                    <a:pt x="1393" y="3945"/>
                  </a:cubicBezTo>
                  <a:cubicBezTo>
                    <a:pt x="1393" y="3945"/>
                    <a:pt x="1151" y="3296"/>
                    <a:pt x="1123" y="3024"/>
                  </a:cubicBezTo>
                  <a:cubicBezTo>
                    <a:pt x="1079" y="2609"/>
                    <a:pt x="1083" y="2171"/>
                    <a:pt x="1359" y="1858"/>
                  </a:cubicBezTo>
                  <a:close/>
                </a:path>
              </a:pathLst>
            </a:custGeom>
            <a:solidFill>
              <a:srgbClr val="3D4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385">
              <a:extLst>
                <a:ext uri="{FF2B5EF4-FFF2-40B4-BE49-F238E27FC236}">
                  <a16:creationId xmlns:a16="http://schemas.microsoft.com/office/drawing/2014/main" xmlns="" id="{30682512-B792-4409-9C25-C071436AEBC3}"/>
                </a:ext>
              </a:extLst>
            </p:cNvPr>
            <p:cNvSpPr>
              <a:spLocks/>
            </p:cNvSpPr>
            <p:nvPr/>
          </p:nvSpPr>
          <p:spPr bwMode="auto">
            <a:xfrm>
              <a:off x="6897688" y="3155951"/>
              <a:ext cx="1120775" cy="1111250"/>
            </a:xfrm>
            <a:custGeom>
              <a:avLst/>
              <a:gdLst>
                <a:gd name="T0" fmla="*/ 1147 w 3262"/>
                <a:gd name="T1" fmla="*/ 1482 h 3243"/>
                <a:gd name="T2" fmla="*/ 176 w 3262"/>
                <a:gd name="T3" fmla="*/ 1422 h 3243"/>
                <a:gd name="T4" fmla="*/ 55 w 3262"/>
                <a:gd name="T5" fmla="*/ 345 h 3243"/>
                <a:gd name="T6" fmla="*/ 433 w 3262"/>
                <a:gd name="T7" fmla="*/ 27 h 3243"/>
                <a:gd name="T8" fmla="*/ 1405 w 3262"/>
                <a:gd name="T9" fmla="*/ 208 h 3243"/>
                <a:gd name="T10" fmla="*/ 2333 w 3262"/>
                <a:gd name="T11" fmla="*/ 925 h 3243"/>
                <a:gd name="T12" fmla="*/ 2884 w 3262"/>
                <a:gd name="T13" fmla="*/ 1705 h 3243"/>
                <a:gd name="T14" fmla="*/ 3262 w 3262"/>
                <a:gd name="T15" fmla="*/ 2852 h 3243"/>
                <a:gd name="T16" fmla="*/ 2267 w 3262"/>
                <a:gd name="T17" fmla="*/ 3243 h 3243"/>
                <a:gd name="T18" fmla="*/ 1986 w 3262"/>
                <a:gd name="T19" fmla="*/ 2325 h 3243"/>
                <a:gd name="T20" fmla="*/ 1147 w 3262"/>
                <a:gd name="T21" fmla="*/ 1482 h 3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62" h="3243">
                  <a:moveTo>
                    <a:pt x="1147" y="1482"/>
                  </a:moveTo>
                  <a:cubicBezTo>
                    <a:pt x="648" y="1347"/>
                    <a:pt x="593" y="1430"/>
                    <a:pt x="176" y="1422"/>
                  </a:cubicBezTo>
                  <a:cubicBezTo>
                    <a:pt x="160" y="1252"/>
                    <a:pt x="83" y="513"/>
                    <a:pt x="55" y="345"/>
                  </a:cubicBezTo>
                  <a:cubicBezTo>
                    <a:pt x="0" y="13"/>
                    <a:pt x="119" y="68"/>
                    <a:pt x="433" y="27"/>
                  </a:cubicBezTo>
                  <a:cubicBezTo>
                    <a:pt x="651" y="0"/>
                    <a:pt x="1204" y="103"/>
                    <a:pt x="1405" y="208"/>
                  </a:cubicBezTo>
                  <a:cubicBezTo>
                    <a:pt x="1801" y="414"/>
                    <a:pt x="2025" y="602"/>
                    <a:pt x="2333" y="925"/>
                  </a:cubicBezTo>
                  <a:cubicBezTo>
                    <a:pt x="2506" y="1106"/>
                    <a:pt x="2773" y="1479"/>
                    <a:pt x="2884" y="1705"/>
                  </a:cubicBezTo>
                  <a:cubicBezTo>
                    <a:pt x="3066" y="2076"/>
                    <a:pt x="3212" y="2514"/>
                    <a:pt x="3262" y="2852"/>
                  </a:cubicBezTo>
                  <a:cubicBezTo>
                    <a:pt x="3262" y="2852"/>
                    <a:pt x="2521" y="3137"/>
                    <a:pt x="2267" y="3243"/>
                  </a:cubicBezTo>
                  <a:cubicBezTo>
                    <a:pt x="2267" y="3243"/>
                    <a:pt x="2112" y="2568"/>
                    <a:pt x="1986" y="2325"/>
                  </a:cubicBezTo>
                  <a:cubicBezTo>
                    <a:pt x="1795" y="1955"/>
                    <a:pt x="1550" y="1591"/>
                    <a:pt x="1147" y="1482"/>
                  </a:cubicBezTo>
                  <a:close/>
                </a:path>
              </a:pathLst>
            </a:custGeom>
            <a:solidFill>
              <a:srgbClr val="3D4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386">
              <a:extLst>
                <a:ext uri="{FF2B5EF4-FFF2-40B4-BE49-F238E27FC236}">
                  <a16:creationId xmlns:a16="http://schemas.microsoft.com/office/drawing/2014/main" xmlns="" id="{A92A3062-928C-44F8-84EC-EE37BFF52FEA}"/>
                </a:ext>
              </a:extLst>
            </p:cNvPr>
            <p:cNvSpPr>
              <a:spLocks/>
            </p:cNvSpPr>
            <p:nvPr/>
          </p:nvSpPr>
          <p:spPr bwMode="auto">
            <a:xfrm>
              <a:off x="6070601" y="3089276"/>
              <a:ext cx="1727200" cy="2246313"/>
            </a:xfrm>
            <a:custGeom>
              <a:avLst/>
              <a:gdLst>
                <a:gd name="T0" fmla="*/ 4843 w 5028"/>
                <a:gd name="T1" fmla="*/ 6550 h 6550"/>
                <a:gd name="T2" fmla="*/ 185 w 5028"/>
                <a:gd name="T3" fmla="*/ 6550 h 6550"/>
                <a:gd name="T4" fmla="*/ 0 w 5028"/>
                <a:gd name="T5" fmla="*/ 6366 h 6550"/>
                <a:gd name="T6" fmla="*/ 0 w 5028"/>
                <a:gd name="T7" fmla="*/ 184 h 6550"/>
                <a:gd name="T8" fmla="*/ 185 w 5028"/>
                <a:gd name="T9" fmla="*/ 0 h 6550"/>
                <a:gd name="T10" fmla="*/ 4843 w 5028"/>
                <a:gd name="T11" fmla="*/ 0 h 6550"/>
                <a:gd name="T12" fmla="*/ 5028 w 5028"/>
                <a:gd name="T13" fmla="*/ 184 h 6550"/>
                <a:gd name="T14" fmla="*/ 5028 w 5028"/>
                <a:gd name="T15" fmla="*/ 6366 h 6550"/>
                <a:gd name="T16" fmla="*/ 4843 w 5028"/>
                <a:gd name="T17" fmla="*/ 6550 h 6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8" h="6550">
                  <a:moveTo>
                    <a:pt x="4843" y="6550"/>
                  </a:moveTo>
                  <a:cubicBezTo>
                    <a:pt x="185" y="6550"/>
                    <a:pt x="185" y="6550"/>
                    <a:pt x="185" y="6550"/>
                  </a:cubicBezTo>
                  <a:cubicBezTo>
                    <a:pt x="83" y="6550"/>
                    <a:pt x="0" y="6468"/>
                    <a:pt x="0" y="6366"/>
                  </a:cubicBezTo>
                  <a:cubicBezTo>
                    <a:pt x="0" y="184"/>
                    <a:pt x="0" y="184"/>
                    <a:pt x="0" y="184"/>
                  </a:cubicBezTo>
                  <a:cubicBezTo>
                    <a:pt x="0" y="82"/>
                    <a:pt x="83" y="0"/>
                    <a:pt x="185" y="0"/>
                  </a:cubicBezTo>
                  <a:cubicBezTo>
                    <a:pt x="4843" y="0"/>
                    <a:pt x="4843" y="0"/>
                    <a:pt x="4843" y="0"/>
                  </a:cubicBezTo>
                  <a:cubicBezTo>
                    <a:pt x="4945" y="0"/>
                    <a:pt x="5028" y="82"/>
                    <a:pt x="5028" y="184"/>
                  </a:cubicBezTo>
                  <a:cubicBezTo>
                    <a:pt x="5028" y="6366"/>
                    <a:pt x="5028" y="6366"/>
                    <a:pt x="5028" y="6366"/>
                  </a:cubicBezTo>
                  <a:cubicBezTo>
                    <a:pt x="5028" y="6468"/>
                    <a:pt x="4945" y="6550"/>
                    <a:pt x="4843" y="6550"/>
                  </a:cubicBezTo>
                  <a:close/>
                </a:path>
              </a:pathLst>
            </a:custGeom>
            <a:solidFill>
              <a:srgbClr val="3530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Rectangle 387">
              <a:extLst>
                <a:ext uri="{FF2B5EF4-FFF2-40B4-BE49-F238E27FC236}">
                  <a16:creationId xmlns:a16="http://schemas.microsoft.com/office/drawing/2014/main" xmlns="" id="{CD5567D6-7A68-45F8-A2C4-A568F59D239F}"/>
                </a:ext>
              </a:extLst>
            </p:cNvPr>
            <p:cNvSpPr>
              <a:spLocks noChangeArrowheads="1"/>
            </p:cNvSpPr>
            <p:nvPr/>
          </p:nvSpPr>
          <p:spPr bwMode="auto">
            <a:xfrm>
              <a:off x="6237288" y="3252788"/>
              <a:ext cx="1416050" cy="1884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Rectangle 388">
              <a:extLst>
                <a:ext uri="{FF2B5EF4-FFF2-40B4-BE49-F238E27FC236}">
                  <a16:creationId xmlns:a16="http://schemas.microsoft.com/office/drawing/2014/main" xmlns="" id="{27E7B5F9-4665-48B9-B49A-A5AB69FF8E62}"/>
                </a:ext>
              </a:extLst>
            </p:cNvPr>
            <p:cNvSpPr>
              <a:spLocks noChangeArrowheads="1"/>
            </p:cNvSpPr>
            <p:nvPr/>
          </p:nvSpPr>
          <p:spPr bwMode="auto">
            <a:xfrm>
              <a:off x="6350001" y="3768726"/>
              <a:ext cx="219075" cy="219075"/>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Rectangle 389">
              <a:extLst>
                <a:ext uri="{FF2B5EF4-FFF2-40B4-BE49-F238E27FC236}">
                  <a16:creationId xmlns:a16="http://schemas.microsoft.com/office/drawing/2014/main" xmlns="" id="{ACB5F918-CCB5-46A2-A15F-B043AC9D1F98}"/>
                </a:ext>
              </a:extLst>
            </p:cNvPr>
            <p:cNvSpPr>
              <a:spLocks noChangeArrowheads="1"/>
            </p:cNvSpPr>
            <p:nvPr/>
          </p:nvSpPr>
          <p:spPr bwMode="auto">
            <a:xfrm>
              <a:off x="6350001" y="4179888"/>
              <a:ext cx="219075" cy="220663"/>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Rectangle 390">
              <a:extLst>
                <a:ext uri="{FF2B5EF4-FFF2-40B4-BE49-F238E27FC236}">
                  <a16:creationId xmlns:a16="http://schemas.microsoft.com/office/drawing/2014/main" xmlns="" id="{91A94799-7C1F-42FE-9AB2-46FDE809E9A0}"/>
                </a:ext>
              </a:extLst>
            </p:cNvPr>
            <p:cNvSpPr>
              <a:spLocks noChangeArrowheads="1"/>
            </p:cNvSpPr>
            <p:nvPr/>
          </p:nvSpPr>
          <p:spPr bwMode="auto">
            <a:xfrm>
              <a:off x="6350001" y="4592638"/>
              <a:ext cx="219075" cy="219075"/>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391">
              <a:extLst>
                <a:ext uri="{FF2B5EF4-FFF2-40B4-BE49-F238E27FC236}">
                  <a16:creationId xmlns:a16="http://schemas.microsoft.com/office/drawing/2014/main" xmlns="" id="{65966097-001C-4338-8BED-2DC388D35007}"/>
                </a:ext>
              </a:extLst>
            </p:cNvPr>
            <p:cNvSpPr>
              <a:spLocks/>
            </p:cNvSpPr>
            <p:nvPr/>
          </p:nvSpPr>
          <p:spPr bwMode="auto">
            <a:xfrm>
              <a:off x="6642101" y="3175001"/>
              <a:ext cx="617538" cy="196850"/>
            </a:xfrm>
            <a:custGeom>
              <a:avLst/>
              <a:gdLst>
                <a:gd name="T0" fmla="*/ 1603 w 1798"/>
                <a:gd name="T1" fmla="*/ 0 h 572"/>
                <a:gd name="T2" fmla="*/ 195 w 1798"/>
                <a:gd name="T3" fmla="*/ 0 h 572"/>
                <a:gd name="T4" fmla="*/ 0 w 1798"/>
                <a:gd name="T5" fmla="*/ 195 h 572"/>
                <a:gd name="T6" fmla="*/ 0 w 1798"/>
                <a:gd name="T7" fmla="*/ 572 h 572"/>
                <a:gd name="T8" fmla="*/ 1798 w 1798"/>
                <a:gd name="T9" fmla="*/ 572 h 572"/>
                <a:gd name="T10" fmla="*/ 1798 w 1798"/>
                <a:gd name="T11" fmla="*/ 195 h 572"/>
                <a:gd name="T12" fmla="*/ 1603 w 1798"/>
                <a:gd name="T13" fmla="*/ 0 h 572"/>
              </a:gdLst>
              <a:ahLst/>
              <a:cxnLst>
                <a:cxn ang="0">
                  <a:pos x="T0" y="T1"/>
                </a:cxn>
                <a:cxn ang="0">
                  <a:pos x="T2" y="T3"/>
                </a:cxn>
                <a:cxn ang="0">
                  <a:pos x="T4" y="T5"/>
                </a:cxn>
                <a:cxn ang="0">
                  <a:pos x="T6" y="T7"/>
                </a:cxn>
                <a:cxn ang="0">
                  <a:pos x="T8" y="T9"/>
                </a:cxn>
                <a:cxn ang="0">
                  <a:pos x="T10" y="T11"/>
                </a:cxn>
                <a:cxn ang="0">
                  <a:pos x="T12" y="T13"/>
                </a:cxn>
              </a:cxnLst>
              <a:rect l="0" t="0" r="r" b="b"/>
              <a:pathLst>
                <a:path w="1798" h="572">
                  <a:moveTo>
                    <a:pt x="1603" y="0"/>
                  </a:moveTo>
                  <a:cubicBezTo>
                    <a:pt x="195" y="0"/>
                    <a:pt x="195" y="0"/>
                    <a:pt x="195" y="0"/>
                  </a:cubicBezTo>
                  <a:cubicBezTo>
                    <a:pt x="87" y="0"/>
                    <a:pt x="0" y="88"/>
                    <a:pt x="0" y="195"/>
                  </a:cubicBezTo>
                  <a:cubicBezTo>
                    <a:pt x="0" y="572"/>
                    <a:pt x="0" y="572"/>
                    <a:pt x="0" y="572"/>
                  </a:cubicBezTo>
                  <a:cubicBezTo>
                    <a:pt x="1798" y="572"/>
                    <a:pt x="1798" y="572"/>
                    <a:pt x="1798" y="572"/>
                  </a:cubicBezTo>
                  <a:cubicBezTo>
                    <a:pt x="1798" y="195"/>
                    <a:pt x="1798" y="195"/>
                    <a:pt x="1798" y="195"/>
                  </a:cubicBezTo>
                  <a:cubicBezTo>
                    <a:pt x="1798" y="88"/>
                    <a:pt x="1711" y="0"/>
                    <a:pt x="1603" y="0"/>
                  </a:cubicBezTo>
                  <a:close/>
                </a:path>
              </a:pathLst>
            </a:custGeom>
            <a:solidFill>
              <a:srgbClr val="ED7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392">
              <a:extLst>
                <a:ext uri="{FF2B5EF4-FFF2-40B4-BE49-F238E27FC236}">
                  <a16:creationId xmlns:a16="http://schemas.microsoft.com/office/drawing/2014/main" xmlns="" id="{200BD888-D8AD-4662-91BB-E014462EA2BB}"/>
                </a:ext>
              </a:extLst>
            </p:cNvPr>
            <p:cNvSpPr>
              <a:spLocks/>
            </p:cNvSpPr>
            <p:nvPr/>
          </p:nvSpPr>
          <p:spPr bwMode="auto">
            <a:xfrm>
              <a:off x="6835776" y="2946401"/>
              <a:ext cx="211138" cy="265113"/>
            </a:xfrm>
            <a:custGeom>
              <a:avLst/>
              <a:gdLst>
                <a:gd name="T0" fmla="*/ 452 w 612"/>
                <a:gd name="T1" fmla="*/ 772 h 772"/>
                <a:gd name="T2" fmla="*/ 160 w 612"/>
                <a:gd name="T3" fmla="*/ 772 h 772"/>
                <a:gd name="T4" fmla="*/ 0 w 612"/>
                <a:gd name="T5" fmla="*/ 612 h 772"/>
                <a:gd name="T6" fmla="*/ 0 w 612"/>
                <a:gd name="T7" fmla="*/ 306 h 772"/>
                <a:gd name="T8" fmla="*/ 306 w 612"/>
                <a:gd name="T9" fmla="*/ 0 h 772"/>
                <a:gd name="T10" fmla="*/ 612 w 612"/>
                <a:gd name="T11" fmla="*/ 306 h 772"/>
                <a:gd name="T12" fmla="*/ 612 w 612"/>
                <a:gd name="T13" fmla="*/ 612 h 772"/>
                <a:gd name="T14" fmla="*/ 452 w 612"/>
                <a:gd name="T15" fmla="*/ 772 h 7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2" h="772">
                  <a:moveTo>
                    <a:pt x="452" y="772"/>
                  </a:moveTo>
                  <a:cubicBezTo>
                    <a:pt x="160" y="772"/>
                    <a:pt x="160" y="772"/>
                    <a:pt x="160" y="772"/>
                  </a:cubicBezTo>
                  <a:cubicBezTo>
                    <a:pt x="72" y="772"/>
                    <a:pt x="0" y="700"/>
                    <a:pt x="0" y="612"/>
                  </a:cubicBezTo>
                  <a:cubicBezTo>
                    <a:pt x="0" y="306"/>
                    <a:pt x="0" y="306"/>
                    <a:pt x="0" y="306"/>
                  </a:cubicBezTo>
                  <a:cubicBezTo>
                    <a:pt x="0" y="138"/>
                    <a:pt x="137" y="0"/>
                    <a:pt x="306" y="0"/>
                  </a:cubicBezTo>
                  <a:cubicBezTo>
                    <a:pt x="474" y="0"/>
                    <a:pt x="612" y="138"/>
                    <a:pt x="612" y="306"/>
                  </a:cubicBezTo>
                  <a:cubicBezTo>
                    <a:pt x="612" y="612"/>
                    <a:pt x="612" y="612"/>
                    <a:pt x="612" y="612"/>
                  </a:cubicBezTo>
                  <a:cubicBezTo>
                    <a:pt x="612" y="700"/>
                    <a:pt x="540" y="772"/>
                    <a:pt x="452" y="772"/>
                  </a:cubicBezTo>
                  <a:close/>
                </a:path>
              </a:pathLst>
            </a:custGeom>
            <a:solidFill>
              <a:srgbClr val="ED7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393">
              <a:extLst>
                <a:ext uri="{FF2B5EF4-FFF2-40B4-BE49-F238E27FC236}">
                  <a16:creationId xmlns:a16="http://schemas.microsoft.com/office/drawing/2014/main" xmlns="" id="{039D1F3D-4F60-4D3E-B6C5-D530326588B9}"/>
                </a:ext>
              </a:extLst>
            </p:cNvPr>
            <p:cNvSpPr>
              <a:spLocks noChangeArrowheads="1"/>
            </p:cNvSpPr>
            <p:nvPr/>
          </p:nvSpPr>
          <p:spPr bwMode="auto">
            <a:xfrm>
              <a:off x="6891338" y="2992438"/>
              <a:ext cx="100013" cy="1000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394">
              <a:extLst>
                <a:ext uri="{FF2B5EF4-FFF2-40B4-BE49-F238E27FC236}">
                  <a16:creationId xmlns:a16="http://schemas.microsoft.com/office/drawing/2014/main" xmlns="" id="{8E2A297A-4982-4994-B36F-22BB70D69FD5}"/>
                </a:ext>
              </a:extLst>
            </p:cNvPr>
            <p:cNvSpPr>
              <a:spLocks/>
            </p:cNvSpPr>
            <p:nvPr/>
          </p:nvSpPr>
          <p:spPr bwMode="auto">
            <a:xfrm>
              <a:off x="6467476" y="3232151"/>
              <a:ext cx="955675" cy="139700"/>
            </a:xfrm>
            <a:custGeom>
              <a:avLst/>
              <a:gdLst>
                <a:gd name="T0" fmla="*/ 2482 w 2779"/>
                <a:gd name="T1" fmla="*/ 0 h 406"/>
                <a:gd name="T2" fmla="*/ 297 w 2779"/>
                <a:gd name="T3" fmla="*/ 0 h 406"/>
                <a:gd name="T4" fmla="*/ 0 w 2779"/>
                <a:gd name="T5" fmla="*/ 297 h 406"/>
                <a:gd name="T6" fmla="*/ 0 w 2779"/>
                <a:gd name="T7" fmla="*/ 406 h 406"/>
                <a:gd name="T8" fmla="*/ 2779 w 2779"/>
                <a:gd name="T9" fmla="*/ 406 h 406"/>
                <a:gd name="T10" fmla="*/ 2779 w 2779"/>
                <a:gd name="T11" fmla="*/ 297 h 406"/>
                <a:gd name="T12" fmla="*/ 2482 w 2779"/>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2779" h="406">
                  <a:moveTo>
                    <a:pt x="2482" y="0"/>
                  </a:moveTo>
                  <a:cubicBezTo>
                    <a:pt x="297" y="0"/>
                    <a:pt x="297" y="0"/>
                    <a:pt x="297" y="0"/>
                  </a:cubicBezTo>
                  <a:cubicBezTo>
                    <a:pt x="133" y="0"/>
                    <a:pt x="0" y="133"/>
                    <a:pt x="0" y="297"/>
                  </a:cubicBezTo>
                  <a:cubicBezTo>
                    <a:pt x="0" y="406"/>
                    <a:pt x="0" y="406"/>
                    <a:pt x="0" y="406"/>
                  </a:cubicBezTo>
                  <a:cubicBezTo>
                    <a:pt x="2779" y="406"/>
                    <a:pt x="2779" y="406"/>
                    <a:pt x="2779" y="406"/>
                  </a:cubicBezTo>
                  <a:cubicBezTo>
                    <a:pt x="2779" y="297"/>
                    <a:pt x="2779" y="297"/>
                    <a:pt x="2779" y="297"/>
                  </a:cubicBezTo>
                  <a:cubicBezTo>
                    <a:pt x="2779" y="133"/>
                    <a:pt x="2646" y="0"/>
                    <a:pt x="2482" y="0"/>
                  </a:cubicBezTo>
                  <a:close/>
                </a:path>
              </a:pathLst>
            </a:custGeom>
            <a:solidFill>
              <a:srgbClr val="ED7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Rectangle 395">
              <a:extLst>
                <a:ext uri="{FF2B5EF4-FFF2-40B4-BE49-F238E27FC236}">
                  <a16:creationId xmlns:a16="http://schemas.microsoft.com/office/drawing/2014/main" xmlns="" id="{9994DA3A-833C-4233-9FD9-C3123748DC14}"/>
                </a:ext>
              </a:extLst>
            </p:cNvPr>
            <p:cNvSpPr>
              <a:spLocks noChangeArrowheads="1"/>
            </p:cNvSpPr>
            <p:nvPr/>
          </p:nvSpPr>
          <p:spPr bwMode="auto">
            <a:xfrm>
              <a:off x="6673851" y="3768726"/>
              <a:ext cx="836613" cy="14288"/>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Rectangle 396">
              <a:extLst>
                <a:ext uri="{FF2B5EF4-FFF2-40B4-BE49-F238E27FC236}">
                  <a16:creationId xmlns:a16="http://schemas.microsoft.com/office/drawing/2014/main" xmlns="" id="{5BD001B7-289B-49ED-B228-9016C6CBADC3}"/>
                </a:ext>
              </a:extLst>
            </p:cNvPr>
            <p:cNvSpPr>
              <a:spLocks noChangeArrowheads="1"/>
            </p:cNvSpPr>
            <p:nvPr/>
          </p:nvSpPr>
          <p:spPr bwMode="auto">
            <a:xfrm>
              <a:off x="6673851" y="3871913"/>
              <a:ext cx="836613" cy="12700"/>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Rectangle 397">
              <a:extLst>
                <a:ext uri="{FF2B5EF4-FFF2-40B4-BE49-F238E27FC236}">
                  <a16:creationId xmlns:a16="http://schemas.microsoft.com/office/drawing/2014/main" xmlns="" id="{868CCA44-5E3F-4A92-B128-299286BC369A}"/>
                </a:ext>
              </a:extLst>
            </p:cNvPr>
            <p:cNvSpPr>
              <a:spLocks noChangeArrowheads="1"/>
            </p:cNvSpPr>
            <p:nvPr/>
          </p:nvSpPr>
          <p:spPr bwMode="auto">
            <a:xfrm>
              <a:off x="6673851" y="3975101"/>
              <a:ext cx="836613" cy="12700"/>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Rectangle 398">
              <a:extLst>
                <a:ext uri="{FF2B5EF4-FFF2-40B4-BE49-F238E27FC236}">
                  <a16:creationId xmlns:a16="http://schemas.microsoft.com/office/drawing/2014/main" xmlns="" id="{8BFAB298-74B6-44DD-BAC5-AC3485C36572}"/>
                </a:ext>
              </a:extLst>
            </p:cNvPr>
            <p:cNvSpPr>
              <a:spLocks noChangeArrowheads="1"/>
            </p:cNvSpPr>
            <p:nvPr/>
          </p:nvSpPr>
          <p:spPr bwMode="auto">
            <a:xfrm>
              <a:off x="6673851" y="4078288"/>
              <a:ext cx="836613" cy="12700"/>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Rectangle 399">
              <a:extLst>
                <a:ext uri="{FF2B5EF4-FFF2-40B4-BE49-F238E27FC236}">
                  <a16:creationId xmlns:a16="http://schemas.microsoft.com/office/drawing/2014/main" xmlns="" id="{4D3665C5-D4FC-436F-A6BB-ED53DEC7F189}"/>
                </a:ext>
              </a:extLst>
            </p:cNvPr>
            <p:cNvSpPr>
              <a:spLocks noChangeArrowheads="1"/>
            </p:cNvSpPr>
            <p:nvPr/>
          </p:nvSpPr>
          <p:spPr bwMode="auto">
            <a:xfrm>
              <a:off x="6673851" y="4179888"/>
              <a:ext cx="836613" cy="14288"/>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Rectangle 400">
              <a:extLst>
                <a:ext uri="{FF2B5EF4-FFF2-40B4-BE49-F238E27FC236}">
                  <a16:creationId xmlns:a16="http://schemas.microsoft.com/office/drawing/2014/main" xmlns="" id="{B4369D6A-91E0-4982-80B3-5D8307DE0543}"/>
                </a:ext>
              </a:extLst>
            </p:cNvPr>
            <p:cNvSpPr>
              <a:spLocks noChangeArrowheads="1"/>
            </p:cNvSpPr>
            <p:nvPr/>
          </p:nvSpPr>
          <p:spPr bwMode="auto">
            <a:xfrm>
              <a:off x="6673851" y="4283076"/>
              <a:ext cx="836613" cy="14288"/>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Rectangle 401">
              <a:extLst>
                <a:ext uri="{FF2B5EF4-FFF2-40B4-BE49-F238E27FC236}">
                  <a16:creationId xmlns:a16="http://schemas.microsoft.com/office/drawing/2014/main" xmlns="" id="{B1E2028E-DAB6-4FD8-BFC4-2A098FB41490}"/>
                </a:ext>
              </a:extLst>
            </p:cNvPr>
            <p:cNvSpPr>
              <a:spLocks noChangeArrowheads="1"/>
            </p:cNvSpPr>
            <p:nvPr/>
          </p:nvSpPr>
          <p:spPr bwMode="auto">
            <a:xfrm>
              <a:off x="6673851" y="4386263"/>
              <a:ext cx="836613" cy="14288"/>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Rectangle 402">
              <a:extLst>
                <a:ext uri="{FF2B5EF4-FFF2-40B4-BE49-F238E27FC236}">
                  <a16:creationId xmlns:a16="http://schemas.microsoft.com/office/drawing/2014/main" xmlns="" id="{229C6905-6A60-4029-9A30-11EF7D438094}"/>
                </a:ext>
              </a:extLst>
            </p:cNvPr>
            <p:cNvSpPr>
              <a:spLocks noChangeArrowheads="1"/>
            </p:cNvSpPr>
            <p:nvPr/>
          </p:nvSpPr>
          <p:spPr bwMode="auto">
            <a:xfrm>
              <a:off x="6673851" y="4489451"/>
              <a:ext cx="836613" cy="14288"/>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Rectangle 403">
              <a:extLst>
                <a:ext uri="{FF2B5EF4-FFF2-40B4-BE49-F238E27FC236}">
                  <a16:creationId xmlns:a16="http://schemas.microsoft.com/office/drawing/2014/main" xmlns="" id="{D298E9FC-B14B-447F-81BC-97A72D886A2F}"/>
                </a:ext>
              </a:extLst>
            </p:cNvPr>
            <p:cNvSpPr>
              <a:spLocks noChangeArrowheads="1"/>
            </p:cNvSpPr>
            <p:nvPr/>
          </p:nvSpPr>
          <p:spPr bwMode="auto">
            <a:xfrm>
              <a:off x="6673851" y="4592638"/>
              <a:ext cx="836613" cy="12700"/>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Rectangle 404">
              <a:extLst>
                <a:ext uri="{FF2B5EF4-FFF2-40B4-BE49-F238E27FC236}">
                  <a16:creationId xmlns:a16="http://schemas.microsoft.com/office/drawing/2014/main" xmlns="" id="{52671AC7-5637-4A64-A075-3AD6471F58FE}"/>
                </a:ext>
              </a:extLst>
            </p:cNvPr>
            <p:cNvSpPr>
              <a:spLocks noChangeArrowheads="1"/>
            </p:cNvSpPr>
            <p:nvPr/>
          </p:nvSpPr>
          <p:spPr bwMode="auto">
            <a:xfrm>
              <a:off x="6673851" y="4695826"/>
              <a:ext cx="836613" cy="12700"/>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Rectangle 405">
              <a:extLst>
                <a:ext uri="{FF2B5EF4-FFF2-40B4-BE49-F238E27FC236}">
                  <a16:creationId xmlns:a16="http://schemas.microsoft.com/office/drawing/2014/main" xmlns="" id="{89D507B8-CB02-4056-B627-C603F680DCE6}"/>
                </a:ext>
              </a:extLst>
            </p:cNvPr>
            <p:cNvSpPr>
              <a:spLocks noChangeArrowheads="1"/>
            </p:cNvSpPr>
            <p:nvPr/>
          </p:nvSpPr>
          <p:spPr bwMode="auto">
            <a:xfrm>
              <a:off x="6673851" y="4799013"/>
              <a:ext cx="836613" cy="12700"/>
            </a:xfrm>
            <a:prstGeom prst="rect">
              <a:avLst/>
            </a:prstGeom>
            <a:solidFill>
              <a:srgbClr val="5466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407">
              <a:extLst>
                <a:ext uri="{FF2B5EF4-FFF2-40B4-BE49-F238E27FC236}">
                  <a16:creationId xmlns:a16="http://schemas.microsoft.com/office/drawing/2014/main" xmlns="" id="{ADD085BA-07E7-4B0C-8249-BDA38C7B772F}"/>
                </a:ext>
              </a:extLst>
            </p:cNvPr>
            <p:cNvSpPr>
              <a:spLocks/>
            </p:cNvSpPr>
            <p:nvPr/>
          </p:nvSpPr>
          <p:spPr bwMode="auto">
            <a:xfrm>
              <a:off x="7489826" y="3979863"/>
              <a:ext cx="565150" cy="596900"/>
            </a:xfrm>
            <a:custGeom>
              <a:avLst/>
              <a:gdLst>
                <a:gd name="T0" fmla="*/ 1512 w 1647"/>
                <a:gd name="T1" fmla="*/ 561 h 1740"/>
                <a:gd name="T2" fmla="*/ 1443 w 1647"/>
                <a:gd name="T3" fmla="*/ 1167 h 1740"/>
                <a:gd name="T4" fmla="*/ 1056 w 1647"/>
                <a:gd name="T5" fmla="*/ 1635 h 1740"/>
                <a:gd name="T6" fmla="*/ 803 w 1647"/>
                <a:gd name="T7" fmla="*/ 1591 h 1740"/>
                <a:gd name="T8" fmla="*/ 526 w 1647"/>
                <a:gd name="T9" fmla="*/ 1379 h 1740"/>
                <a:gd name="T10" fmla="*/ 278 w 1647"/>
                <a:gd name="T11" fmla="*/ 1087 h 1740"/>
                <a:gd name="T12" fmla="*/ 196 w 1647"/>
                <a:gd name="T13" fmla="*/ 808 h 1740"/>
                <a:gd name="T14" fmla="*/ 290 w 1647"/>
                <a:gd name="T15" fmla="*/ 556 h 1740"/>
                <a:gd name="T16" fmla="*/ 613 w 1647"/>
                <a:gd name="T17" fmla="*/ 308 h 1740"/>
                <a:gd name="T18" fmla="*/ 860 w 1647"/>
                <a:gd name="T19" fmla="*/ 57 h 1740"/>
                <a:gd name="T20" fmla="*/ 1512 w 1647"/>
                <a:gd name="T21" fmla="*/ 561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7" h="1740">
                  <a:moveTo>
                    <a:pt x="1512" y="561"/>
                  </a:moveTo>
                  <a:cubicBezTo>
                    <a:pt x="1512" y="561"/>
                    <a:pt x="1525" y="1037"/>
                    <a:pt x="1443" y="1167"/>
                  </a:cubicBezTo>
                  <a:cubicBezTo>
                    <a:pt x="1443" y="1167"/>
                    <a:pt x="1342" y="1546"/>
                    <a:pt x="1056" y="1635"/>
                  </a:cubicBezTo>
                  <a:cubicBezTo>
                    <a:pt x="1056" y="1635"/>
                    <a:pt x="799" y="1740"/>
                    <a:pt x="803" y="1591"/>
                  </a:cubicBezTo>
                  <a:cubicBezTo>
                    <a:pt x="803" y="1591"/>
                    <a:pt x="452" y="1634"/>
                    <a:pt x="526" y="1379"/>
                  </a:cubicBezTo>
                  <a:cubicBezTo>
                    <a:pt x="526" y="1379"/>
                    <a:pt x="147" y="1423"/>
                    <a:pt x="278" y="1087"/>
                  </a:cubicBezTo>
                  <a:cubicBezTo>
                    <a:pt x="278" y="1087"/>
                    <a:pt x="0" y="1060"/>
                    <a:pt x="196" y="808"/>
                  </a:cubicBezTo>
                  <a:cubicBezTo>
                    <a:pt x="196" y="808"/>
                    <a:pt x="244" y="751"/>
                    <a:pt x="290" y="556"/>
                  </a:cubicBezTo>
                  <a:cubicBezTo>
                    <a:pt x="290" y="556"/>
                    <a:pt x="352" y="334"/>
                    <a:pt x="613" y="308"/>
                  </a:cubicBezTo>
                  <a:cubicBezTo>
                    <a:pt x="613" y="308"/>
                    <a:pt x="649" y="257"/>
                    <a:pt x="860" y="57"/>
                  </a:cubicBezTo>
                  <a:cubicBezTo>
                    <a:pt x="918" y="0"/>
                    <a:pt x="1647" y="194"/>
                    <a:pt x="1512" y="561"/>
                  </a:cubicBezTo>
                  <a:close/>
                </a:path>
              </a:pathLst>
            </a:custGeom>
            <a:solidFill>
              <a:srgbClr val="FFD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408">
              <a:extLst>
                <a:ext uri="{FF2B5EF4-FFF2-40B4-BE49-F238E27FC236}">
                  <a16:creationId xmlns:a16="http://schemas.microsoft.com/office/drawing/2014/main" xmlns="" id="{98793D47-EA9F-4E6D-BBD5-740E821646FF}"/>
                </a:ext>
              </a:extLst>
            </p:cNvPr>
            <p:cNvSpPr>
              <a:spLocks/>
            </p:cNvSpPr>
            <p:nvPr/>
          </p:nvSpPr>
          <p:spPr bwMode="auto">
            <a:xfrm>
              <a:off x="6359526" y="3573463"/>
              <a:ext cx="401638" cy="403225"/>
            </a:xfrm>
            <a:custGeom>
              <a:avLst/>
              <a:gdLst>
                <a:gd name="T0" fmla="*/ 0 w 1171"/>
                <a:gd name="T1" fmla="*/ 677 h 1178"/>
                <a:gd name="T2" fmla="*/ 452 w 1171"/>
                <a:gd name="T3" fmla="*/ 1178 h 1178"/>
                <a:gd name="T4" fmla="*/ 1171 w 1171"/>
                <a:gd name="T5" fmla="*/ 0 h 1178"/>
                <a:gd name="T6" fmla="*/ 435 w 1171"/>
                <a:gd name="T7" fmla="*/ 813 h 1178"/>
                <a:gd name="T8" fmla="*/ 0 w 1171"/>
                <a:gd name="T9" fmla="*/ 677 h 1178"/>
              </a:gdLst>
              <a:ahLst/>
              <a:cxnLst>
                <a:cxn ang="0">
                  <a:pos x="T0" y="T1"/>
                </a:cxn>
                <a:cxn ang="0">
                  <a:pos x="T2" y="T3"/>
                </a:cxn>
                <a:cxn ang="0">
                  <a:pos x="T4" y="T5"/>
                </a:cxn>
                <a:cxn ang="0">
                  <a:pos x="T6" y="T7"/>
                </a:cxn>
                <a:cxn ang="0">
                  <a:pos x="T8" y="T9"/>
                </a:cxn>
              </a:cxnLst>
              <a:rect l="0" t="0" r="r" b="b"/>
              <a:pathLst>
                <a:path w="1171" h="1178">
                  <a:moveTo>
                    <a:pt x="0" y="677"/>
                  </a:moveTo>
                  <a:cubicBezTo>
                    <a:pt x="0" y="677"/>
                    <a:pt x="250" y="809"/>
                    <a:pt x="452" y="1178"/>
                  </a:cubicBezTo>
                  <a:cubicBezTo>
                    <a:pt x="452" y="1178"/>
                    <a:pt x="784" y="415"/>
                    <a:pt x="1171" y="0"/>
                  </a:cubicBezTo>
                  <a:cubicBezTo>
                    <a:pt x="435" y="813"/>
                    <a:pt x="435" y="813"/>
                    <a:pt x="435" y="813"/>
                  </a:cubicBezTo>
                  <a:cubicBezTo>
                    <a:pt x="435" y="813"/>
                    <a:pt x="313" y="794"/>
                    <a:pt x="0" y="677"/>
                  </a:cubicBezTo>
                  <a:close/>
                </a:path>
              </a:pathLst>
            </a:custGeom>
            <a:solidFill>
              <a:srgbClr val="ED7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409">
              <a:extLst>
                <a:ext uri="{FF2B5EF4-FFF2-40B4-BE49-F238E27FC236}">
                  <a16:creationId xmlns:a16="http://schemas.microsoft.com/office/drawing/2014/main" xmlns="" id="{3C67EC33-41B2-4CDF-B74E-FC8E6350CA13}"/>
                </a:ext>
              </a:extLst>
            </p:cNvPr>
            <p:cNvSpPr>
              <a:spLocks/>
            </p:cNvSpPr>
            <p:nvPr/>
          </p:nvSpPr>
          <p:spPr bwMode="auto">
            <a:xfrm>
              <a:off x="6359526" y="3979863"/>
              <a:ext cx="401638" cy="403225"/>
            </a:xfrm>
            <a:custGeom>
              <a:avLst/>
              <a:gdLst>
                <a:gd name="T0" fmla="*/ 0 w 1171"/>
                <a:gd name="T1" fmla="*/ 677 h 1178"/>
                <a:gd name="T2" fmla="*/ 452 w 1171"/>
                <a:gd name="T3" fmla="*/ 1178 h 1178"/>
                <a:gd name="T4" fmla="*/ 1171 w 1171"/>
                <a:gd name="T5" fmla="*/ 0 h 1178"/>
                <a:gd name="T6" fmla="*/ 435 w 1171"/>
                <a:gd name="T7" fmla="*/ 813 h 1178"/>
                <a:gd name="T8" fmla="*/ 0 w 1171"/>
                <a:gd name="T9" fmla="*/ 677 h 1178"/>
              </a:gdLst>
              <a:ahLst/>
              <a:cxnLst>
                <a:cxn ang="0">
                  <a:pos x="T0" y="T1"/>
                </a:cxn>
                <a:cxn ang="0">
                  <a:pos x="T2" y="T3"/>
                </a:cxn>
                <a:cxn ang="0">
                  <a:pos x="T4" y="T5"/>
                </a:cxn>
                <a:cxn ang="0">
                  <a:pos x="T6" y="T7"/>
                </a:cxn>
                <a:cxn ang="0">
                  <a:pos x="T8" y="T9"/>
                </a:cxn>
              </a:cxnLst>
              <a:rect l="0" t="0" r="r" b="b"/>
              <a:pathLst>
                <a:path w="1171" h="1178">
                  <a:moveTo>
                    <a:pt x="0" y="677"/>
                  </a:moveTo>
                  <a:cubicBezTo>
                    <a:pt x="0" y="677"/>
                    <a:pt x="250" y="809"/>
                    <a:pt x="452" y="1178"/>
                  </a:cubicBezTo>
                  <a:cubicBezTo>
                    <a:pt x="452" y="1178"/>
                    <a:pt x="784" y="415"/>
                    <a:pt x="1171" y="0"/>
                  </a:cubicBezTo>
                  <a:cubicBezTo>
                    <a:pt x="435" y="813"/>
                    <a:pt x="435" y="813"/>
                    <a:pt x="435" y="813"/>
                  </a:cubicBezTo>
                  <a:cubicBezTo>
                    <a:pt x="435" y="813"/>
                    <a:pt x="313" y="794"/>
                    <a:pt x="0" y="677"/>
                  </a:cubicBezTo>
                  <a:close/>
                </a:path>
              </a:pathLst>
            </a:custGeom>
            <a:solidFill>
              <a:srgbClr val="ED7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410">
              <a:extLst>
                <a:ext uri="{FF2B5EF4-FFF2-40B4-BE49-F238E27FC236}">
                  <a16:creationId xmlns:a16="http://schemas.microsoft.com/office/drawing/2014/main" xmlns="" id="{30CFE8ED-57CE-4E9F-8F37-2BFC55CB954B}"/>
                </a:ext>
              </a:extLst>
            </p:cNvPr>
            <p:cNvSpPr>
              <a:spLocks/>
            </p:cNvSpPr>
            <p:nvPr/>
          </p:nvSpPr>
          <p:spPr bwMode="auto">
            <a:xfrm>
              <a:off x="6359526" y="4384675"/>
              <a:ext cx="401638" cy="404813"/>
            </a:xfrm>
            <a:custGeom>
              <a:avLst/>
              <a:gdLst>
                <a:gd name="T0" fmla="*/ 0 w 1171"/>
                <a:gd name="T1" fmla="*/ 677 h 1178"/>
                <a:gd name="T2" fmla="*/ 452 w 1171"/>
                <a:gd name="T3" fmla="*/ 1178 h 1178"/>
                <a:gd name="T4" fmla="*/ 1171 w 1171"/>
                <a:gd name="T5" fmla="*/ 0 h 1178"/>
                <a:gd name="T6" fmla="*/ 435 w 1171"/>
                <a:gd name="T7" fmla="*/ 813 h 1178"/>
                <a:gd name="T8" fmla="*/ 0 w 1171"/>
                <a:gd name="T9" fmla="*/ 677 h 1178"/>
              </a:gdLst>
              <a:ahLst/>
              <a:cxnLst>
                <a:cxn ang="0">
                  <a:pos x="T0" y="T1"/>
                </a:cxn>
                <a:cxn ang="0">
                  <a:pos x="T2" y="T3"/>
                </a:cxn>
                <a:cxn ang="0">
                  <a:pos x="T4" y="T5"/>
                </a:cxn>
                <a:cxn ang="0">
                  <a:pos x="T6" y="T7"/>
                </a:cxn>
                <a:cxn ang="0">
                  <a:pos x="T8" y="T9"/>
                </a:cxn>
              </a:cxnLst>
              <a:rect l="0" t="0" r="r" b="b"/>
              <a:pathLst>
                <a:path w="1171" h="1178">
                  <a:moveTo>
                    <a:pt x="0" y="677"/>
                  </a:moveTo>
                  <a:cubicBezTo>
                    <a:pt x="0" y="677"/>
                    <a:pt x="250" y="809"/>
                    <a:pt x="452" y="1178"/>
                  </a:cubicBezTo>
                  <a:cubicBezTo>
                    <a:pt x="452" y="1178"/>
                    <a:pt x="784" y="415"/>
                    <a:pt x="1171" y="0"/>
                  </a:cubicBezTo>
                  <a:cubicBezTo>
                    <a:pt x="435" y="813"/>
                    <a:pt x="435" y="813"/>
                    <a:pt x="435" y="813"/>
                  </a:cubicBezTo>
                  <a:cubicBezTo>
                    <a:pt x="435" y="813"/>
                    <a:pt x="313" y="794"/>
                    <a:pt x="0" y="677"/>
                  </a:cubicBezTo>
                  <a:close/>
                </a:path>
              </a:pathLst>
            </a:custGeom>
            <a:solidFill>
              <a:srgbClr val="ED7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84210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318" y="-6325"/>
            <a:ext cx="7130592" cy="643543"/>
          </a:xfrm>
        </p:spPr>
        <p:txBody>
          <a:bodyPr>
            <a:normAutofit fontScale="90000"/>
          </a:bodyPr>
          <a:lstStyle/>
          <a:p>
            <a:pPr algn="ctr"/>
            <a:r>
              <a:rPr lang="en-US" dirty="0" err="1"/>
              <a:t>Pemantauan</a:t>
            </a:r>
            <a:r>
              <a:rPr lang="en-US" dirty="0"/>
              <a:t> </a:t>
            </a:r>
            <a:r>
              <a:rPr lang="en-US" dirty="0" err="1"/>
              <a:t>dan</a:t>
            </a:r>
            <a:r>
              <a:rPr lang="en-US" dirty="0"/>
              <a:t> </a:t>
            </a:r>
            <a:r>
              <a:rPr lang="en-US" dirty="0" err="1"/>
              <a:t>Evaluasi</a:t>
            </a:r>
            <a:endParaRPr lang="en-US" dirty="0"/>
          </a:p>
        </p:txBody>
      </p:sp>
      <p:grpSp>
        <p:nvGrpSpPr>
          <p:cNvPr id="13" name="Group 12"/>
          <p:cNvGrpSpPr/>
          <p:nvPr/>
        </p:nvGrpSpPr>
        <p:grpSpPr>
          <a:xfrm>
            <a:off x="725024" y="2551820"/>
            <a:ext cx="10741952" cy="1897007"/>
            <a:chOff x="782177" y="2207119"/>
            <a:chExt cx="10741952" cy="1897007"/>
          </a:xfrm>
        </p:grpSpPr>
        <p:grpSp>
          <p:nvGrpSpPr>
            <p:cNvPr id="7" name="Group 6"/>
            <p:cNvGrpSpPr/>
            <p:nvPr/>
          </p:nvGrpSpPr>
          <p:grpSpPr>
            <a:xfrm>
              <a:off x="782177" y="2207119"/>
              <a:ext cx="7534835" cy="927848"/>
              <a:chOff x="2438400" y="2341590"/>
              <a:chExt cx="7534835" cy="927848"/>
            </a:xfrm>
          </p:grpSpPr>
          <p:sp>
            <p:nvSpPr>
              <p:cNvPr id="3" name="Rounded Rectangle 2"/>
              <p:cNvSpPr/>
              <p:nvPr/>
            </p:nvSpPr>
            <p:spPr>
              <a:xfrm>
                <a:off x="2438400" y="2341591"/>
                <a:ext cx="3227294" cy="9278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193441"/>
                    </a:solidFill>
                    <a:latin typeface="+mj-lt"/>
                  </a:rPr>
                  <a:t>Penyimpangan</a:t>
                </a:r>
                <a:r>
                  <a:rPr lang="en-US" dirty="0">
                    <a:solidFill>
                      <a:srgbClr val="193441"/>
                    </a:solidFill>
                    <a:latin typeface="+mj-lt"/>
                  </a:rPr>
                  <a:t> </a:t>
                </a:r>
                <a:r>
                  <a:rPr lang="en-US" dirty="0" err="1">
                    <a:solidFill>
                      <a:srgbClr val="193441"/>
                    </a:solidFill>
                    <a:latin typeface="+mj-lt"/>
                  </a:rPr>
                  <a:t>dan</a:t>
                </a:r>
                <a:r>
                  <a:rPr lang="en-US" dirty="0">
                    <a:solidFill>
                      <a:srgbClr val="193441"/>
                    </a:solidFill>
                    <a:latin typeface="+mj-lt"/>
                  </a:rPr>
                  <a:t>/</a:t>
                </a:r>
                <a:r>
                  <a:rPr lang="en-US" dirty="0" err="1">
                    <a:solidFill>
                      <a:srgbClr val="193441"/>
                    </a:solidFill>
                    <a:latin typeface="+mj-lt"/>
                  </a:rPr>
                  <a:t>atau</a:t>
                </a:r>
                <a:r>
                  <a:rPr lang="en-US" dirty="0">
                    <a:solidFill>
                      <a:srgbClr val="193441"/>
                    </a:solidFill>
                    <a:latin typeface="+mj-lt"/>
                  </a:rPr>
                  <a:t> </a:t>
                </a:r>
                <a:r>
                  <a:rPr lang="en-US" dirty="0" err="1">
                    <a:solidFill>
                      <a:srgbClr val="193441"/>
                    </a:solidFill>
                    <a:latin typeface="+mj-lt"/>
                  </a:rPr>
                  <a:t>Penyalahgunaan</a:t>
                </a:r>
                <a:r>
                  <a:rPr lang="en-US" dirty="0">
                    <a:solidFill>
                      <a:srgbClr val="193441"/>
                    </a:solidFill>
                    <a:latin typeface="+mj-lt"/>
                  </a:rPr>
                  <a:t> </a:t>
                </a:r>
                <a:r>
                  <a:rPr lang="en-US" dirty="0" err="1">
                    <a:solidFill>
                      <a:srgbClr val="193441"/>
                    </a:solidFill>
                    <a:latin typeface="+mj-lt"/>
                  </a:rPr>
                  <a:t>Hibah</a:t>
                </a:r>
                <a:endParaRPr lang="en-US" dirty="0">
                  <a:solidFill>
                    <a:srgbClr val="193441"/>
                  </a:solidFill>
                  <a:latin typeface="+mj-lt"/>
                </a:endParaRPr>
              </a:p>
            </p:txBody>
          </p:sp>
          <p:sp>
            <p:nvSpPr>
              <p:cNvPr id="4" name="Rounded Rectangle 3"/>
              <p:cNvSpPr/>
              <p:nvPr/>
            </p:nvSpPr>
            <p:spPr>
              <a:xfrm>
                <a:off x="6745941" y="2341590"/>
                <a:ext cx="3227294" cy="9278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193441"/>
                    </a:solidFill>
                    <a:latin typeface="+mj-lt"/>
                  </a:rPr>
                  <a:t>Meninjau</a:t>
                </a:r>
                <a:r>
                  <a:rPr lang="en-US" dirty="0">
                    <a:solidFill>
                      <a:srgbClr val="193441"/>
                    </a:solidFill>
                    <a:latin typeface="+mj-lt"/>
                  </a:rPr>
                  <a:t> </a:t>
                </a:r>
                <a:r>
                  <a:rPr lang="en-US" dirty="0" err="1">
                    <a:solidFill>
                      <a:srgbClr val="193441"/>
                    </a:solidFill>
                    <a:latin typeface="+mj-lt"/>
                  </a:rPr>
                  <a:t>Kembali</a:t>
                </a:r>
                <a:r>
                  <a:rPr lang="en-US" dirty="0">
                    <a:solidFill>
                      <a:srgbClr val="193441"/>
                    </a:solidFill>
                    <a:latin typeface="+mj-lt"/>
                  </a:rPr>
                  <a:t> / </a:t>
                </a:r>
                <a:r>
                  <a:rPr lang="en-US" dirty="0" err="1">
                    <a:solidFill>
                      <a:srgbClr val="193441"/>
                    </a:solidFill>
                    <a:latin typeface="+mj-lt"/>
                  </a:rPr>
                  <a:t>Menghentikan</a:t>
                </a:r>
                <a:r>
                  <a:rPr lang="en-US" dirty="0">
                    <a:solidFill>
                      <a:srgbClr val="193441"/>
                    </a:solidFill>
                    <a:latin typeface="+mj-lt"/>
                  </a:rPr>
                  <a:t> </a:t>
                </a:r>
                <a:r>
                  <a:rPr lang="en-US" dirty="0" err="1">
                    <a:solidFill>
                      <a:srgbClr val="193441"/>
                    </a:solidFill>
                    <a:latin typeface="+mj-lt"/>
                  </a:rPr>
                  <a:t>Penyaluran</a:t>
                </a:r>
                <a:r>
                  <a:rPr lang="en-US" dirty="0">
                    <a:solidFill>
                      <a:srgbClr val="193441"/>
                    </a:solidFill>
                    <a:latin typeface="+mj-lt"/>
                  </a:rPr>
                  <a:t> </a:t>
                </a:r>
                <a:r>
                  <a:rPr lang="en-US" dirty="0" err="1">
                    <a:solidFill>
                      <a:srgbClr val="193441"/>
                    </a:solidFill>
                    <a:latin typeface="+mj-lt"/>
                  </a:rPr>
                  <a:t>Hibah</a:t>
                </a:r>
                <a:endParaRPr lang="en-US" dirty="0">
                  <a:solidFill>
                    <a:srgbClr val="193441"/>
                  </a:solidFill>
                  <a:latin typeface="+mj-lt"/>
                </a:endParaRPr>
              </a:p>
            </p:txBody>
          </p:sp>
          <p:cxnSp>
            <p:nvCxnSpPr>
              <p:cNvPr id="6" name="Straight Arrow Connector 5"/>
              <p:cNvCxnSpPr>
                <a:stCxn id="3" idx="3"/>
                <a:endCxn id="4" idx="1"/>
              </p:cNvCxnSpPr>
              <p:nvPr/>
            </p:nvCxnSpPr>
            <p:spPr>
              <a:xfrm flipV="1">
                <a:off x="5665694" y="2805514"/>
                <a:ext cx="1080247" cy="1"/>
              </a:xfrm>
              <a:prstGeom prst="straightConnector1">
                <a:avLst/>
              </a:prstGeom>
              <a:ln w="38100">
                <a:solidFill>
                  <a:srgbClr val="91AA9D"/>
                </a:solidFill>
                <a:tailEnd type="triangle"/>
              </a:ln>
            </p:spPr>
            <p:style>
              <a:lnRef idx="1">
                <a:schemeClr val="accent1"/>
              </a:lnRef>
              <a:fillRef idx="0">
                <a:schemeClr val="accent1"/>
              </a:fillRef>
              <a:effectRef idx="0">
                <a:schemeClr val="accent1"/>
              </a:effectRef>
              <a:fontRef idx="minor">
                <a:schemeClr val="tx1"/>
              </a:fontRef>
            </p:style>
          </p:cxnSp>
        </p:grpSp>
        <p:sp>
          <p:nvSpPr>
            <p:cNvPr id="8" name="Rectangle 7"/>
            <p:cNvSpPr/>
            <p:nvPr/>
          </p:nvSpPr>
          <p:spPr>
            <a:xfrm>
              <a:off x="907621" y="3150019"/>
              <a:ext cx="7400337" cy="954107"/>
            </a:xfrm>
            <a:prstGeom prst="rect">
              <a:avLst/>
            </a:prstGeom>
          </p:spPr>
          <p:txBody>
            <a:bodyPr wrap="square">
              <a:spAutoFit/>
            </a:bodyPr>
            <a:lstStyle/>
            <a:p>
              <a:pPr algn="ctr"/>
              <a:r>
                <a:rPr lang="en-US" sz="1400" dirty="0" err="1">
                  <a:latin typeface="Gill Sans MT" panose="020B0502020104020203" pitchFamily="34" charset="0"/>
                </a:rPr>
                <a:t>Menteri</a:t>
              </a:r>
              <a:r>
                <a:rPr lang="en-US" sz="1400" dirty="0">
                  <a:latin typeface="Gill Sans MT" panose="020B0502020104020203" pitchFamily="34" charset="0"/>
                </a:rPr>
                <a:t> </a:t>
              </a:r>
              <a:r>
                <a:rPr lang="en-US" sz="1400" dirty="0" err="1">
                  <a:latin typeface="Gill Sans MT" panose="020B0502020104020203" pitchFamily="34" charset="0"/>
                </a:rPr>
                <a:t>Keuangan</a:t>
              </a:r>
              <a:r>
                <a:rPr lang="en-US" sz="1400" dirty="0">
                  <a:latin typeface="Gill Sans MT" panose="020B0502020104020203" pitchFamily="34" charset="0"/>
                </a:rPr>
                <a:t> </a:t>
              </a:r>
              <a:r>
                <a:rPr lang="en-US" sz="1400" dirty="0" err="1">
                  <a:latin typeface="Gill Sans MT" panose="020B0502020104020203" pitchFamily="34" charset="0"/>
                </a:rPr>
                <a:t>atau</a:t>
              </a:r>
              <a:r>
                <a:rPr lang="en-US" sz="1400" dirty="0">
                  <a:latin typeface="Gill Sans MT" panose="020B0502020104020203" pitchFamily="34" charset="0"/>
                </a:rPr>
                <a:t> </a:t>
              </a:r>
              <a:r>
                <a:rPr lang="en-US" sz="1400" dirty="0" err="1">
                  <a:latin typeface="Gill Sans MT" panose="020B0502020104020203" pitchFamily="34" charset="0"/>
                </a:rPr>
                <a:t>pejabat</a:t>
              </a:r>
              <a:r>
                <a:rPr lang="en-US" sz="1400" dirty="0">
                  <a:latin typeface="Gill Sans MT" panose="020B0502020104020203" pitchFamily="34" charset="0"/>
                </a:rPr>
                <a:t> yang </a:t>
              </a:r>
              <a:r>
                <a:rPr lang="en-US" sz="1400" dirty="0" err="1">
                  <a:latin typeface="Gill Sans MT" panose="020B0502020104020203" pitchFamily="34" charset="0"/>
                </a:rPr>
                <a:t>diberi</a:t>
              </a:r>
              <a:r>
                <a:rPr lang="en-US" sz="1400" dirty="0">
                  <a:latin typeface="Gill Sans MT" panose="020B0502020104020203" pitchFamily="34" charset="0"/>
                </a:rPr>
                <a:t> </a:t>
              </a:r>
              <a:r>
                <a:rPr lang="en-US" sz="1400" dirty="0" err="1">
                  <a:latin typeface="Gill Sans MT" panose="020B0502020104020203" pitchFamily="34" charset="0"/>
                </a:rPr>
                <a:t>wewenang</a:t>
              </a:r>
              <a:r>
                <a:rPr lang="en-US" sz="1400" dirty="0">
                  <a:latin typeface="Gill Sans MT" panose="020B0502020104020203" pitchFamily="34" charset="0"/>
                </a:rPr>
                <a:t> </a:t>
              </a:r>
              <a:r>
                <a:rPr lang="en-US" sz="1400" dirty="0" err="1">
                  <a:latin typeface="Gill Sans MT" panose="020B0502020104020203" pitchFamily="34" charset="0"/>
                </a:rPr>
                <a:t>dapat</a:t>
              </a:r>
              <a:r>
                <a:rPr lang="en-US" sz="1400" dirty="0">
                  <a:latin typeface="Gill Sans MT" panose="020B0502020104020203" pitchFamily="34" charset="0"/>
                </a:rPr>
                <a:t> </a:t>
              </a:r>
              <a:r>
                <a:rPr lang="en-US" sz="1400" dirty="0" err="1">
                  <a:latin typeface="Gill Sans MT" panose="020B0502020104020203" pitchFamily="34" charset="0"/>
                </a:rPr>
                <a:t>meninjau</a:t>
              </a:r>
              <a:r>
                <a:rPr lang="en-US" sz="1400" dirty="0">
                  <a:latin typeface="Gill Sans MT" panose="020B0502020104020203" pitchFamily="34" charset="0"/>
                </a:rPr>
                <a:t> </a:t>
              </a:r>
              <a:r>
                <a:rPr lang="en-US" sz="1400" dirty="0" err="1">
                  <a:latin typeface="Gill Sans MT" panose="020B0502020104020203" pitchFamily="34" charset="0"/>
                </a:rPr>
                <a:t>kembali</a:t>
              </a:r>
              <a:r>
                <a:rPr lang="en-US" sz="1400" dirty="0">
                  <a:latin typeface="Gill Sans MT" panose="020B0502020104020203" pitchFamily="34" charset="0"/>
                </a:rPr>
                <a:t> </a:t>
              </a:r>
              <a:r>
                <a:rPr lang="en-US" sz="1400" dirty="0" err="1">
                  <a:latin typeface="Gill Sans MT" panose="020B0502020104020203" pitchFamily="34" charset="0"/>
                </a:rPr>
                <a:t>atau</a:t>
              </a:r>
              <a:r>
                <a:rPr lang="en-US" sz="1400" dirty="0">
                  <a:latin typeface="Gill Sans MT" panose="020B0502020104020203" pitchFamily="34" charset="0"/>
                </a:rPr>
                <a:t> </a:t>
              </a:r>
              <a:r>
                <a:rPr lang="en-US" sz="1400" dirty="0" err="1">
                  <a:latin typeface="Gill Sans MT" panose="020B0502020104020203" pitchFamily="34" charset="0"/>
                </a:rPr>
                <a:t>menghentikan</a:t>
              </a:r>
              <a:r>
                <a:rPr lang="en-US" sz="1400" dirty="0">
                  <a:latin typeface="Gill Sans MT" panose="020B0502020104020203" pitchFamily="34" charset="0"/>
                </a:rPr>
                <a:t> </a:t>
              </a:r>
              <a:r>
                <a:rPr lang="en-US" sz="1400" dirty="0" err="1">
                  <a:latin typeface="Gill Sans MT" panose="020B0502020104020203" pitchFamily="34" charset="0"/>
                </a:rPr>
                <a:t>penyaluran</a:t>
              </a:r>
              <a:r>
                <a:rPr lang="en-US" sz="1400" dirty="0">
                  <a:latin typeface="Gill Sans MT" panose="020B0502020104020203" pitchFamily="34" charset="0"/>
                </a:rPr>
                <a:t> </a:t>
              </a:r>
              <a:r>
                <a:rPr lang="en-US" sz="1400" dirty="0" err="1">
                  <a:latin typeface="Gill Sans MT" panose="020B0502020104020203" pitchFamily="34" charset="0"/>
                </a:rPr>
                <a:t>Hibah</a:t>
              </a:r>
              <a:r>
                <a:rPr lang="en-US" sz="1400" dirty="0">
                  <a:latin typeface="Gill Sans MT" panose="020B0502020104020203" pitchFamily="34" charset="0"/>
                </a:rPr>
                <a:t> </a:t>
              </a:r>
              <a:r>
                <a:rPr lang="en-US" sz="1400" dirty="0" err="1">
                  <a:latin typeface="Gill Sans MT" panose="020B0502020104020203" pitchFamily="34" charset="0"/>
                </a:rPr>
                <a:t>apabila</a:t>
              </a:r>
              <a:r>
                <a:rPr lang="en-US" sz="1400" dirty="0">
                  <a:latin typeface="Gill Sans MT" panose="020B0502020104020203" pitchFamily="34" charset="0"/>
                </a:rPr>
                <a:t> </a:t>
              </a:r>
              <a:r>
                <a:rPr lang="en-US" sz="1400" dirty="0" err="1">
                  <a:latin typeface="Gill Sans MT" panose="020B0502020104020203" pitchFamily="34" charset="0"/>
                </a:rPr>
                <a:t>terjadi</a:t>
              </a:r>
              <a:r>
                <a:rPr lang="en-US" sz="1400" dirty="0">
                  <a:latin typeface="Gill Sans MT" panose="020B0502020104020203" pitchFamily="34" charset="0"/>
                </a:rPr>
                <a:t> </a:t>
              </a:r>
              <a:r>
                <a:rPr lang="en-US" sz="1400" dirty="0" err="1">
                  <a:latin typeface="Gill Sans MT" panose="020B0502020104020203" pitchFamily="34" charset="0"/>
                </a:rPr>
                <a:t>penyimpangan</a:t>
              </a:r>
              <a:r>
                <a:rPr lang="en-US" sz="1400" dirty="0">
                  <a:latin typeface="Gill Sans MT" panose="020B0502020104020203" pitchFamily="34" charset="0"/>
                </a:rPr>
                <a:t> </a:t>
              </a:r>
              <a:r>
                <a:rPr lang="en-US" sz="1400" dirty="0" err="1">
                  <a:latin typeface="Gill Sans MT" panose="020B0502020104020203" pitchFamily="34" charset="0"/>
                </a:rPr>
                <a:t>dan</a:t>
              </a:r>
              <a:r>
                <a:rPr lang="en-US" sz="1400" dirty="0">
                  <a:latin typeface="Gill Sans MT" panose="020B0502020104020203" pitchFamily="34" charset="0"/>
                </a:rPr>
                <a:t>/</a:t>
              </a:r>
              <a:r>
                <a:rPr lang="en-US" sz="1400" dirty="0" err="1">
                  <a:latin typeface="Gill Sans MT" panose="020B0502020104020203" pitchFamily="34" charset="0"/>
                </a:rPr>
                <a:t>atau</a:t>
              </a:r>
              <a:r>
                <a:rPr lang="en-US" sz="1400" dirty="0">
                  <a:latin typeface="Gill Sans MT" panose="020B0502020104020203" pitchFamily="34" charset="0"/>
                </a:rPr>
                <a:t> </a:t>
              </a:r>
              <a:r>
                <a:rPr lang="en-US" sz="1400" dirty="0" err="1">
                  <a:latin typeface="Gill Sans MT" panose="020B0502020104020203" pitchFamily="34" charset="0"/>
                </a:rPr>
                <a:t>penyalahgunaan</a:t>
              </a:r>
              <a:r>
                <a:rPr lang="en-US" sz="1400" dirty="0">
                  <a:latin typeface="Gill Sans MT" panose="020B0502020104020203" pitchFamily="34" charset="0"/>
                </a:rPr>
                <a:t> </a:t>
              </a:r>
              <a:r>
                <a:rPr lang="en-US" sz="1400" dirty="0" err="1">
                  <a:latin typeface="Gill Sans MT" panose="020B0502020104020203" pitchFamily="34" charset="0"/>
                </a:rPr>
                <a:t>Hibah</a:t>
              </a:r>
              <a:r>
                <a:rPr lang="en-US" sz="1400" dirty="0">
                  <a:latin typeface="Gill Sans MT" panose="020B0502020104020203" pitchFamily="34" charset="0"/>
                </a:rPr>
                <a:t> </a:t>
              </a:r>
              <a:r>
                <a:rPr lang="en-US" sz="1400" dirty="0" err="1">
                  <a:latin typeface="Gill Sans MT" panose="020B0502020104020203" pitchFamily="34" charset="0"/>
                </a:rPr>
                <a:t>dari</a:t>
              </a:r>
              <a:r>
                <a:rPr lang="en-US" sz="1400" dirty="0">
                  <a:latin typeface="Gill Sans MT" panose="020B0502020104020203" pitchFamily="34" charset="0"/>
                </a:rPr>
                <a:t> </a:t>
              </a:r>
              <a:r>
                <a:rPr lang="en-US" sz="1400" dirty="0" err="1">
                  <a:latin typeface="Gill Sans MT" panose="020B0502020104020203" pitchFamily="34" charset="0"/>
                </a:rPr>
                <a:t>maksud</a:t>
              </a:r>
              <a:r>
                <a:rPr lang="en-US" sz="1400" dirty="0">
                  <a:latin typeface="Gill Sans MT" panose="020B0502020104020203" pitchFamily="34" charset="0"/>
                </a:rPr>
                <a:t> </a:t>
              </a:r>
              <a:r>
                <a:rPr lang="en-US" sz="1400" dirty="0" err="1">
                  <a:latin typeface="Gill Sans MT" panose="020B0502020104020203" pitchFamily="34" charset="0"/>
                </a:rPr>
                <a:t>dan</a:t>
              </a:r>
              <a:r>
                <a:rPr lang="en-US" sz="1400" dirty="0">
                  <a:latin typeface="Gill Sans MT" panose="020B0502020104020203" pitchFamily="34" charset="0"/>
                </a:rPr>
                <a:t> </a:t>
              </a:r>
              <a:r>
                <a:rPr lang="en-US" sz="1400" dirty="0" err="1">
                  <a:latin typeface="Gill Sans MT" panose="020B0502020104020203" pitchFamily="34" charset="0"/>
                </a:rPr>
                <a:t>tujuan</a:t>
              </a:r>
              <a:r>
                <a:rPr lang="en-US" sz="1400" dirty="0">
                  <a:latin typeface="Gill Sans MT" panose="020B0502020104020203" pitchFamily="34" charset="0"/>
                </a:rPr>
                <a:t> </a:t>
              </a:r>
              <a:r>
                <a:rPr lang="en-US" sz="1400" dirty="0" err="1">
                  <a:latin typeface="Gill Sans MT" panose="020B0502020104020203" pitchFamily="34" charset="0"/>
                </a:rPr>
                <a:t>pemberian</a:t>
              </a:r>
              <a:r>
                <a:rPr lang="en-US" sz="1400" dirty="0">
                  <a:latin typeface="Gill Sans MT" panose="020B0502020104020203" pitchFamily="34" charset="0"/>
                </a:rPr>
                <a:t> </a:t>
              </a:r>
              <a:r>
                <a:rPr lang="en-US" sz="1400" dirty="0" err="1">
                  <a:latin typeface="Gill Sans MT" panose="020B0502020104020203" pitchFamily="34" charset="0"/>
                </a:rPr>
                <a:t>Hibah</a:t>
              </a:r>
              <a:r>
                <a:rPr lang="en-US" sz="1400" dirty="0">
                  <a:latin typeface="Gill Sans MT" panose="020B0502020104020203" pitchFamily="34" charset="0"/>
                </a:rPr>
                <a:t> </a:t>
              </a:r>
              <a:r>
                <a:rPr lang="en-US" sz="1400" dirty="0" err="1">
                  <a:latin typeface="Gill Sans MT" panose="020B0502020104020203" pitchFamily="34" charset="0"/>
                </a:rPr>
                <a:t>dalam</a:t>
              </a:r>
              <a:r>
                <a:rPr lang="en-US" sz="1400" dirty="0">
                  <a:latin typeface="Gill Sans MT" panose="020B0502020104020203" pitchFamily="34" charset="0"/>
                </a:rPr>
                <a:t> PHD </a:t>
              </a:r>
              <a:r>
                <a:rPr lang="en-US" sz="1400" dirty="0" err="1">
                  <a:latin typeface="Gill Sans MT" panose="020B0502020104020203" pitchFamily="34" charset="0"/>
                </a:rPr>
                <a:t>atau</a:t>
              </a:r>
              <a:r>
                <a:rPr lang="en-US" sz="1400" dirty="0">
                  <a:latin typeface="Gill Sans MT" panose="020B0502020104020203" pitchFamily="34" charset="0"/>
                </a:rPr>
                <a:t> PPH </a:t>
              </a:r>
            </a:p>
          </p:txBody>
        </p:sp>
        <p:cxnSp>
          <p:nvCxnSpPr>
            <p:cNvPr id="10" name="Elbow Connector 9"/>
            <p:cNvCxnSpPr>
              <a:stCxn id="4" idx="3"/>
              <a:endCxn id="11" idx="1"/>
            </p:cNvCxnSpPr>
            <p:nvPr/>
          </p:nvCxnSpPr>
          <p:spPr>
            <a:xfrm>
              <a:off x="8317012" y="2671043"/>
              <a:ext cx="880776" cy="513096"/>
            </a:xfrm>
            <a:prstGeom prst="bentConnector3">
              <a:avLst/>
            </a:prstGeom>
            <a:ln w="19050">
              <a:solidFill>
                <a:srgbClr val="19344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9197788" y="2798634"/>
              <a:ext cx="2326341" cy="771009"/>
            </a:xfrm>
            <a:prstGeom prst="roundRect">
              <a:avLst/>
            </a:prstGeom>
            <a:solidFill>
              <a:srgbClr val="FCFFF5"/>
            </a:solidFill>
            <a:ln>
              <a:solidFill>
                <a:srgbClr val="91AA9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193441"/>
                  </a:solidFill>
                  <a:latin typeface="Gill Sans MT" panose="020B0502020104020203" pitchFamily="34" charset="0"/>
                </a:rPr>
                <a:t>Setelah</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mendapat</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pertimbangan</a:t>
              </a:r>
              <a:r>
                <a:rPr lang="en-US" sz="1600" dirty="0">
                  <a:solidFill>
                    <a:srgbClr val="193441"/>
                  </a:solidFill>
                  <a:latin typeface="Gill Sans MT" panose="020B0502020104020203" pitchFamily="34" charset="0"/>
                </a:rPr>
                <a:t> K/L </a:t>
              </a:r>
              <a:r>
                <a:rPr lang="en-US" sz="1600" dirty="0" err="1">
                  <a:solidFill>
                    <a:srgbClr val="193441"/>
                  </a:solidFill>
                  <a:latin typeface="Gill Sans MT" panose="020B0502020104020203" pitchFamily="34" charset="0"/>
                </a:rPr>
                <a:t>terkait</a:t>
              </a:r>
              <a:endParaRPr lang="en-US" sz="1600" dirty="0">
                <a:solidFill>
                  <a:srgbClr val="193441"/>
                </a:solidFill>
                <a:latin typeface="Gill Sans MT" panose="020B0502020104020203" pitchFamily="34" charset="0"/>
              </a:endParaRPr>
            </a:p>
          </p:txBody>
        </p:sp>
      </p:grpSp>
      <p:sp>
        <p:nvSpPr>
          <p:cNvPr id="14" name="Rectangle 13"/>
          <p:cNvSpPr/>
          <p:nvPr/>
        </p:nvSpPr>
        <p:spPr>
          <a:xfrm>
            <a:off x="0" y="4409039"/>
            <a:ext cx="12192000" cy="80683"/>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p:cNvGrpSpPr/>
          <p:nvPr/>
        </p:nvGrpSpPr>
        <p:grpSpPr>
          <a:xfrm>
            <a:off x="725024" y="4608423"/>
            <a:ext cx="7534835" cy="2045601"/>
            <a:chOff x="2755524" y="4438258"/>
            <a:chExt cx="7534835" cy="2045601"/>
          </a:xfrm>
        </p:grpSpPr>
        <p:sp>
          <p:nvSpPr>
            <p:cNvPr id="20" name="Rounded Rectangle 19"/>
            <p:cNvSpPr/>
            <p:nvPr/>
          </p:nvSpPr>
          <p:spPr>
            <a:xfrm>
              <a:off x="2755524" y="4438259"/>
              <a:ext cx="3227294" cy="927847"/>
            </a:xfrm>
            <a:prstGeom prst="roundRect">
              <a:avLst/>
            </a:prstGeom>
            <a:solidFill>
              <a:srgbClr val="FCFFF5"/>
            </a:solidFill>
            <a:ln w="38100">
              <a:solidFill>
                <a:srgbClr val="193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3E606F"/>
                  </a:solidFill>
                  <a:latin typeface="+mj-lt"/>
                </a:rPr>
                <a:t>Penyaluran Hibah Dihentikan</a:t>
              </a:r>
            </a:p>
          </p:txBody>
        </p:sp>
        <p:sp>
          <p:nvSpPr>
            <p:cNvPr id="21" name="Rounded Rectangle 20"/>
            <p:cNvSpPr/>
            <p:nvPr/>
          </p:nvSpPr>
          <p:spPr>
            <a:xfrm>
              <a:off x="7063065" y="4438258"/>
              <a:ext cx="3227294" cy="927847"/>
            </a:xfrm>
            <a:prstGeom prst="roundRect">
              <a:avLst/>
            </a:prstGeom>
            <a:solidFill>
              <a:srgbClr val="FCFFF5"/>
            </a:solidFill>
            <a:ln w="38100">
              <a:solidFill>
                <a:srgbClr val="193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3E606F"/>
                  </a:solidFill>
                  <a:latin typeface="+mj-lt"/>
                </a:rPr>
                <a:t>Pemda wajib memakai Dana APBD</a:t>
              </a:r>
            </a:p>
          </p:txBody>
        </p:sp>
        <p:cxnSp>
          <p:nvCxnSpPr>
            <p:cNvPr id="22" name="Straight Arrow Connector 21"/>
            <p:cNvCxnSpPr>
              <a:stCxn id="20" idx="3"/>
              <a:endCxn id="21" idx="1"/>
            </p:cNvCxnSpPr>
            <p:nvPr/>
          </p:nvCxnSpPr>
          <p:spPr>
            <a:xfrm flipV="1">
              <a:off x="5982818" y="4902182"/>
              <a:ext cx="1080247" cy="1"/>
            </a:xfrm>
            <a:prstGeom prst="straightConnector1">
              <a:avLst/>
            </a:prstGeom>
            <a:solidFill>
              <a:srgbClr val="91AA9D"/>
            </a:solidFill>
            <a:ln w="38100">
              <a:solidFill>
                <a:srgbClr val="3E606F"/>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53652" y="5652862"/>
              <a:ext cx="6138578" cy="830997"/>
            </a:xfrm>
            <a:prstGeom prst="rect">
              <a:avLst/>
            </a:prstGeom>
          </p:spPr>
          <p:txBody>
            <a:bodyPr wrap="square">
              <a:spAutoFit/>
            </a:bodyPr>
            <a:lstStyle/>
            <a:p>
              <a:pPr algn="ctr"/>
              <a:r>
                <a:rPr lang="en-US" sz="1600" dirty="0" err="1">
                  <a:latin typeface="Gill Sans MT" panose="020B0502020104020203" pitchFamily="34" charset="0"/>
                </a:rPr>
                <a:t>Dalam</a:t>
              </a:r>
              <a:r>
                <a:rPr lang="en-US" sz="1600" dirty="0">
                  <a:latin typeface="Gill Sans MT" panose="020B0502020104020203" pitchFamily="34" charset="0"/>
                </a:rPr>
                <a:t> </a:t>
              </a:r>
              <a:r>
                <a:rPr lang="en-US" sz="1600" dirty="0" err="1">
                  <a:latin typeface="Gill Sans MT" panose="020B0502020104020203" pitchFamily="34" charset="0"/>
                </a:rPr>
                <a:t>hal</a:t>
              </a:r>
              <a:r>
                <a:rPr lang="en-US" sz="1600" dirty="0">
                  <a:latin typeface="Gill Sans MT" panose="020B0502020104020203" pitchFamily="34" charset="0"/>
                </a:rPr>
                <a:t> </a:t>
              </a:r>
              <a:r>
                <a:rPr lang="en-US" sz="1600" dirty="0" err="1">
                  <a:latin typeface="Gill Sans MT" panose="020B0502020104020203" pitchFamily="34" charset="0"/>
                </a:rPr>
                <a:t>penyaluran</a:t>
              </a:r>
              <a:r>
                <a:rPr lang="en-US" sz="1600" dirty="0">
                  <a:latin typeface="Gill Sans MT" panose="020B0502020104020203" pitchFamily="34" charset="0"/>
                </a:rPr>
                <a:t> </a:t>
              </a:r>
              <a:r>
                <a:rPr lang="en-US" sz="1600" dirty="0" err="1">
                  <a:latin typeface="Gill Sans MT" panose="020B0502020104020203" pitchFamily="34" charset="0"/>
                </a:rPr>
                <a:t>Hibah</a:t>
              </a:r>
              <a:r>
                <a:rPr lang="en-US" sz="1600" dirty="0">
                  <a:latin typeface="Gill Sans MT" panose="020B0502020104020203" pitchFamily="34" charset="0"/>
                </a:rPr>
                <a:t> </a:t>
              </a:r>
              <a:r>
                <a:rPr lang="en-US" sz="1600" dirty="0" err="1">
                  <a:latin typeface="Gill Sans MT" panose="020B0502020104020203" pitchFamily="34" charset="0"/>
                </a:rPr>
                <a:t>dihentikan</a:t>
              </a:r>
              <a:r>
                <a:rPr lang="en-US" sz="1600" dirty="0">
                  <a:latin typeface="Gill Sans MT" panose="020B0502020104020203" pitchFamily="34" charset="0"/>
                </a:rPr>
                <a:t> , </a:t>
              </a:r>
              <a:r>
                <a:rPr lang="en-US" sz="1600" dirty="0" err="1">
                  <a:latin typeface="Gill Sans MT" panose="020B0502020104020203" pitchFamily="34" charset="0"/>
                </a:rPr>
                <a:t>Pemerintah</a:t>
              </a:r>
              <a:r>
                <a:rPr lang="en-US" sz="1600" dirty="0">
                  <a:latin typeface="Gill Sans MT" panose="020B0502020104020203" pitchFamily="34" charset="0"/>
                </a:rPr>
                <a:t> Daerah </a:t>
              </a:r>
              <a:r>
                <a:rPr lang="en-US" sz="1600" dirty="0" err="1">
                  <a:latin typeface="Gill Sans MT" panose="020B0502020104020203" pitchFamily="34" charset="0"/>
                </a:rPr>
                <a:t>wajib</a:t>
              </a:r>
              <a:r>
                <a:rPr lang="en-US" sz="1600" dirty="0">
                  <a:latin typeface="Gill Sans MT" panose="020B0502020104020203" pitchFamily="34" charset="0"/>
                </a:rPr>
                <a:t> </a:t>
              </a:r>
              <a:r>
                <a:rPr lang="en-US" sz="1600" dirty="0" err="1">
                  <a:latin typeface="Gill Sans MT" panose="020B0502020104020203" pitchFamily="34" charset="0"/>
                </a:rPr>
                <a:t>memenuhi</a:t>
              </a:r>
              <a:r>
                <a:rPr lang="en-US" sz="1600" dirty="0">
                  <a:latin typeface="Gill Sans MT" panose="020B0502020104020203" pitchFamily="34" charset="0"/>
                </a:rPr>
                <a:t> </a:t>
              </a:r>
              <a:r>
                <a:rPr lang="en-US" sz="1600" dirty="0" err="1">
                  <a:latin typeface="Gill Sans MT" panose="020B0502020104020203" pitchFamily="34" charset="0"/>
                </a:rPr>
                <a:t>maksud</a:t>
              </a:r>
              <a:r>
                <a:rPr lang="en-US" sz="1600" dirty="0">
                  <a:latin typeface="Gill Sans MT" panose="020B0502020104020203" pitchFamily="34" charset="0"/>
                </a:rPr>
                <a:t> </a:t>
              </a:r>
              <a:r>
                <a:rPr lang="en-US" sz="1600" dirty="0" err="1">
                  <a:latin typeface="Gill Sans MT" panose="020B0502020104020203" pitchFamily="34" charset="0"/>
                </a:rPr>
                <a:t>dan</a:t>
              </a:r>
              <a:r>
                <a:rPr lang="en-US" sz="1600" dirty="0">
                  <a:latin typeface="Gill Sans MT" panose="020B0502020104020203" pitchFamily="34" charset="0"/>
                </a:rPr>
                <a:t> </a:t>
              </a:r>
              <a:r>
                <a:rPr lang="en-US" sz="1600" dirty="0" err="1">
                  <a:latin typeface="Gill Sans MT" panose="020B0502020104020203" pitchFamily="34" charset="0"/>
                </a:rPr>
                <a:t>tujuan</a:t>
              </a:r>
              <a:r>
                <a:rPr lang="en-US" sz="1600" dirty="0">
                  <a:latin typeface="Gill Sans MT" panose="020B0502020104020203" pitchFamily="34" charset="0"/>
                </a:rPr>
                <a:t> </a:t>
              </a:r>
              <a:r>
                <a:rPr lang="en-US" sz="1600" dirty="0" err="1">
                  <a:latin typeface="Gill Sans MT" panose="020B0502020104020203" pitchFamily="34" charset="0"/>
                </a:rPr>
                <a:t>pemberian</a:t>
              </a:r>
              <a:r>
                <a:rPr lang="en-US" sz="1600" dirty="0">
                  <a:latin typeface="Gill Sans MT" panose="020B0502020104020203" pitchFamily="34" charset="0"/>
                </a:rPr>
                <a:t> </a:t>
              </a:r>
              <a:r>
                <a:rPr lang="en-US" sz="1600" dirty="0" err="1">
                  <a:latin typeface="Gill Sans MT" panose="020B0502020104020203" pitchFamily="34" charset="0"/>
                </a:rPr>
                <a:t>Hibah</a:t>
              </a:r>
              <a:r>
                <a:rPr lang="en-US" sz="1600" dirty="0">
                  <a:latin typeface="Gill Sans MT" panose="020B0502020104020203" pitchFamily="34" charset="0"/>
                </a:rPr>
                <a:t> </a:t>
              </a:r>
              <a:r>
                <a:rPr lang="en-US" sz="1600" dirty="0" err="1">
                  <a:latin typeface="Gill Sans MT" panose="020B0502020104020203" pitchFamily="34" charset="0"/>
                </a:rPr>
                <a:t>dalam</a:t>
              </a:r>
              <a:r>
                <a:rPr lang="en-US" sz="1600" dirty="0">
                  <a:latin typeface="Gill Sans MT" panose="020B0502020104020203" pitchFamily="34" charset="0"/>
                </a:rPr>
                <a:t> PHD </a:t>
              </a:r>
              <a:r>
                <a:rPr lang="en-US" sz="1600" dirty="0" err="1">
                  <a:latin typeface="Gill Sans MT" panose="020B0502020104020203" pitchFamily="34" charset="0"/>
                </a:rPr>
                <a:t>atau</a:t>
              </a:r>
              <a:r>
                <a:rPr lang="en-US" sz="1600" dirty="0">
                  <a:latin typeface="Gill Sans MT" panose="020B0502020104020203" pitchFamily="34" charset="0"/>
                </a:rPr>
                <a:t> PPH </a:t>
              </a:r>
              <a:r>
                <a:rPr lang="en-US" sz="1600" dirty="0" err="1">
                  <a:latin typeface="Gill Sans MT" panose="020B0502020104020203" pitchFamily="34" charset="0"/>
                </a:rPr>
                <a:t>dengan</a:t>
              </a:r>
              <a:r>
                <a:rPr lang="en-US" sz="1600" dirty="0">
                  <a:latin typeface="Gill Sans MT" panose="020B0502020104020203" pitchFamily="34" charset="0"/>
                </a:rPr>
                <a:t> dana yang  </a:t>
              </a:r>
              <a:r>
                <a:rPr lang="en-US" sz="1600" dirty="0" err="1">
                  <a:latin typeface="Gill Sans MT" panose="020B0502020104020203" pitchFamily="34" charset="0"/>
                </a:rPr>
                <a:t>bersumber</a:t>
              </a:r>
              <a:r>
                <a:rPr lang="en-US" sz="1600" dirty="0">
                  <a:latin typeface="Gill Sans MT" panose="020B0502020104020203" pitchFamily="34" charset="0"/>
                </a:rPr>
                <a:t> </a:t>
              </a:r>
              <a:r>
                <a:rPr lang="en-US" sz="1600" dirty="0" err="1">
                  <a:latin typeface="Gill Sans MT" panose="020B0502020104020203" pitchFamily="34" charset="0"/>
                </a:rPr>
                <a:t>dari</a:t>
              </a:r>
              <a:r>
                <a:rPr lang="en-US" sz="1600" dirty="0">
                  <a:latin typeface="Gill Sans MT" panose="020B0502020104020203" pitchFamily="34" charset="0"/>
                </a:rPr>
                <a:t> APBD</a:t>
              </a:r>
            </a:p>
          </p:txBody>
        </p:sp>
      </p:grpSp>
      <p:sp>
        <p:nvSpPr>
          <p:cNvPr id="18" name="Rectangle 17"/>
          <p:cNvSpPr/>
          <p:nvPr/>
        </p:nvSpPr>
        <p:spPr>
          <a:xfrm>
            <a:off x="640728" y="669796"/>
            <a:ext cx="8644674" cy="83099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id-ID" sz="1600" dirty="0">
                <a:latin typeface="+mj-lt"/>
              </a:rPr>
              <a:t>Ke</a:t>
            </a:r>
            <a:r>
              <a:rPr lang="en-US" sz="1600" dirty="0">
                <a:latin typeface="+mj-lt"/>
              </a:rPr>
              <a:t>men</a:t>
            </a:r>
            <a:r>
              <a:rPr lang="id-ID" sz="1600" dirty="0" err="1">
                <a:latin typeface="+mj-lt"/>
              </a:rPr>
              <a:t>terian</a:t>
            </a:r>
            <a:r>
              <a:rPr lang="id-ID" sz="1600" dirty="0">
                <a:latin typeface="+mj-lt"/>
              </a:rPr>
              <a:t> Keuangan dan </a:t>
            </a:r>
            <a:r>
              <a:rPr lang="en-US" sz="1600" dirty="0">
                <a:latin typeface="+mj-lt"/>
              </a:rPr>
              <a:t>K</a:t>
            </a:r>
            <a:r>
              <a:rPr lang="sv-SE" sz="1600" dirty="0">
                <a:latin typeface="+mj-lt"/>
              </a:rPr>
              <a:t>/L terkait </a:t>
            </a:r>
            <a:r>
              <a:rPr lang="id-ID" sz="1600" dirty="0">
                <a:latin typeface="+mj-lt"/>
              </a:rPr>
              <a:t>dapat melakukan pemantauan dan evaluasi atas </a:t>
            </a:r>
            <a:r>
              <a:rPr lang="en-US" sz="1600" dirty="0">
                <a:latin typeface="+mj-lt"/>
              </a:rPr>
              <a:t>k</a:t>
            </a:r>
            <a:r>
              <a:rPr lang="id-ID" sz="1600" dirty="0">
                <a:latin typeface="+mj-lt"/>
              </a:rPr>
              <a:t>i</a:t>
            </a:r>
            <a:r>
              <a:rPr lang="en-US" sz="1600" dirty="0">
                <a:latin typeface="+mj-lt"/>
              </a:rPr>
              <a:t>n</a:t>
            </a:r>
            <a:r>
              <a:rPr lang="id-ID" sz="1600" dirty="0" err="1">
                <a:latin typeface="+mj-lt"/>
              </a:rPr>
              <a:t>erja</a:t>
            </a:r>
            <a:r>
              <a:rPr lang="en-US" sz="1600" dirty="0">
                <a:latin typeface="+mj-lt"/>
              </a:rPr>
              <a:t> </a:t>
            </a:r>
            <a:r>
              <a:rPr lang="fi-FI" sz="1600" dirty="0">
                <a:latin typeface="+mj-lt"/>
              </a:rPr>
              <a:t>pelaksanaan kegiatan dan penggunaan Hibah dalam </a:t>
            </a:r>
            <a:r>
              <a:rPr lang="id-ID" sz="1600" dirty="0">
                <a:latin typeface="+mj-lt"/>
              </a:rPr>
              <a:t>rangka pencapaian target dan sasaran yang </a:t>
            </a:r>
            <a:r>
              <a:rPr lang="id-ID" sz="1600" dirty="0" err="1">
                <a:latin typeface="+mj-lt"/>
              </a:rPr>
              <a:t>diteta</a:t>
            </a:r>
            <a:r>
              <a:rPr lang="en-US" sz="1600" dirty="0">
                <a:latin typeface="+mj-lt"/>
              </a:rPr>
              <a:t>p</a:t>
            </a:r>
            <a:r>
              <a:rPr lang="id-ID" sz="1600" dirty="0" err="1">
                <a:latin typeface="+mj-lt"/>
              </a:rPr>
              <a:t>kan</a:t>
            </a:r>
            <a:r>
              <a:rPr lang="en-US" sz="1600" dirty="0">
                <a:latin typeface="+mj-lt"/>
              </a:rPr>
              <a:t> </a:t>
            </a:r>
            <a:r>
              <a:rPr lang="id-ID" sz="1600" dirty="0">
                <a:latin typeface="+mj-lt"/>
              </a:rPr>
              <a:t>dalam PHD atau PPH</a:t>
            </a:r>
            <a:endParaRPr lang="en-US" sz="1600" dirty="0">
              <a:latin typeface="+mj-lt"/>
            </a:endParaRPr>
          </a:p>
        </p:txBody>
      </p:sp>
      <p:sp>
        <p:nvSpPr>
          <p:cNvPr id="19" name="Rounded Rectangle 18"/>
          <p:cNvSpPr/>
          <p:nvPr/>
        </p:nvSpPr>
        <p:spPr>
          <a:xfrm>
            <a:off x="1395896" y="1825196"/>
            <a:ext cx="1969470" cy="314564"/>
          </a:xfrm>
          <a:prstGeom prst="roundRect">
            <a:avLst/>
          </a:prstGeom>
          <a:solidFill>
            <a:srgbClr val="FCFFF5"/>
          </a:solidFill>
          <a:ln w="38100">
            <a:solidFill>
              <a:srgbClr val="193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3E606F"/>
                </a:solidFill>
                <a:latin typeface="+mj-lt"/>
              </a:rPr>
              <a:t>Mandiri</a:t>
            </a:r>
            <a:r>
              <a:rPr lang="en-US" dirty="0">
                <a:solidFill>
                  <a:srgbClr val="3E606F"/>
                </a:solidFill>
                <a:latin typeface="+mj-lt"/>
              </a:rPr>
              <a:t> </a:t>
            </a:r>
          </a:p>
        </p:txBody>
      </p:sp>
      <p:sp>
        <p:nvSpPr>
          <p:cNvPr id="24" name="Rounded Rectangle 23"/>
          <p:cNvSpPr/>
          <p:nvPr/>
        </p:nvSpPr>
        <p:spPr>
          <a:xfrm>
            <a:off x="5752063" y="1835470"/>
            <a:ext cx="1969470" cy="314564"/>
          </a:xfrm>
          <a:prstGeom prst="roundRect">
            <a:avLst/>
          </a:prstGeom>
          <a:solidFill>
            <a:srgbClr val="FCFFF5"/>
          </a:solidFill>
          <a:ln w="38100">
            <a:solidFill>
              <a:srgbClr val="193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3E606F"/>
                </a:solidFill>
                <a:latin typeface="+mj-lt"/>
              </a:rPr>
              <a:t>Bersama-sama</a:t>
            </a:r>
            <a:endParaRPr lang="en-US" dirty="0">
              <a:solidFill>
                <a:srgbClr val="3E606F"/>
              </a:solidFill>
              <a:latin typeface="+mj-lt"/>
            </a:endParaRPr>
          </a:p>
        </p:txBody>
      </p:sp>
      <p:cxnSp>
        <p:nvCxnSpPr>
          <p:cNvPr id="25" name="Elbow Connector 24"/>
          <p:cNvCxnSpPr/>
          <p:nvPr/>
        </p:nvCxnSpPr>
        <p:spPr>
          <a:xfrm>
            <a:off x="4656844" y="1574281"/>
            <a:ext cx="970958" cy="424204"/>
          </a:xfrm>
          <a:prstGeom prst="bentConnector3">
            <a:avLst>
              <a:gd name="adj1" fmla="val 2427"/>
            </a:avLst>
          </a:prstGeom>
          <a:ln w="57150">
            <a:solidFill>
              <a:srgbClr val="3E606F"/>
            </a:solidFill>
            <a:tailEnd type="triangle"/>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rot="10800000" flipV="1">
            <a:off x="3487918" y="1564854"/>
            <a:ext cx="1059169" cy="436478"/>
          </a:xfrm>
          <a:prstGeom prst="bentConnector3">
            <a:avLst>
              <a:gd name="adj1" fmla="val 159"/>
            </a:avLst>
          </a:prstGeom>
          <a:ln w="57150">
            <a:solidFill>
              <a:srgbClr val="3E606F"/>
            </a:solidFill>
            <a:tailEnd type="triangle"/>
          </a:ln>
        </p:spPr>
        <p:style>
          <a:lnRef idx="1">
            <a:schemeClr val="accent1"/>
          </a:lnRef>
          <a:fillRef idx="0">
            <a:schemeClr val="accent1"/>
          </a:fillRef>
          <a:effectRef idx="0">
            <a:schemeClr val="accent1"/>
          </a:effectRef>
          <a:fontRef idx="minor">
            <a:schemeClr val="tx1"/>
          </a:fontRef>
        </p:style>
      </p:cxnSp>
      <p:pic>
        <p:nvPicPr>
          <p:cNvPr id="9" name="Graphic 8" descr="Research">
            <a:extLst>
              <a:ext uri="{FF2B5EF4-FFF2-40B4-BE49-F238E27FC236}">
                <a16:creationId xmlns:a16="http://schemas.microsoft.com/office/drawing/2014/main" xmlns="" id="{2FD2F0FF-A426-4CFE-B1BD-EBE45450A6F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9556611" y="1461464"/>
            <a:ext cx="1618075" cy="1618075"/>
          </a:xfrm>
          <a:prstGeom prst="rect">
            <a:avLst/>
          </a:prstGeom>
        </p:spPr>
      </p:pic>
    </p:spTree>
    <p:extLst>
      <p:ext uri="{BB962C8B-B14F-4D97-AF65-F5344CB8AC3E}">
        <p14:creationId xmlns:p14="http://schemas.microsoft.com/office/powerpoint/2010/main" val="10781819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9105" y="263742"/>
            <a:ext cx="10515600" cy="1325563"/>
          </a:xfrm>
        </p:spPr>
        <p:txBody>
          <a:bodyPr/>
          <a:lstStyle/>
          <a:p>
            <a:pPr algn="ctr"/>
            <a:r>
              <a:rPr lang="en-US" dirty="0" err="1" smtClean="0"/>
              <a:t>Penatausahaan</a:t>
            </a:r>
            <a:r>
              <a:rPr lang="en-US" dirty="0" smtClean="0"/>
              <a:t> </a:t>
            </a:r>
            <a:r>
              <a:rPr lang="en-US" dirty="0" err="1" smtClean="0"/>
              <a:t>dan</a:t>
            </a:r>
            <a:r>
              <a:rPr lang="en-US" dirty="0" smtClean="0"/>
              <a:t> </a:t>
            </a:r>
            <a:r>
              <a:rPr lang="en-US" dirty="0" err="1" smtClean="0"/>
              <a:t>Pelaporan</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81286" y="1690688"/>
            <a:ext cx="2231351" cy="2529292"/>
          </a:xfrm>
          <a:prstGeom prst="rect">
            <a:avLst/>
          </a:prstGeom>
        </p:spPr>
      </p:pic>
      <p:sp>
        <p:nvSpPr>
          <p:cNvPr id="5" name="TextBox 4"/>
          <p:cNvSpPr txBox="1"/>
          <p:nvPr/>
        </p:nvSpPr>
        <p:spPr>
          <a:xfrm>
            <a:off x="2776561" y="1198467"/>
            <a:ext cx="9030789" cy="1238801"/>
          </a:xfrm>
          <a:prstGeom prst="rect">
            <a:avLst/>
          </a:prstGeom>
          <a:noFill/>
        </p:spPr>
        <p:txBody>
          <a:bodyPr wrap="square" rtlCol="0">
            <a:spAutoFit/>
          </a:bodyPr>
          <a:lstStyle/>
          <a:p>
            <a:pPr marL="342900" indent="-342900">
              <a:spcBef>
                <a:spcPts val="300"/>
              </a:spcBef>
              <a:buFont typeface="+mj-lt"/>
              <a:buAutoNum type="arabicPeriod"/>
            </a:pPr>
            <a:r>
              <a:rPr lang="en-US" dirty="0" err="1">
                <a:latin typeface="Gill Sans MT" panose="020B0502020104020203" pitchFamily="34" charset="0"/>
              </a:rPr>
              <a:t>Pemerintah</a:t>
            </a:r>
            <a:r>
              <a:rPr lang="en-US" dirty="0">
                <a:latin typeface="Gill Sans MT" panose="020B0502020104020203" pitchFamily="34" charset="0"/>
              </a:rPr>
              <a:t> Daerah </a:t>
            </a:r>
            <a:r>
              <a:rPr lang="en-US" dirty="0" err="1">
                <a:latin typeface="Gill Sans MT" panose="020B0502020104020203" pitchFamily="34" charset="0"/>
              </a:rPr>
              <a:t>menyelenggarakan</a:t>
            </a:r>
            <a:r>
              <a:rPr lang="en-US" dirty="0">
                <a:latin typeface="Gill Sans MT" panose="020B0502020104020203" pitchFamily="34" charset="0"/>
              </a:rPr>
              <a:t> </a:t>
            </a:r>
            <a:r>
              <a:rPr lang="en-US" dirty="0" err="1">
                <a:latin typeface="Gill Sans MT" panose="020B0502020104020203" pitchFamily="34" charset="0"/>
              </a:rPr>
              <a:t>penatausahaan</a:t>
            </a:r>
            <a:r>
              <a:rPr lang="en-US" dirty="0">
                <a:latin typeface="Gill Sans MT" panose="020B0502020104020203" pitchFamily="34" charset="0"/>
              </a:rPr>
              <a:t>, </a:t>
            </a:r>
            <a:r>
              <a:rPr lang="en-US" dirty="0" err="1">
                <a:latin typeface="Gill Sans MT" panose="020B0502020104020203" pitchFamily="34" charset="0"/>
              </a:rPr>
              <a:t>akuntansi</a:t>
            </a:r>
            <a:r>
              <a:rPr lang="en-US" dirty="0">
                <a:latin typeface="Gill Sans MT" panose="020B0502020104020203" pitchFamily="34" charset="0"/>
              </a:rPr>
              <a:t> </a:t>
            </a:r>
            <a:r>
              <a:rPr lang="en-US" dirty="0" err="1">
                <a:latin typeface="Gill Sans MT" panose="020B0502020104020203" pitchFamily="34" charset="0"/>
              </a:rPr>
              <a:t>dan</a:t>
            </a:r>
            <a:r>
              <a:rPr lang="en-US" dirty="0">
                <a:latin typeface="Gill Sans MT" panose="020B0502020104020203" pitchFamily="34" charset="0"/>
              </a:rPr>
              <a:t> </a:t>
            </a:r>
            <a:r>
              <a:rPr lang="en-US" dirty="0" err="1">
                <a:latin typeface="Gill Sans MT" panose="020B0502020104020203" pitchFamily="34" charset="0"/>
              </a:rPr>
              <a:t>pelaporan</a:t>
            </a:r>
            <a:r>
              <a:rPr lang="en-US" dirty="0">
                <a:latin typeface="Gill Sans MT" panose="020B0502020104020203" pitchFamily="34" charset="0"/>
              </a:rPr>
              <a:t> </a:t>
            </a:r>
            <a:r>
              <a:rPr lang="en-US" dirty="0" err="1">
                <a:latin typeface="Gill Sans MT" panose="020B0502020104020203" pitchFamily="34" charset="0"/>
              </a:rPr>
              <a:t>keuangan</a:t>
            </a:r>
            <a:r>
              <a:rPr lang="en-US" dirty="0">
                <a:latin typeface="Gill Sans MT" panose="020B0502020104020203" pitchFamily="34" charset="0"/>
              </a:rPr>
              <a:t> </a:t>
            </a:r>
            <a:r>
              <a:rPr lang="en-US" dirty="0" err="1">
                <a:latin typeface="Gill Sans MT" panose="020B0502020104020203" pitchFamily="34" charset="0"/>
              </a:rPr>
              <a:t>atas</a:t>
            </a:r>
            <a:r>
              <a:rPr lang="en-US" dirty="0">
                <a:latin typeface="Gill Sans MT" panose="020B0502020104020203" pitchFamily="34" charset="0"/>
              </a:rPr>
              <a:t> </a:t>
            </a:r>
            <a:r>
              <a:rPr lang="en-US" dirty="0" err="1">
                <a:latin typeface="Gill Sans MT" panose="020B0502020104020203" pitchFamily="34" charset="0"/>
              </a:rPr>
              <a:t>realisasi</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sesuai</a:t>
            </a:r>
            <a:r>
              <a:rPr lang="en-US" dirty="0">
                <a:latin typeface="Gill Sans MT" panose="020B0502020104020203" pitchFamily="34" charset="0"/>
              </a:rPr>
              <a:t> </a:t>
            </a:r>
            <a:r>
              <a:rPr lang="en-US" dirty="0" err="1">
                <a:latin typeface="Gill Sans MT" panose="020B0502020104020203" pitchFamily="34" charset="0"/>
              </a:rPr>
              <a:t>dengan</a:t>
            </a:r>
            <a:r>
              <a:rPr lang="en-US" dirty="0">
                <a:latin typeface="Gill Sans MT" panose="020B0502020104020203" pitchFamily="34" charset="0"/>
              </a:rPr>
              <a:t> </a:t>
            </a:r>
            <a:r>
              <a:rPr lang="en-US" dirty="0" err="1">
                <a:latin typeface="Gill Sans MT" panose="020B0502020104020203" pitchFamily="34" charset="0"/>
              </a:rPr>
              <a:t>ketentuan</a:t>
            </a:r>
            <a:r>
              <a:rPr lang="en-US" dirty="0">
                <a:latin typeface="Gill Sans MT" panose="020B0502020104020203" pitchFamily="34" charset="0"/>
              </a:rPr>
              <a:t> </a:t>
            </a:r>
            <a:r>
              <a:rPr lang="en-US" dirty="0" err="1">
                <a:latin typeface="Gill Sans MT" panose="020B0502020104020203" pitchFamily="34" charset="0"/>
              </a:rPr>
              <a:t>peraturan</a:t>
            </a:r>
            <a:r>
              <a:rPr lang="en-US" dirty="0">
                <a:latin typeface="Gill Sans MT" panose="020B0502020104020203" pitchFamily="34" charset="0"/>
              </a:rPr>
              <a:t> </a:t>
            </a:r>
            <a:r>
              <a:rPr lang="en-US" dirty="0" err="1">
                <a:latin typeface="Gill Sans MT" panose="020B0502020104020203" pitchFamily="34" charset="0"/>
              </a:rPr>
              <a:t>perundang-undangan</a:t>
            </a:r>
            <a:endParaRPr lang="en-US" dirty="0">
              <a:latin typeface="Gill Sans MT" panose="020B0502020104020203" pitchFamily="34" charset="0"/>
            </a:endParaRPr>
          </a:p>
          <a:p>
            <a:pPr marL="342900" indent="-342900">
              <a:spcBef>
                <a:spcPts val="300"/>
              </a:spcBef>
              <a:buFont typeface="+mj-lt"/>
              <a:buAutoNum type="arabicPeriod"/>
            </a:pP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hal</a:t>
            </a:r>
            <a:r>
              <a:rPr lang="en-US" dirty="0">
                <a:latin typeface="Gill Sans MT" panose="020B0502020104020203" pitchFamily="34" charset="0"/>
              </a:rPr>
              <a:t>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diteruskan</a:t>
            </a:r>
            <a:r>
              <a:rPr lang="en-US" dirty="0">
                <a:latin typeface="Gill Sans MT" panose="020B0502020104020203" pitchFamily="34" charset="0"/>
              </a:rPr>
              <a:t> </a:t>
            </a:r>
            <a:r>
              <a:rPr lang="en-US" dirty="0" err="1">
                <a:latin typeface="Gill Sans MT" panose="020B0502020104020203" pitchFamily="34" charset="0"/>
              </a:rPr>
              <a:t>kepada</a:t>
            </a:r>
            <a:r>
              <a:rPr lang="en-US" dirty="0">
                <a:latin typeface="Gill Sans MT" panose="020B0502020104020203" pitchFamily="34" charset="0"/>
              </a:rPr>
              <a:t> BUMD, </a:t>
            </a:r>
            <a:r>
              <a:rPr lang="en-US" dirty="0" err="1">
                <a:latin typeface="Gill Sans MT" panose="020B0502020104020203" pitchFamily="34" charset="0"/>
              </a:rPr>
              <a:t>Hibah</a:t>
            </a:r>
            <a:r>
              <a:rPr lang="en-US" dirty="0">
                <a:latin typeface="Gill Sans MT" panose="020B0502020104020203" pitchFamily="34" charset="0"/>
              </a:rPr>
              <a:t> </a:t>
            </a:r>
            <a:r>
              <a:rPr lang="en-US" dirty="0" err="1">
                <a:latin typeface="Gill Sans MT" panose="020B0502020104020203" pitchFamily="34" charset="0"/>
              </a:rPr>
              <a:t>tersebut</a:t>
            </a:r>
            <a:r>
              <a:rPr lang="en-US" dirty="0">
                <a:latin typeface="Gill Sans MT" panose="020B0502020104020203" pitchFamily="34" charset="0"/>
              </a:rPr>
              <a:t> </a:t>
            </a:r>
            <a:r>
              <a:rPr lang="en-US" dirty="0" err="1">
                <a:latin typeface="Gill Sans MT" panose="020B0502020104020203" pitchFamily="34" charset="0"/>
              </a:rPr>
              <a:t>dicatat</a:t>
            </a:r>
            <a:r>
              <a:rPr lang="en-US" dirty="0">
                <a:latin typeface="Gill Sans MT" panose="020B0502020104020203" pitchFamily="34" charset="0"/>
              </a:rPr>
              <a:t> </a:t>
            </a:r>
            <a:r>
              <a:rPr lang="en-US" dirty="0" err="1">
                <a:latin typeface="Gill Sans MT" panose="020B0502020104020203" pitchFamily="34" charset="0"/>
              </a:rPr>
              <a:t>dalam</a:t>
            </a:r>
            <a:r>
              <a:rPr lang="en-US" dirty="0">
                <a:latin typeface="Gill Sans MT" panose="020B0502020104020203" pitchFamily="34" charset="0"/>
              </a:rPr>
              <a:t> </a:t>
            </a:r>
            <a:r>
              <a:rPr lang="en-US" dirty="0" err="1">
                <a:latin typeface="Gill Sans MT" panose="020B0502020104020203" pitchFamily="34" charset="0"/>
              </a:rPr>
              <a:t>Laporan</a:t>
            </a:r>
            <a:r>
              <a:rPr lang="en-US" dirty="0">
                <a:latin typeface="Gill Sans MT" panose="020B0502020104020203" pitchFamily="34" charset="0"/>
              </a:rPr>
              <a:t> </a:t>
            </a:r>
            <a:r>
              <a:rPr lang="en-US" dirty="0" err="1">
                <a:latin typeface="Gill Sans MT" panose="020B0502020104020203" pitchFamily="34" charset="0"/>
              </a:rPr>
              <a:t>Keuangan</a:t>
            </a:r>
            <a:r>
              <a:rPr lang="en-US" dirty="0">
                <a:latin typeface="Gill Sans MT" panose="020B0502020104020203" pitchFamily="34" charset="0"/>
              </a:rPr>
              <a:t> BUMD</a:t>
            </a:r>
          </a:p>
        </p:txBody>
      </p:sp>
      <p:sp>
        <p:nvSpPr>
          <p:cNvPr id="6" name="Rounded Rectangle 5"/>
          <p:cNvSpPr/>
          <p:nvPr/>
        </p:nvSpPr>
        <p:spPr>
          <a:xfrm>
            <a:off x="2820265" y="2716306"/>
            <a:ext cx="2276170" cy="806823"/>
          </a:xfrm>
          <a:prstGeom prst="roundRect">
            <a:avLst/>
          </a:prstGeom>
          <a:solidFill>
            <a:srgbClr val="FCFFF5"/>
          </a:solidFill>
          <a:ln>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193441"/>
                </a:solidFill>
                <a:latin typeface="Gill Sans MT" panose="020B0502020104020203" pitchFamily="34" charset="0"/>
              </a:rPr>
              <a:t>Kepala</a:t>
            </a:r>
            <a:r>
              <a:rPr lang="en-US" sz="1600" dirty="0">
                <a:solidFill>
                  <a:srgbClr val="193441"/>
                </a:solidFill>
                <a:latin typeface="Gill Sans MT" panose="020B0502020104020203" pitchFamily="34" charset="0"/>
              </a:rPr>
              <a:t> Daerah / </a:t>
            </a:r>
            <a:r>
              <a:rPr lang="en-US" sz="1600" dirty="0" err="1">
                <a:solidFill>
                  <a:srgbClr val="193441"/>
                </a:solidFill>
                <a:latin typeface="Gill Sans MT" panose="020B0502020104020203" pitchFamily="34" charset="0"/>
              </a:rPr>
              <a:t>Pejabat</a:t>
            </a:r>
            <a:r>
              <a:rPr lang="en-US" sz="1600" dirty="0">
                <a:solidFill>
                  <a:srgbClr val="193441"/>
                </a:solidFill>
                <a:latin typeface="Gill Sans MT" panose="020B0502020104020203" pitchFamily="34" charset="0"/>
              </a:rPr>
              <a:t> yang </a:t>
            </a:r>
            <a:r>
              <a:rPr lang="en-US" sz="1600" dirty="0" err="1">
                <a:solidFill>
                  <a:srgbClr val="193441"/>
                </a:solidFill>
                <a:latin typeface="Gill Sans MT" panose="020B0502020104020203" pitchFamily="34" charset="0"/>
              </a:rPr>
              <a:t>diberi</a:t>
            </a:r>
            <a:r>
              <a:rPr lang="en-US" sz="1600" dirty="0">
                <a:solidFill>
                  <a:srgbClr val="193441"/>
                </a:solidFill>
                <a:latin typeface="Gill Sans MT" panose="020B0502020104020203" pitchFamily="34" charset="0"/>
              </a:rPr>
              <a:t> </a:t>
            </a:r>
            <a:r>
              <a:rPr lang="en-US" sz="1600" dirty="0" err="1">
                <a:solidFill>
                  <a:srgbClr val="193441"/>
                </a:solidFill>
                <a:latin typeface="Gill Sans MT" panose="020B0502020104020203" pitchFamily="34" charset="0"/>
              </a:rPr>
              <a:t>kuasa</a:t>
            </a:r>
            <a:endParaRPr lang="en-US" sz="1600" dirty="0">
              <a:solidFill>
                <a:srgbClr val="193441"/>
              </a:solidFill>
              <a:latin typeface="Gill Sans MT" panose="020B0502020104020203" pitchFamily="34" charset="0"/>
            </a:endParaRPr>
          </a:p>
        </p:txBody>
      </p:sp>
      <p:sp>
        <p:nvSpPr>
          <p:cNvPr id="7" name="Rounded Rectangle 6"/>
          <p:cNvSpPr/>
          <p:nvPr/>
        </p:nvSpPr>
        <p:spPr>
          <a:xfrm>
            <a:off x="6157233" y="2716306"/>
            <a:ext cx="2276170" cy="806823"/>
          </a:xfrm>
          <a:prstGeom prst="roundRect">
            <a:avLst/>
          </a:prstGeom>
          <a:solidFill>
            <a:srgbClr val="FCFFF5"/>
          </a:solidFill>
          <a:ln>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rgbClr val="193441"/>
                </a:solidFill>
                <a:latin typeface="Gill Sans MT" panose="020B0502020104020203" pitchFamily="34" charset="0"/>
              </a:rPr>
              <a:t>Laporan Triwulan</a:t>
            </a:r>
          </a:p>
        </p:txBody>
      </p:sp>
      <p:sp>
        <p:nvSpPr>
          <p:cNvPr id="8" name="Rounded Rectangle 7"/>
          <p:cNvSpPr/>
          <p:nvPr/>
        </p:nvSpPr>
        <p:spPr>
          <a:xfrm>
            <a:off x="9796876" y="2716306"/>
            <a:ext cx="1859599" cy="806823"/>
          </a:xfrm>
          <a:prstGeom prst="roundRect">
            <a:avLst/>
          </a:prstGeom>
          <a:solidFill>
            <a:srgbClr val="FCFFF5"/>
          </a:solidFill>
          <a:ln>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US" sz="1600" dirty="0">
                <a:solidFill>
                  <a:srgbClr val="193441"/>
                </a:solidFill>
                <a:latin typeface="Gill Sans MT" panose="020B0502020104020203" pitchFamily="34" charset="0"/>
              </a:rPr>
              <a:t>DJPK</a:t>
            </a:r>
          </a:p>
          <a:p>
            <a:pPr marL="342900" indent="-342900">
              <a:buFont typeface="+mj-lt"/>
              <a:buAutoNum type="arabicPeriod"/>
            </a:pPr>
            <a:r>
              <a:rPr lang="en-US" sz="1600" dirty="0">
                <a:solidFill>
                  <a:srgbClr val="193441"/>
                </a:solidFill>
                <a:latin typeface="Gill Sans MT" panose="020B0502020104020203" pitchFamily="34" charset="0"/>
              </a:rPr>
              <a:t>K/L</a:t>
            </a:r>
          </a:p>
        </p:txBody>
      </p:sp>
      <p:cxnSp>
        <p:nvCxnSpPr>
          <p:cNvPr id="10" name="Straight Arrow Connector 9"/>
          <p:cNvCxnSpPr>
            <a:stCxn id="6" idx="3"/>
            <a:endCxn id="7" idx="1"/>
          </p:cNvCxnSpPr>
          <p:nvPr/>
        </p:nvCxnSpPr>
        <p:spPr>
          <a:xfrm>
            <a:off x="5096435" y="3119718"/>
            <a:ext cx="1060798" cy="0"/>
          </a:xfrm>
          <a:prstGeom prst="straightConnector1">
            <a:avLst/>
          </a:prstGeom>
          <a:ln w="28575">
            <a:solidFill>
              <a:srgbClr val="19344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3"/>
            <a:endCxn id="8" idx="1"/>
          </p:cNvCxnSpPr>
          <p:nvPr/>
        </p:nvCxnSpPr>
        <p:spPr>
          <a:xfrm>
            <a:off x="8433403" y="3119718"/>
            <a:ext cx="1363473" cy="0"/>
          </a:xfrm>
          <a:prstGeom prst="straightConnector1">
            <a:avLst/>
          </a:prstGeom>
          <a:ln w="28575">
            <a:solidFill>
              <a:srgbClr val="19344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101793" y="2781163"/>
            <a:ext cx="962123" cy="338554"/>
          </a:xfrm>
          <a:prstGeom prst="rect">
            <a:avLst/>
          </a:prstGeom>
          <a:noFill/>
        </p:spPr>
        <p:txBody>
          <a:bodyPr wrap="none" rtlCol="0">
            <a:spAutoFit/>
          </a:bodyPr>
          <a:lstStyle/>
          <a:p>
            <a:r>
              <a:rPr lang="en-US" sz="1600" dirty="0" err="1">
                <a:latin typeface="Gill Sans MT" panose="020B0502020104020203" pitchFamily="34" charset="0"/>
              </a:rPr>
              <a:t>membuat</a:t>
            </a:r>
            <a:endParaRPr lang="en-US" sz="1600" dirty="0">
              <a:latin typeface="Gill Sans MT" panose="020B0502020104020203" pitchFamily="34" charset="0"/>
            </a:endParaRPr>
          </a:p>
        </p:txBody>
      </p:sp>
      <p:sp>
        <p:nvSpPr>
          <p:cNvPr id="14" name="TextBox 13"/>
          <p:cNvSpPr txBox="1"/>
          <p:nvPr/>
        </p:nvSpPr>
        <p:spPr>
          <a:xfrm>
            <a:off x="8385277" y="2781163"/>
            <a:ext cx="1183337" cy="338554"/>
          </a:xfrm>
          <a:prstGeom prst="rect">
            <a:avLst/>
          </a:prstGeom>
          <a:noFill/>
        </p:spPr>
        <p:txBody>
          <a:bodyPr wrap="none" rtlCol="0">
            <a:spAutoFit/>
          </a:bodyPr>
          <a:lstStyle/>
          <a:p>
            <a:r>
              <a:rPr lang="en-US" sz="1600" dirty="0" err="1">
                <a:latin typeface="Gill Sans MT" panose="020B0502020104020203" pitchFamily="34" charset="0"/>
              </a:rPr>
              <a:t>disampaikan</a:t>
            </a:r>
            <a:endParaRPr lang="en-US" sz="1600" dirty="0">
              <a:latin typeface="Gill Sans MT" panose="020B0502020104020203" pitchFamily="34" charset="0"/>
            </a:endParaRPr>
          </a:p>
        </p:txBody>
      </p:sp>
      <p:sp>
        <p:nvSpPr>
          <p:cNvPr id="15" name="TextBox 14"/>
          <p:cNvSpPr txBox="1"/>
          <p:nvPr/>
        </p:nvSpPr>
        <p:spPr>
          <a:xfrm>
            <a:off x="8646441" y="3056465"/>
            <a:ext cx="757259" cy="338554"/>
          </a:xfrm>
          <a:prstGeom prst="rect">
            <a:avLst/>
          </a:prstGeom>
          <a:noFill/>
        </p:spPr>
        <p:txBody>
          <a:bodyPr wrap="none" rtlCol="0">
            <a:spAutoFit/>
          </a:bodyPr>
          <a:lstStyle/>
          <a:p>
            <a:pPr algn="ctr"/>
            <a:r>
              <a:rPr lang="en-US" sz="1600">
                <a:latin typeface="Gill Sans MT" panose="020B0502020104020203" pitchFamily="34" charset="0"/>
              </a:rPr>
              <a:t>kepada</a:t>
            </a:r>
          </a:p>
        </p:txBody>
      </p:sp>
      <p:sp>
        <p:nvSpPr>
          <p:cNvPr id="16" name="TextBox 15"/>
          <p:cNvSpPr txBox="1"/>
          <p:nvPr/>
        </p:nvSpPr>
        <p:spPr>
          <a:xfrm>
            <a:off x="8041341" y="3683649"/>
            <a:ext cx="3169907" cy="954107"/>
          </a:xfrm>
          <a:prstGeom prst="rect">
            <a:avLst/>
          </a:prstGeom>
          <a:noFill/>
        </p:spPr>
        <p:txBody>
          <a:bodyPr wrap="none" rtlCol="0">
            <a:spAutoFit/>
          </a:bodyPr>
          <a:lstStyle/>
          <a:p>
            <a:pPr marL="342900" indent="-342900">
              <a:buFont typeface="+mj-lt"/>
              <a:buAutoNum type="arabicPeriod"/>
            </a:pPr>
            <a:r>
              <a:rPr lang="en-US" sz="1400" dirty="0">
                <a:solidFill>
                  <a:srgbClr val="193441"/>
                </a:solidFill>
                <a:latin typeface="Gill Sans MT" panose="020B0502020104020203" pitchFamily="34" charset="0"/>
              </a:rPr>
              <a:t>Tw. I   = 1 </a:t>
            </a:r>
            <a:r>
              <a:rPr lang="en-US" sz="1400" dirty="0" err="1">
                <a:solidFill>
                  <a:srgbClr val="193441"/>
                </a:solidFill>
                <a:latin typeface="Gill Sans MT" panose="020B0502020104020203" pitchFamily="34" charset="0"/>
              </a:rPr>
              <a:t>Januari</a:t>
            </a:r>
            <a:r>
              <a:rPr lang="en-US" sz="1400" dirty="0">
                <a:solidFill>
                  <a:srgbClr val="193441"/>
                </a:solidFill>
                <a:latin typeface="Gill Sans MT" panose="020B0502020104020203" pitchFamily="34" charset="0"/>
              </a:rPr>
              <a:t> – 31 </a:t>
            </a:r>
            <a:r>
              <a:rPr lang="en-US" sz="1400" dirty="0" err="1">
                <a:solidFill>
                  <a:srgbClr val="193441"/>
                </a:solidFill>
                <a:latin typeface="Gill Sans MT" panose="020B0502020104020203" pitchFamily="34" charset="0"/>
              </a:rPr>
              <a:t>Maret</a:t>
            </a:r>
            <a:endParaRPr lang="en-US" sz="1400" dirty="0">
              <a:solidFill>
                <a:srgbClr val="193441"/>
              </a:solidFill>
              <a:latin typeface="Gill Sans MT" panose="020B0502020104020203" pitchFamily="34" charset="0"/>
            </a:endParaRPr>
          </a:p>
          <a:p>
            <a:pPr marL="342900" indent="-342900">
              <a:buFont typeface="+mj-lt"/>
              <a:buAutoNum type="arabicPeriod"/>
            </a:pPr>
            <a:r>
              <a:rPr lang="en-US" sz="1400" dirty="0">
                <a:solidFill>
                  <a:srgbClr val="193441"/>
                </a:solidFill>
                <a:latin typeface="Gill Sans MT" panose="020B0502020104020203" pitchFamily="34" charset="0"/>
              </a:rPr>
              <a:t>Tw. II  = 1 April – 30 </a:t>
            </a:r>
            <a:r>
              <a:rPr lang="en-US" sz="1400" dirty="0" err="1">
                <a:solidFill>
                  <a:srgbClr val="193441"/>
                </a:solidFill>
                <a:latin typeface="Gill Sans MT" panose="020B0502020104020203" pitchFamily="34" charset="0"/>
              </a:rPr>
              <a:t>Juni</a:t>
            </a:r>
            <a:endParaRPr lang="en-US" sz="1400" dirty="0">
              <a:solidFill>
                <a:srgbClr val="193441"/>
              </a:solidFill>
              <a:latin typeface="Gill Sans MT" panose="020B0502020104020203" pitchFamily="34" charset="0"/>
            </a:endParaRPr>
          </a:p>
          <a:p>
            <a:pPr marL="342900" indent="-342900">
              <a:buFont typeface="+mj-lt"/>
              <a:buAutoNum type="arabicPeriod"/>
            </a:pPr>
            <a:r>
              <a:rPr lang="en-US" sz="1400" dirty="0">
                <a:solidFill>
                  <a:srgbClr val="193441"/>
                </a:solidFill>
                <a:latin typeface="Gill Sans MT" panose="020B0502020104020203" pitchFamily="34" charset="0"/>
              </a:rPr>
              <a:t>Tw. III = 1 </a:t>
            </a:r>
            <a:r>
              <a:rPr lang="en-US" sz="1400" dirty="0" err="1">
                <a:solidFill>
                  <a:srgbClr val="193441"/>
                </a:solidFill>
                <a:latin typeface="Gill Sans MT" panose="020B0502020104020203" pitchFamily="34" charset="0"/>
              </a:rPr>
              <a:t>Juli</a:t>
            </a:r>
            <a:r>
              <a:rPr lang="en-US" sz="1400" dirty="0">
                <a:solidFill>
                  <a:srgbClr val="193441"/>
                </a:solidFill>
                <a:latin typeface="Gill Sans MT" panose="020B0502020104020203" pitchFamily="34" charset="0"/>
              </a:rPr>
              <a:t> – 30 September</a:t>
            </a:r>
          </a:p>
          <a:p>
            <a:pPr marL="342900" indent="-342900">
              <a:buFont typeface="+mj-lt"/>
              <a:buAutoNum type="arabicPeriod"/>
            </a:pPr>
            <a:r>
              <a:rPr lang="en-US" sz="1400" dirty="0">
                <a:solidFill>
                  <a:srgbClr val="193441"/>
                </a:solidFill>
                <a:latin typeface="Gill Sans MT" panose="020B0502020104020203" pitchFamily="34" charset="0"/>
              </a:rPr>
              <a:t>Tw. IV = 1 </a:t>
            </a:r>
            <a:r>
              <a:rPr lang="en-US" sz="1400" dirty="0" err="1">
                <a:solidFill>
                  <a:srgbClr val="193441"/>
                </a:solidFill>
                <a:latin typeface="Gill Sans MT" panose="020B0502020104020203" pitchFamily="34" charset="0"/>
              </a:rPr>
              <a:t>Oktober</a:t>
            </a:r>
            <a:r>
              <a:rPr lang="en-US" sz="1400" dirty="0">
                <a:solidFill>
                  <a:srgbClr val="193441"/>
                </a:solidFill>
                <a:latin typeface="Gill Sans MT" panose="020B0502020104020203" pitchFamily="34" charset="0"/>
              </a:rPr>
              <a:t> – 31 </a:t>
            </a:r>
            <a:r>
              <a:rPr lang="en-US" sz="1400" dirty="0" err="1">
                <a:solidFill>
                  <a:srgbClr val="193441"/>
                </a:solidFill>
                <a:latin typeface="Gill Sans MT" panose="020B0502020104020203" pitchFamily="34" charset="0"/>
              </a:rPr>
              <a:t>Desember</a:t>
            </a:r>
            <a:r>
              <a:rPr lang="en-US" sz="1400" dirty="0">
                <a:solidFill>
                  <a:srgbClr val="193441"/>
                </a:solidFill>
                <a:latin typeface="Gill Sans MT" panose="020B0502020104020203" pitchFamily="34" charset="0"/>
              </a:rPr>
              <a:t> </a:t>
            </a:r>
          </a:p>
        </p:txBody>
      </p:sp>
      <p:cxnSp>
        <p:nvCxnSpPr>
          <p:cNvPr id="18" name="Elbow Connector 17"/>
          <p:cNvCxnSpPr/>
          <p:nvPr/>
        </p:nvCxnSpPr>
        <p:spPr>
          <a:xfrm rot="16200000" flipH="1">
            <a:off x="7323806" y="3548428"/>
            <a:ext cx="497940" cy="447342"/>
          </a:xfrm>
          <a:prstGeom prst="bentConnector3">
            <a:avLst>
              <a:gd name="adj1" fmla="val 100742"/>
            </a:avLst>
          </a:prstGeom>
          <a:ln w="28575">
            <a:solidFill>
              <a:srgbClr val="91AA9D"/>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flipH="1">
            <a:off x="6976173" y="4567226"/>
            <a:ext cx="3845861" cy="2169537"/>
            <a:chOff x="2070846" y="4219979"/>
            <a:chExt cx="3845861" cy="2169537"/>
          </a:xfrm>
        </p:grpSpPr>
        <p:sp>
          <p:nvSpPr>
            <p:cNvPr id="23" name="Rounded Rectangle 22"/>
            <p:cNvSpPr/>
            <p:nvPr/>
          </p:nvSpPr>
          <p:spPr>
            <a:xfrm>
              <a:off x="2070846" y="4422744"/>
              <a:ext cx="3079377" cy="59167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a:solidFill>
                    <a:srgbClr val="193441"/>
                  </a:solidFill>
                  <a:latin typeface="+mj-lt"/>
                </a:rPr>
                <a:t>10 hari kerja </a:t>
              </a:r>
              <a:r>
                <a:rPr lang="en-US" sz="1600">
                  <a:solidFill>
                    <a:srgbClr val="193441"/>
                  </a:solidFill>
                  <a:latin typeface="Gill Sans MT" panose="020B0502020104020203" pitchFamily="34" charset="0"/>
                </a:rPr>
                <a:t>setelah triwulan bersangkutan berakhir</a:t>
              </a:r>
            </a:p>
          </p:txBody>
        </p:sp>
        <p:sp>
          <p:nvSpPr>
            <p:cNvPr id="24" name="Rounded Rectangle 23"/>
            <p:cNvSpPr/>
            <p:nvPr/>
          </p:nvSpPr>
          <p:spPr>
            <a:xfrm>
              <a:off x="5096435" y="4219979"/>
              <a:ext cx="820272" cy="969974"/>
            </a:xfrm>
            <a:prstGeom prst="roundRect">
              <a:avLst/>
            </a:prstGeom>
            <a:solidFill>
              <a:srgbClr val="FCFFF5"/>
            </a:solidFill>
            <a:ln w="28575">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0736" y="4409131"/>
              <a:ext cx="591670" cy="591670"/>
            </a:xfrm>
            <a:prstGeom prst="rect">
              <a:avLst/>
            </a:prstGeom>
          </p:spPr>
        </p:pic>
        <p:sp>
          <p:nvSpPr>
            <p:cNvPr id="26" name="Rounded Rectangle 25"/>
            <p:cNvSpPr/>
            <p:nvPr/>
          </p:nvSpPr>
          <p:spPr>
            <a:xfrm>
              <a:off x="3284621" y="5622307"/>
              <a:ext cx="1865602" cy="59167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a:solidFill>
                    <a:srgbClr val="193441"/>
                  </a:solidFill>
                  <a:latin typeface="Gill Sans MT" panose="020B0502020104020203" pitchFamily="34" charset="0"/>
                </a:rPr>
                <a:t>Rekonsiliasi</a:t>
              </a:r>
            </a:p>
          </p:txBody>
        </p:sp>
        <p:sp>
          <p:nvSpPr>
            <p:cNvPr id="27" name="Rounded Rectangle 26"/>
            <p:cNvSpPr/>
            <p:nvPr/>
          </p:nvSpPr>
          <p:spPr>
            <a:xfrm>
              <a:off x="5096435" y="5419542"/>
              <a:ext cx="820272" cy="969974"/>
            </a:xfrm>
            <a:prstGeom prst="roundRect">
              <a:avLst/>
            </a:prstGeom>
            <a:solidFill>
              <a:srgbClr val="FCFFF5"/>
            </a:solidFill>
            <a:ln w="28575">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0736" y="5608694"/>
              <a:ext cx="591670" cy="591670"/>
            </a:xfrm>
            <a:prstGeom prst="rect">
              <a:avLst/>
            </a:prstGeom>
          </p:spPr>
        </p:pic>
      </p:grpSp>
      <p:grpSp>
        <p:nvGrpSpPr>
          <p:cNvPr id="34" name="Group 33"/>
          <p:cNvGrpSpPr/>
          <p:nvPr/>
        </p:nvGrpSpPr>
        <p:grpSpPr>
          <a:xfrm>
            <a:off x="286216" y="4756378"/>
            <a:ext cx="5681265" cy="1399355"/>
            <a:chOff x="6723509" y="5310273"/>
            <a:chExt cx="4381637" cy="1079243"/>
          </a:xfrm>
        </p:grpSpPr>
        <p:grpSp>
          <p:nvGrpSpPr>
            <p:cNvPr id="32" name="Group 31"/>
            <p:cNvGrpSpPr/>
            <p:nvPr/>
          </p:nvGrpSpPr>
          <p:grpSpPr>
            <a:xfrm flipH="1">
              <a:off x="6723509" y="5419542"/>
              <a:ext cx="4381637" cy="969974"/>
              <a:chOff x="6591151" y="5484042"/>
              <a:chExt cx="3845861" cy="969974"/>
            </a:xfrm>
          </p:grpSpPr>
          <p:sp>
            <p:nvSpPr>
              <p:cNvPr id="29" name="Rounded Rectangle 28"/>
              <p:cNvSpPr/>
              <p:nvPr/>
            </p:nvSpPr>
            <p:spPr>
              <a:xfrm>
                <a:off x="6591151" y="5686807"/>
                <a:ext cx="3079377" cy="59167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a:solidFill>
                      <a:srgbClr val="193441"/>
                    </a:solidFill>
                    <a:latin typeface="Gill Sans MT" panose="020B0502020104020203" pitchFamily="34" charset="0"/>
                  </a:rPr>
                  <a:t>Batas waktu penyampaian Laporan Pelaksanaan Kegiatan = </a:t>
                </a:r>
                <a:r>
                  <a:rPr lang="en-US" sz="1600">
                    <a:solidFill>
                      <a:srgbClr val="193441"/>
                    </a:solidFill>
                    <a:latin typeface="+mj-lt"/>
                  </a:rPr>
                  <a:t>30 hari kerja</a:t>
                </a:r>
                <a:endParaRPr lang="en-US" sz="1600">
                  <a:solidFill>
                    <a:srgbClr val="193441"/>
                  </a:solidFill>
                  <a:latin typeface="Gill Sans MT" panose="020B0502020104020203" pitchFamily="34" charset="0"/>
                </a:endParaRPr>
              </a:p>
            </p:txBody>
          </p:sp>
          <p:sp>
            <p:nvSpPr>
              <p:cNvPr id="30" name="Rounded Rectangle 29"/>
              <p:cNvSpPr/>
              <p:nvPr/>
            </p:nvSpPr>
            <p:spPr>
              <a:xfrm>
                <a:off x="9616740" y="5484042"/>
                <a:ext cx="820272" cy="969974"/>
              </a:xfrm>
              <a:prstGeom prst="roundRect">
                <a:avLst/>
              </a:prstGeom>
              <a:solidFill>
                <a:srgbClr val="FCFFF5"/>
              </a:solidFill>
              <a:ln w="28575">
                <a:solidFill>
                  <a:srgbClr val="91A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1041" y="5673194"/>
                <a:ext cx="591670" cy="591670"/>
              </a:xfrm>
              <a:prstGeom prst="rect">
                <a:avLst/>
              </a:prstGeom>
            </p:spPr>
          </p:pic>
        </p:grpSp>
        <p:sp>
          <p:nvSpPr>
            <p:cNvPr id="33" name="TextBox 32"/>
            <p:cNvSpPr txBox="1"/>
            <p:nvPr/>
          </p:nvSpPr>
          <p:spPr>
            <a:xfrm>
              <a:off x="7632265" y="5310273"/>
              <a:ext cx="2451312" cy="338554"/>
            </a:xfrm>
            <a:prstGeom prst="rect">
              <a:avLst/>
            </a:prstGeom>
            <a:noFill/>
          </p:spPr>
          <p:txBody>
            <a:bodyPr wrap="none" rtlCol="0">
              <a:spAutoFit/>
            </a:bodyPr>
            <a:lstStyle/>
            <a:p>
              <a:r>
                <a:rPr lang="en-US" sz="1600">
                  <a:latin typeface="+mj-lt"/>
                </a:rPr>
                <a:t>Kegiatan telah berakhir:</a:t>
              </a:r>
            </a:p>
          </p:txBody>
        </p:sp>
      </p:grpSp>
      <p:cxnSp>
        <p:nvCxnSpPr>
          <p:cNvPr id="39" name="Elbow Connector 38"/>
          <p:cNvCxnSpPr>
            <a:stCxn id="7" idx="2"/>
            <a:endCxn id="24" idx="3"/>
          </p:cNvCxnSpPr>
          <p:nvPr/>
        </p:nvCxnSpPr>
        <p:spPr>
          <a:xfrm rot="5400000">
            <a:off x="6371204" y="4128099"/>
            <a:ext cx="1529084" cy="319145"/>
          </a:xfrm>
          <a:prstGeom prst="bentConnector4">
            <a:avLst>
              <a:gd name="adj1" fmla="val 51452"/>
              <a:gd name="adj2" fmla="val 262108"/>
            </a:avLst>
          </a:prstGeom>
          <a:ln w="19050">
            <a:solidFill>
              <a:srgbClr val="91AA9D"/>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a:endCxn id="27" idx="3"/>
          </p:cNvCxnSpPr>
          <p:nvPr/>
        </p:nvCxnSpPr>
        <p:spPr>
          <a:xfrm rot="5400000">
            <a:off x="5769741" y="4729562"/>
            <a:ext cx="2728647" cy="315781"/>
          </a:xfrm>
          <a:prstGeom prst="bentConnector4">
            <a:avLst>
              <a:gd name="adj1" fmla="val 28867"/>
              <a:gd name="adj2" fmla="val 265310"/>
            </a:avLst>
          </a:prstGeom>
          <a:ln w="19050">
            <a:solidFill>
              <a:srgbClr val="91AA9D"/>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2116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160" y="0"/>
            <a:ext cx="3276600" cy="655955"/>
          </a:xfrm>
        </p:spPr>
        <p:txBody>
          <a:bodyPr>
            <a:normAutofit/>
          </a:bodyPr>
          <a:lstStyle/>
          <a:p>
            <a:r>
              <a:rPr lang="id-ID" sz="2400" dirty="0"/>
              <a:t>On-granting IPDMIP</a:t>
            </a:r>
          </a:p>
        </p:txBody>
      </p:sp>
      <p:sp>
        <p:nvSpPr>
          <p:cNvPr id="3" name="Content Placeholder 2"/>
          <p:cNvSpPr>
            <a:spLocks noGrp="1"/>
          </p:cNvSpPr>
          <p:nvPr>
            <p:ph idx="1"/>
          </p:nvPr>
        </p:nvSpPr>
        <p:spPr>
          <a:xfrm>
            <a:off x="228600" y="853439"/>
            <a:ext cx="11868684" cy="5856047"/>
          </a:xfrm>
        </p:spPr>
        <p:txBody>
          <a:bodyPr>
            <a:normAutofit fontScale="62500" lnSpcReduction="20000"/>
          </a:bodyPr>
          <a:lstStyle/>
          <a:p>
            <a:pPr>
              <a:lnSpc>
                <a:spcPct val="120000"/>
              </a:lnSpc>
              <a:spcBef>
                <a:spcPts val="0"/>
              </a:spcBef>
              <a:spcAft>
                <a:spcPts val="600"/>
              </a:spcAft>
            </a:pPr>
            <a:r>
              <a:rPr lang="id-ID" i="1" dirty="0"/>
              <a:t>Integrated Participatory Development and Management of Irrigation Program </a:t>
            </a:r>
            <a:r>
              <a:rPr lang="id-ID" dirty="0"/>
              <a:t>atau IPDMIP merupakan program pemerintah di bidang irigasi yang bertujuan untuk mencapai keberlanjutan sistem irigasi, baik sistem irigasi kewenangan pusat, kewenangan provinsi maupun kewenangan kabupaten.  Upaya ini diharapkan dapat mendukung tercapainya swasembada beras sesuai program Nawacita Pemerintah Indonesia.</a:t>
            </a:r>
          </a:p>
          <a:p>
            <a:pPr>
              <a:lnSpc>
                <a:spcPct val="120000"/>
              </a:lnSpc>
              <a:spcBef>
                <a:spcPts val="0"/>
              </a:spcBef>
              <a:spcAft>
                <a:spcPts val="600"/>
              </a:spcAft>
            </a:pPr>
            <a:r>
              <a:rPr lang="id-ID" dirty="0"/>
              <a:t>Sejalan dengan Rencana Pembangunan Jangka Panjang Nasional, 2005– 2025 dan Rencana Pembangunan Jangka Menengah Nasional (RPJMN), 2015-2019, kegiatan IPDMIP mendorong tercapainya ketahanan sumberdaya air dan ketahanan pangan.</a:t>
            </a:r>
          </a:p>
          <a:p>
            <a:pPr>
              <a:lnSpc>
                <a:spcPct val="120000"/>
              </a:lnSpc>
              <a:spcBef>
                <a:spcPts val="0"/>
              </a:spcBef>
              <a:spcAft>
                <a:spcPts val="600"/>
              </a:spcAft>
            </a:pPr>
            <a:r>
              <a:rPr lang="id-ID" dirty="0"/>
              <a:t>Dalam pelaksanaan kegiatan IPDMIP, terdapat berbagai institusi yang terlibat dengan masing-masing peran, yaitu:</a:t>
            </a:r>
          </a:p>
          <a:p>
            <a:pPr marL="971550" lvl="1" indent="-514350">
              <a:lnSpc>
                <a:spcPct val="120000"/>
              </a:lnSpc>
              <a:spcBef>
                <a:spcPts val="0"/>
              </a:spcBef>
              <a:spcAft>
                <a:spcPts val="600"/>
              </a:spcAft>
              <a:buFont typeface="+mj-lt"/>
              <a:buAutoNum type="arabicPeriod"/>
            </a:pPr>
            <a:r>
              <a:rPr lang="id-ID" sz="2900" dirty="0"/>
              <a:t>National Steering Commitee for Water Resources : Bappenas</a:t>
            </a:r>
          </a:p>
          <a:p>
            <a:pPr marL="971550" lvl="1" indent="-514350">
              <a:lnSpc>
                <a:spcPct val="120000"/>
              </a:lnSpc>
              <a:spcBef>
                <a:spcPts val="0"/>
              </a:spcBef>
              <a:spcAft>
                <a:spcPts val="600"/>
              </a:spcAft>
              <a:buFont typeface="+mj-lt"/>
              <a:buAutoNum type="arabicPeriod"/>
            </a:pPr>
            <a:r>
              <a:rPr lang="id-ID" sz="2900" dirty="0"/>
              <a:t>Executing Agency : Direktorat Jenderal Sumber Daya Air, KementerianPUPR</a:t>
            </a:r>
          </a:p>
          <a:p>
            <a:pPr marL="971550" lvl="1" indent="-514350">
              <a:lnSpc>
                <a:spcPct val="120000"/>
              </a:lnSpc>
              <a:spcBef>
                <a:spcPts val="0"/>
              </a:spcBef>
              <a:spcAft>
                <a:spcPts val="600"/>
              </a:spcAft>
              <a:buFont typeface="+mj-lt"/>
              <a:buAutoNum type="arabicPeriod"/>
            </a:pPr>
            <a:r>
              <a:rPr lang="id-ID" sz="2900" dirty="0"/>
              <a:t>Implementing Agency : </a:t>
            </a:r>
          </a:p>
          <a:p>
            <a:pPr lvl="2">
              <a:lnSpc>
                <a:spcPct val="120000"/>
              </a:lnSpc>
              <a:spcBef>
                <a:spcPts val="0"/>
              </a:spcBef>
              <a:spcAft>
                <a:spcPts val="600"/>
              </a:spcAft>
            </a:pPr>
            <a:r>
              <a:rPr lang="id-ID" sz="2900" dirty="0"/>
              <a:t>Direktorat Jenderal Bina Bangda, Kemendagri</a:t>
            </a:r>
          </a:p>
          <a:p>
            <a:pPr lvl="2">
              <a:lnSpc>
                <a:spcPct val="120000"/>
              </a:lnSpc>
              <a:spcBef>
                <a:spcPts val="0"/>
              </a:spcBef>
              <a:spcAft>
                <a:spcPts val="600"/>
              </a:spcAft>
            </a:pPr>
            <a:r>
              <a:rPr lang="id-ID" sz="2900" dirty="0"/>
              <a:t>Badan Penyuluhan dan Pengembangan Sumber Daya Manusia PertanianKementerian Pertanian</a:t>
            </a:r>
          </a:p>
          <a:p>
            <a:pPr lvl="2">
              <a:lnSpc>
                <a:spcPct val="120000"/>
              </a:lnSpc>
              <a:spcBef>
                <a:spcPts val="0"/>
              </a:spcBef>
              <a:spcAft>
                <a:spcPts val="600"/>
              </a:spcAft>
            </a:pPr>
            <a:r>
              <a:rPr lang="id-ID" sz="2900" dirty="0"/>
              <a:t>88 Pemerintah Daerah Penerima Hibah </a:t>
            </a:r>
          </a:p>
          <a:p>
            <a:pPr marL="971550" lvl="1" indent="-514350">
              <a:lnSpc>
                <a:spcPct val="120000"/>
              </a:lnSpc>
              <a:spcBef>
                <a:spcPts val="0"/>
              </a:spcBef>
              <a:spcAft>
                <a:spcPts val="600"/>
              </a:spcAft>
              <a:buFont typeface="+mj-lt"/>
              <a:buAutoNum type="arabicPeriod"/>
            </a:pPr>
            <a:r>
              <a:rPr lang="en-ID" sz="2900" dirty="0"/>
              <a:t>P</a:t>
            </a:r>
            <a:r>
              <a:rPr lang="id-ID" sz="2900" dirty="0" smtClean="0"/>
              <a:t>PA </a:t>
            </a:r>
            <a:r>
              <a:rPr lang="id-ID" sz="2900" dirty="0"/>
              <a:t>Hibah  : Direktorat Jenderal Pembiayaan dan Pengelolaan Risiko</a:t>
            </a:r>
          </a:p>
          <a:p>
            <a:pPr marL="971550" lvl="1" indent="-514350">
              <a:lnSpc>
                <a:spcPct val="120000"/>
              </a:lnSpc>
              <a:spcBef>
                <a:spcPts val="0"/>
              </a:spcBef>
              <a:spcAft>
                <a:spcPts val="600"/>
              </a:spcAft>
              <a:buFont typeface="+mj-lt"/>
              <a:buAutoNum type="arabicPeriod"/>
            </a:pPr>
            <a:r>
              <a:rPr lang="en-ID" sz="2900" dirty="0"/>
              <a:t>K</a:t>
            </a:r>
            <a:r>
              <a:rPr lang="id-ID" sz="2900" dirty="0" smtClean="0"/>
              <a:t>PA </a:t>
            </a:r>
            <a:r>
              <a:rPr lang="id-ID" sz="2900" dirty="0"/>
              <a:t>Hibah : Direktorat Jenderal Perimbangan Keuangan</a:t>
            </a:r>
          </a:p>
          <a:p>
            <a:pPr marL="971550" lvl="1" indent="-514350">
              <a:lnSpc>
                <a:spcPct val="120000"/>
              </a:lnSpc>
              <a:spcBef>
                <a:spcPts val="0"/>
              </a:spcBef>
              <a:spcAft>
                <a:spcPts val="600"/>
              </a:spcAft>
              <a:buFont typeface="+mj-lt"/>
              <a:buAutoNum type="arabicPeriod"/>
            </a:pPr>
            <a:r>
              <a:rPr lang="id-ID" sz="2900" dirty="0"/>
              <a:t>Pengelola Reksus : Direktorat Pengelolaan Kas Negara </a:t>
            </a:r>
          </a:p>
          <a:p>
            <a:pPr marL="971550" lvl="1" indent="-514350">
              <a:lnSpc>
                <a:spcPct val="120000"/>
              </a:lnSpc>
              <a:spcBef>
                <a:spcPts val="0"/>
              </a:spcBef>
              <a:spcAft>
                <a:spcPts val="600"/>
              </a:spcAft>
              <a:buFont typeface="+mj-lt"/>
              <a:buAutoNum type="arabicPeriod"/>
            </a:pPr>
            <a:r>
              <a:rPr lang="id-ID" sz="2900" dirty="0"/>
              <a:t>Penyalur Dana Hibah : KPPN Pinjaman dan </a:t>
            </a:r>
            <a:r>
              <a:rPr lang="id-ID" sz="2900" dirty="0" smtClean="0"/>
              <a:t>Hibah</a:t>
            </a:r>
            <a:endParaRPr lang="id-ID" sz="2900" dirty="0"/>
          </a:p>
        </p:txBody>
      </p:sp>
      <p:sp>
        <p:nvSpPr>
          <p:cNvPr id="4" name="Slide Number Placeholder 3"/>
          <p:cNvSpPr>
            <a:spLocks noGrp="1"/>
          </p:cNvSpPr>
          <p:nvPr>
            <p:ph type="sldNum" sz="quarter" idx="12"/>
          </p:nvPr>
        </p:nvSpPr>
        <p:spPr/>
        <p:txBody>
          <a:bodyPr/>
          <a:lstStyle/>
          <a:p>
            <a:fld id="{103990E4-8F49-4D33-B8FA-5FEA170BB56E}" type="slidenum">
              <a:rPr lang="en-US" smtClean="0"/>
              <a:pPr/>
              <a:t>24</a:t>
            </a:fld>
            <a:endParaRPr lang="en-US"/>
          </a:p>
        </p:txBody>
      </p:sp>
    </p:spTree>
    <p:extLst>
      <p:ext uri="{BB962C8B-B14F-4D97-AF65-F5344CB8AC3E}">
        <p14:creationId xmlns:p14="http://schemas.microsoft.com/office/powerpoint/2010/main" val="1050667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9320" y="0"/>
            <a:ext cx="5364480" cy="518795"/>
          </a:xfrm>
        </p:spPr>
        <p:txBody>
          <a:bodyPr>
            <a:normAutofit/>
          </a:bodyPr>
          <a:lstStyle/>
          <a:p>
            <a:r>
              <a:rPr lang="id-ID" sz="2400" dirty="0"/>
              <a:t>Skema Kegiatan IPDMIP</a:t>
            </a:r>
          </a:p>
        </p:txBody>
      </p:sp>
      <p:sp>
        <p:nvSpPr>
          <p:cNvPr id="3" name="Content Placeholder 2"/>
          <p:cNvSpPr>
            <a:spLocks noGrp="1"/>
          </p:cNvSpPr>
          <p:nvPr>
            <p:ph idx="1"/>
          </p:nvPr>
        </p:nvSpPr>
        <p:spPr>
          <a:xfrm>
            <a:off x="228600" y="777240"/>
            <a:ext cx="11582400" cy="5760720"/>
          </a:xfrm>
        </p:spPr>
        <p:txBody>
          <a:bodyPr>
            <a:normAutofit fontScale="62500" lnSpcReduction="20000"/>
          </a:bodyPr>
          <a:lstStyle/>
          <a:p>
            <a:pPr marL="514350" indent="-514350">
              <a:buFont typeface="+mj-lt"/>
              <a:buAutoNum type="alphaUcPeriod"/>
            </a:pPr>
            <a:r>
              <a:rPr lang="id-ID" dirty="0"/>
              <a:t>Kegiatan IPDMIP bertujuan untuk meningkatkan ketahanan pangan, pendapatan dan mata pencaharian masyarakat perdesaan/petani di seluruh Indonesia  serta meningkatkan produktivitas pertanian beririgasi.</a:t>
            </a:r>
          </a:p>
          <a:p>
            <a:pPr marL="514350" indent="-514350">
              <a:buFont typeface="+mj-lt"/>
              <a:buAutoNum type="alphaUcPeriod"/>
            </a:pPr>
            <a:r>
              <a:rPr lang="id-ID" dirty="0"/>
              <a:t>Pelaksanaan kegiatan direncanakan untuk tahun 2018-2021, dan penarikan dana dilakukan sampai dengan tahun 2022.</a:t>
            </a:r>
          </a:p>
          <a:p>
            <a:pPr marL="514350" indent="-514350">
              <a:buFont typeface="+mj-lt"/>
              <a:buAutoNum type="alphaUcPeriod"/>
            </a:pPr>
            <a:r>
              <a:rPr lang="id-ID" dirty="0" smtClean="0"/>
              <a:t>Pendanaan:</a:t>
            </a:r>
            <a:endParaRPr lang="id-ID" dirty="0"/>
          </a:p>
          <a:p>
            <a:pPr marL="514350" indent="-514350">
              <a:buFont typeface="+mj-lt"/>
              <a:buAutoNum type="alphaUcPeriod"/>
            </a:pPr>
            <a:endParaRPr lang="id-ID" dirty="0"/>
          </a:p>
          <a:p>
            <a:pPr marL="514350" indent="-514350">
              <a:buFont typeface="+mj-lt"/>
              <a:buAutoNum type="alphaUcPeriod"/>
            </a:pPr>
            <a:endParaRPr lang="id-ID" dirty="0"/>
          </a:p>
          <a:p>
            <a:pPr marL="514350" indent="-514350">
              <a:buFont typeface="+mj-lt"/>
              <a:buAutoNum type="alphaUcPeriod"/>
            </a:pPr>
            <a:endParaRPr lang="id-ID" dirty="0"/>
          </a:p>
          <a:p>
            <a:pPr marL="514350" indent="-514350">
              <a:buFont typeface="+mj-lt"/>
              <a:buAutoNum type="alphaUcPeriod"/>
            </a:pPr>
            <a:endParaRPr lang="id-ID" dirty="0" smtClean="0"/>
          </a:p>
          <a:p>
            <a:pPr marL="514350" indent="-514350">
              <a:buFont typeface="+mj-lt"/>
              <a:buAutoNum type="alphaUcPeriod"/>
            </a:pPr>
            <a:endParaRPr lang="id-ID" dirty="0"/>
          </a:p>
          <a:p>
            <a:pPr marL="514350" indent="-514350">
              <a:buFont typeface="+mj-lt"/>
              <a:buAutoNum type="alphaUcPeriod"/>
            </a:pPr>
            <a:endParaRPr lang="id-ID" dirty="0"/>
          </a:p>
          <a:p>
            <a:pPr marL="457200" lvl="1" indent="0">
              <a:buNone/>
            </a:pPr>
            <a:r>
              <a:rPr lang="id-ID" sz="2900" dirty="0" smtClean="0"/>
              <a:t>Sumber </a:t>
            </a:r>
            <a:r>
              <a:rPr lang="id-ID" sz="2900" dirty="0"/>
              <a:t>pendanaan IPDMIP berasal dari pinjaman, dengan nilai total USD698,5 juta, terdiri dari:</a:t>
            </a:r>
          </a:p>
          <a:p>
            <a:pPr lvl="1"/>
            <a:r>
              <a:rPr lang="id-ID" sz="2900" dirty="0"/>
              <a:t>Pinjaman OCR-ADB sebesar USD500 juta</a:t>
            </a:r>
          </a:p>
          <a:p>
            <a:pPr lvl="1"/>
            <a:r>
              <a:rPr lang="id-ID" sz="2900" dirty="0"/>
              <a:t>Co-financing AIF (diadministrasikan ADB) sebesar USD100 juta; dan </a:t>
            </a:r>
          </a:p>
          <a:p>
            <a:pPr lvl="1"/>
            <a:r>
              <a:rPr lang="id-ID" sz="2900" dirty="0"/>
              <a:t>IFAD sebesar EUR93,15 juta (setara USD98,5 juta). </a:t>
            </a:r>
          </a:p>
          <a:p>
            <a:pPr marL="457200" lvl="1" indent="0">
              <a:buNone/>
            </a:pPr>
            <a:r>
              <a:rPr lang="id-ID" sz="2900" dirty="0"/>
              <a:t>Sebagian pinjaman ADB/AIF dan IFAD diterushibahkan kepada Pemerintah Daerah, yaitu:</a:t>
            </a:r>
          </a:p>
          <a:p>
            <a:pPr lvl="1"/>
            <a:r>
              <a:rPr lang="id-ID" sz="2900" dirty="0"/>
              <a:t>ADB sebesar USD172,044 juta (seratus tujuh puluh dua koma nol empat puluh empat juta dolar Amerika)</a:t>
            </a:r>
          </a:p>
          <a:p>
            <a:pPr lvl="1"/>
            <a:r>
              <a:rPr lang="id-ID" sz="2900" dirty="0"/>
              <a:t>AIF sebesar USD34,094 juta (tiga puluh empat koma nol sembilan puluh empat juta dolar Amerika)</a:t>
            </a:r>
          </a:p>
          <a:p>
            <a:pPr lvl="1"/>
            <a:r>
              <a:rPr lang="id-ID" sz="2900" dirty="0"/>
              <a:t>IFAD sebesar USD39,358 juta (tiga puluh sembilan koma tigaratus lima puluh delapan juta dolar Amerika)</a:t>
            </a:r>
          </a:p>
          <a:p>
            <a:pPr marL="514350" indent="-514350">
              <a:buFont typeface="+mj-lt"/>
              <a:buAutoNum type="alphaUcPeriod"/>
            </a:pPr>
            <a:r>
              <a:rPr lang="id-ID" dirty="0"/>
              <a:t>Pinjaman IPDMIP porsi ADB/AIF akan dilaksanakan dengan mekanisme Results-Based Lending (RBL), sementara untuk porsi IFAD dilaksanakan dengan skema Investment Lending.</a:t>
            </a:r>
          </a:p>
          <a:p>
            <a:endParaRPr lang="id-ID" dirty="0"/>
          </a:p>
        </p:txBody>
      </p:sp>
      <p:sp>
        <p:nvSpPr>
          <p:cNvPr id="4" name="Slide Number Placeholder 3"/>
          <p:cNvSpPr>
            <a:spLocks noGrp="1"/>
          </p:cNvSpPr>
          <p:nvPr>
            <p:ph type="sldNum" sz="quarter" idx="12"/>
          </p:nvPr>
        </p:nvSpPr>
        <p:spPr/>
        <p:txBody>
          <a:bodyPr/>
          <a:lstStyle/>
          <a:p>
            <a:fld id="{103990E4-8F49-4D33-B8FA-5FEA170BB56E}" type="slidenum">
              <a:rPr lang="en-US" smtClean="0"/>
              <a:pPr/>
              <a:t>25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1669142"/>
              </p:ext>
            </p:extLst>
          </p:nvPr>
        </p:nvGraphicFramePr>
        <p:xfrm>
          <a:off x="772159" y="2049974"/>
          <a:ext cx="8691881" cy="1607626"/>
        </p:xfrm>
        <a:graphic>
          <a:graphicData uri="http://schemas.openxmlformats.org/drawingml/2006/table">
            <a:tbl>
              <a:tblPr firstRow="1" bandRow="1">
                <a:tableStyleId>{5C22544A-7EE6-4342-B048-85BDC9FD1C3A}</a:tableStyleId>
              </a:tblPr>
              <a:tblGrid>
                <a:gridCol w="543243">
                  <a:extLst>
                    <a:ext uri="{9D8B030D-6E8A-4147-A177-3AD203B41FA5}">
                      <a16:colId xmlns:a16="http://schemas.microsoft.com/office/drawing/2014/main" xmlns="" val="335005444"/>
                    </a:ext>
                  </a:extLst>
                </a:gridCol>
                <a:gridCol w="945242">
                  <a:extLst>
                    <a:ext uri="{9D8B030D-6E8A-4147-A177-3AD203B41FA5}">
                      <a16:colId xmlns:a16="http://schemas.microsoft.com/office/drawing/2014/main" xmlns="" val="3398205630"/>
                    </a:ext>
                  </a:extLst>
                </a:gridCol>
                <a:gridCol w="2884618">
                  <a:extLst>
                    <a:ext uri="{9D8B030D-6E8A-4147-A177-3AD203B41FA5}">
                      <a16:colId xmlns:a16="http://schemas.microsoft.com/office/drawing/2014/main" xmlns="" val="4067029098"/>
                    </a:ext>
                  </a:extLst>
                </a:gridCol>
                <a:gridCol w="4318778">
                  <a:extLst>
                    <a:ext uri="{9D8B030D-6E8A-4147-A177-3AD203B41FA5}">
                      <a16:colId xmlns:a16="http://schemas.microsoft.com/office/drawing/2014/main" xmlns="" val="2197228907"/>
                    </a:ext>
                  </a:extLst>
                </a:gridCol>
              </a:tblGrid>
              <a:tr h="370840">
                <a:tc>
                  <a:txBody>
                    <a:bodyPr/>
                    <a:lstStyle/>
                    <a:p>
                      <a:pPr marL="0" marR="0" lvl="0" indent="0" algn="ctr" rtl="0">
                        <a:spcBef>
                          <a:spcPts val="0"/>
                        </a:spcBef>
                        <a:spcAft>
                          <a:spcPts val="0"/>
                        </a:spcAft>
                        <a:buNone/>
                      </a:pPr>
                      <a:r>
                        <a:rPr lang="id-ID" sz="1300" u="none" strike="noStrike" cap="none" dirty="0">
                          <a:solidFill>
                            <a:schemeClr val="accent6">
                              <a:lumMod val="50000"/>
                            </a:schemeClr>
                          </a:solidFill>
                          <a:latin typeface="Bookman Old Style"/>
                          <a:ea typeface="Bookman Old Style"/>
                          <a:cs typeface="Bookman Old Style"/>
                          <a:sym typeface="Bookman Old Style"/>
                        </a:rPr>
                        <a:t>No.</a:t>
                      </a:r>
                      <a:endParaRPr sz="1300" u="none" strike="noStrike" cap="none" dirty="0">
                        <a:solidFill>
                          <a:schemeClr val="accent6">
                            <a:lumMod val="50000"/>
                          </a:schemeClr>
                        </a:solidFill>
                        <a:latin typeface="Bookman Old Style"/>
                        <a:ea typeface="Bookman Old Style"/>
                        <a:cs typeface="Bookman Old Style"/>
                        <a:sym typeface="Bookman Old Style"/>
                      </a:endParaRPr>
                    </a:p>
                  </a:txBody>
                  <a:tcPr marL="98866" marR="98866" marT="49433" marB="49433"/>
                </a:tc>
                <a:tc>
                  <a:txBody>
                    <a:bodyPr/>
                    <a:lstStyle/>
                    <a:p>
                      <a:pPr marL="0" marR="0" lvl="0" indent="0" algn="ctr" rtl="0">
                        <a:spcBef>
                          <a:spcPts val="0"/>
                        </a:spcBef>
                        <a:spcAft>
                          <a:spcPts val="0"/>
                        </a:spcAft>
                        <a:buNone/>
                      </a:pPr>
                      <a:r>
                        <a:rPr lang="id-ID" sz="1300" u="none" strike="noStrike" cap="none" dirty="0">
                          <a:solidFill>
                            <a:schemeClr val="accent6">
                              <a:lumMod val="50000"/>
                            </a:schemeClr>
                          </a:solidFill>
                          <a:latin typeface="Bookman Old Style"/>
                          <a:ea typeface="Bookman Old Style"/>
                          <a:cs typeface="Bookman Old Style"/>
                          <a:sym typeface="Bookman Old Style"/>
                        </a:rPr>
                        <a:t>Sumber Dana</a:t>
                      </a:r>
                      <a:endParaRPr sz="1300" u="none" strike="noStrike" cap="none" dirty="0">
                        <a:solidFill>
                          <a:schemeClr val="accent6">
                            <a:lumMod val="50000"/>
                          </a:schemeClr>
                        </a:solidFill>
                        <a:latin typeface="Bookman Old Style"/>
                        <a:ea typeface="Bookman Old Style"/>
                        <a:cs typeface="Bookman Old Style"/>
                        <a:sym typeface="Bookman Old Style"/>
                      </a:endParaRPr>
                    </a:p>
                  </a:txBody>
                  <a:tcPr marL="98866" marR="98866" marT="49433" marB="49433"/>
                </a:tc>
                <a:tc>
                  <a:txBody>
                    <a:bodyPr/>
                    <a:lstStyle/>
                    <a:p>
                      <a:pPr marL="0" marR="0" lvl="0" indent="0" algn="ctr" rtl="0">
                        <a:spcBef>
                          <a:spcPts val="0"/>
                        </a:spcBef>
                        <a:spcAft>
                          <a:spcPts val="0"/>
                        </a:spcAft>
                        <a:buNone/>
                      </a:pPr>
                      <a:r>
                        <a:rPr lang="id-ID" sz="1300" u="none" strike="noStrike" cap="none" dirty="0">
                          <a:solidFill>
                            <a:schemeClr val="accent6">
                              <a:lumMod val="50000"/>
                            </a:schemeClr>
                          </a:solidFill>
                          <a:latin typeface="Bookman Old Style"/>
                          <a:ea typeface="Bookman Old Style"/>
                          <a:cs typeface="Bookman Old Style"/>
                          <a:sym typeface="Bookman Old Style"/>
                        </a:rPr>
                        <a:t>Total Pinjaman (juta USD)</a:t>
                      </a:r>
                      <a:endParaRPr sz="1300" u="none" strike="noStrike" cap="none" dirty="0">
                        <a:solidFill>
                          <a:schemeClr val="accent6">
                            <a:lumMod val="50000"/>
                          </a:schemeClr>
                        </a:solidFill>
                        <a:latin typeface="Bookman Old Style"/>
                        <a:ea typeface="Bookman Old Style"/>
                        <a:cs typeface="Bookman Old Style"/>
                        <a:sym typeface="Bookman Old Style"/>
                      </a:endParaRPr>
                    </a:p>
                  </a:txBody>
                  <a:tcPr marL="98866" marR="98866" marT="49433" marB="49433"/>
                </a:tc>
                <a:tc>
                  <a:txBody>
                    <a:bodyPr/>
                    <a:lstStyle/>
                    <a:p>
                      <a:pPr marL="0" marR="0" lvl="0" indent="0" algn="ctr" rtl="0">
                        <a:spcBef>
                          <a:spcPts val="0"/>
                        </a:spcBef>
                        <a:spcAft>
                          <a:spcPts val="0"/>
                        </a:spcAft>
                        <a:buNone/>
                      </a:pPr>
                      <a:r>
                        <a:rPr lang="id-ID" sz="1300" u="none" strike="noStrike" cap="none" dirty="0">
                          <a:solidFill>
                            <a:schemeClr val="accent6">
                              <a:lumMod val="50000"/>
                            </a:schemeClr>
                          </a:solidFill>
                          <a:latin typeface="Bookman Old Style"/>
                          <a:ea typeface="Bookman Old Style"/>
                          <a:cs typeface="Bookman Old Style"/>
                          <a:sym typeface="Bookman Old Style"/>
                        </a:rPr>
                        <a:t>Bagian Pinjaman untuk On-Granting (juta USD)</a:t>
                      </a:r>
                      <a:endParaRPr sz="1300" u="none" strike="noStrike" cap="none" dirty="0">
                        <a:solidFill>
                          <a:schemeClr val="accent6">
                            <a:lumMod val="50000"/>
                          </a:schemeClr>
                        </a:solidFill>
                        <a:latin typeface="Bookman Old Style"/>
                        <a:ea typeface="Bookman Old Style"/>
                        <a:cs typeface="Bookman Old Style"/>
                        <a:sym typeface="Bookman Old Style"/>
                      </a:endParaRPr>
                    </a:p>
                  </a:txBody>
                  <a:tcPr marL="98866" marR="98866" marT="49433" marB="49433"/>
                </a:tc>
                <a:extLst>
                  <a:ext uri="{0D108BD9-81ED-4DB2-BD59-A6C34878D82A}">
                    <a16:rowId xmlns:a16="http://schemas.microsoft.com/office/drawing/2014/main" xmlns="" val="1992113614"/>
                  </a:ext>
                </a:extLst>
              </a:tr>
              <a:tr h="370840">
                <a:tc>
                  <a:txBody>
                    <a:bodyPr/>
                    <a:lstStyle/>
                    <a:p>
                      <a:pPr marL="0" marR="0" lvl="0" indent="0" algn="l" rtl="0">
                        <a:spcBef>
                          <a:spcPts val="0"/>
                        </a:spcBef>
                        <a:spcAft>
                          <a:spcPts val="0"/>
                        </a:spcAft>
                        <a:buNone/>
                      </a:pPr>
                      <a:r>
                        <a:rPr lang="id-ID" sz="1300" u="none" strike="noStrike" cap="none">
                          <a:latin typeface="Bookman Old Style"/>
                          <a:ea typeface="Bookman Old Style"/>
                          <a:cs typeface="Bookman Old Style"/>
                          <a:sym typeface="Bookman Old Style"/>
                        </a:rPr>
                        <a:t>1.</a:t>
                      </a:r>
                      <a:endParaRPr sz="130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dirty="0">
                          <a:latin typeface="Bookman Old Style"/>
                          <a:ea typeface="Bookman Old Style"/>
                          <a:cs typeface="Bookman Old Style"/>
                          <a:sym typeface="Bookman Old Style"/>
                        </a:rPr>
                        <a:t>ADB</a:t>
                      </a:r>
                      <a:endParaRPr sz="1300" dirty="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dirty="0">
                          <a:latin typeface="Bookman Old Style"/>
                          <a:ea typeface="Bookman Old Style"/>
                          <a:cs typeface="Bookman Old Style"/>
                          <a:sym typeface="Bookman Old Style"/>
                        </a:rPr>
                        <a:t>500</a:t>
                      </a:r>
                      <a:endParaRPr sz="1300" dirty="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a:latin typeface="Bookman Old Style"/>
                          <a:ea typeface="Bookman Old Style"/>
                          <a:cs typeface="Bookman Old Style"/>
                          <a:sym typeface="Bookman Old Style"/>
                        </a:rPr>
                        <a:t>172,044</a:t>
                      </a:r>
                      <a:endParaRPr sz="1300">
                        <a:latin typeface="Bookman Old Style"/>
                        <a:ea typeface="Bookman Old Style"/>
                        <a:cs typeface="Bookman Old Style"/>
                        <a:sym typeface="Bookman Old Style"/>
                      </a:endParaRPr>
                    </a:p>
                  </a:txBody>
                  <a:tcPr marL="98866" marR="98866" marT="49433" marB="49433"/>
                </a:tc>
                <a:extLst>
                  <a:ext uri="{0D108BD9-81ED-4DB2-BD59-A6C34878D82A}">
                    <a16:rowId xmlns:a16="http://schemas.microsoft.com/office/drawing/2014/main" xmlns="" val="2391171817"/>
                  </a:ext>
                </a:extLst>
              </a:tr>
              <a:tr h="370840">
                <a:tc>
                  <a:txBody>
                    <a:bodyPr/>
                    <a:lstStyle/>
                    <a:p>
                      <a:pPr marL="0" marR="0" lvl="0" indent="0" algn="l" rtl="0">
                        <a:spcBef>
                          <a:spcPts val="0"/>
                        </a:spcBef>
                        <a:spcAft>
                          <a:spcPts val="0"/>
                        </a:spcAft>
                        <a:buNone/>
                      </a:pPr>
                      <a:r>
                        <a:rPr lang="id-ID" sz="1300">
                          <a:latin typeface="Bookman Old Style"/>
                          <a:ea typeface="Bookman Old Style"/>
                          <a:cs typeface="Bookman Old Style"/>
                          <a:sym typeface="Bookman Old Style"/>
                        </a:rPr>
                        <a:t>2.</a:t>
                      </a:r>
                      <a:endParaRPr sz="130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a:latin typeface="Bookman Old Style"/>
                          <a:ea typeface="Bookman Old Style"/>
                          <a:cs typeface="Bookman Old Style"/>
                          <a:sym typeface="Bookman Old Style"/>
                        </a:rPr>
                        <a:t>AIF</a:t>
                      </a:r>
                      <a:endParaRPr sz="130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dirty="0">
                          <a:latin typeface="Bookman Old Style"/>
                          <a:ea typeface="Bookman Old Style"/>
                          <a:cs typeface="Bookman Old Style"/>
                          <a:sym typeface="Bookman Old Style"/>
                        </a:rPr>
                        <a:t>100</a:t>
                      </a:r>
                      <a:endParaRPr sz="1300" dirty="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dirty="0">
                          <a:latin typeface="Bookman Old Style"/>
                          <a:ea typeface="Bookman Old Style"/>
                          <a:cs typeface="Bookman Old Style"/>
                          <a:sym typeface="Bookman Old Style"/>
                        </a:rPr>
                        <a:t>34,094</a:t>
                      </a:r>
                      <a:endParaRPr sz="1300" dirty="0">
                        <a:latin typeface="Bookman Old Style"/>
                        <a:ea typeface="Bookman Old Style"/>
                        <a:cs typeface="Bookman Old Style"/>
                        <a:sym typeface="Bookman Old Style"/>
                      </a:endParaRPr>
                    </a:p>
                  </a:txBody>
                  <a:tcPr marL="98866" marR="98866" marT="49433" marB="49433"/>
                </a:tc>
                <a:extLst>
                  <a:ext uri="{0D108BD9-81ED-4DB2-BD59-A6C34878D82A}">
                    <a16:rowId xmlns:a16="http://schemas.microsoft.com/office/drawing/2014/main" xmlns="" val="1485639789"/>
                  </a:ext>
                </a:extLst>
              </a:tr>
              <a:tr h="370840">
                <a:tc>
                  <a:txBody>
                    <a:bodyPr/>
                    <a:lstStyle/>
                    <a:p>
                      <a:pPr marL="0" marR="0" lvl="0" indent="0" algn="l" rtl="0">
                        <a:spcBef>
                          <a:spcPts val="0"/>
                        </a:spcBef>
                        <a:spcAft>
                          <a:spcPts val="0"/>
                        </a:spcAft>
                        <a:buNone/>
                      </a:pPr>
                      <a:r>
                        <a:rPr lang="id-ID" sz="1300" dirty="0">
                          <a:latin typeface="Bookman Old Style"/>
                          <a:ea typeface="Bookman Old Style"/>
                          <a:cs typeface="Bookman Old Style"/>
                          <a:sym typeface="Bookman Old Style"/>
                        </a:rPr>
                        <a:t>3.</a:t>
                      </a:r>
                      <a:endParaRPr sz="1300" dirty="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a:latin typeface="Bookman Old Style"/>
                          <a:ea typeface="Bookman Old Style"/>
                          <a:cs typeface="Bookman Old Style"/>
                          <a:sym typeface="Bookman Old Style"/>
                        </a:rPr>
                        <a:t>IFAD</a:t>
                      </a:r>
                      <a:endParaRPr sz="130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a:latin typeface="Bookman Old Style"/>
                          <a:ea typeface="Bookman Old Style"/>
                          <a:cs typeface="Bookman Old Style"/>
                          <a:sym typeface="Bookman Old Style"/>
                        </a:rPr>
                        <a:t>98,5</a:t>
                      </a:r>
                      <a:endParaRPr sz="1300">
                        <a:latin typeface="Bookman Old Style"/>
                        <a:ea typeface="Bookman Old Style"/>
                        <a:cs typeface="Bookman Old Style"/>
                        <a:sym typeface="Bookman Old Style"/>
                      </a:endParaRPr>
                    </a:p>
                  </a:txBody>
                  <a:tcPr marL="98866" marR="98866" marT="49433" marB="49433"/>
                </a:tc>
                <a:tc>
                  <a:txBody>
                    <a:bodyPr/>
                    <a:lstStyle/>
                    <a:p>
                      <a:pPr marL="0" marR="0" lvl="0" indent="0" algn="l" rtl="0">
                        <a:spcBef>
                          <a:spcPts val="0"/>
                        </a:spcBef>
                        <a:spcAft>
                          <a:spcPts val="0"/>
                        </a:spcAft>
                        <a:buNone/>
                      </a:pPr>
                      <a:r>
                        <a:rPr lang="id-ID" sz="1300" dirty="0">
                          <a:latin typeface="Bookman Old Style"/>
                          <a:ea typeface="Bookman Old Style"/>
                          <a:cs typeface="Bookman Old Style"/>
                          <a:sym typeface="Bookman Old Style"/>
                        </a:rPr>
                        <a:t>39,358</a:t>
                      </a:r>
                      <a:endParaRPr sz="1300" dirty="0">
                        <a:latin typeface="Bookman Old Style"/>
                        <a:ea typeface="Bookman Old Style"/>
                        <a:cs typeface="Bookman Old Style"/>
                        <a:sym typeface="Bookman Old Style"/>
                      </a:endParaRPr>
                    </a:p>
                  </a:txBody>
                  <a:tcPr marL="98866" marR="98866" marT="49433" marB="49433"/>
                </a:tc>
                <a:extLst>
                  <a:ext uri="{0D108BD9-81ED-4DB2-BD59-A6C34878D82A}">
                    <a16:rowId xmlns:a16="http://schemas.microsoft.com/office/drawing/2014/main" xmlns="" val="4126342828"/>
                  </a:ext>
                </a:extLst>
              </a:tr>
            </a:tbl>
          </a:graphicData>
        </a:graphic>
      </p:graphicFrame>
    </p:spTree>
    <p:extLst>
      <p:ext uri="{BB962C8B-B14F-4D97-AF65-F5344CB8AC3E}">
        <p14:creationId xmlns:p14="http://schemas.microsoft.com/office/powerpoint/2010/main" val="33218541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1658682"/>
            <a:ext cx="12192000" cy="1770318"/>
          </a:xfrm>
          <a:prstGeom prst="rect">
            <a:avLst/>
          </a:prstGeom>
          <a:solidFill>
            <a:srgbClr val="FCFF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707091" y="1820566"/>
            <a:ext cx="6777817" cy="1446550"/>
          </a:xfrm>
          <a:prstGeom prst="rect">
            <a:avLst/>
          </a:prstGeom>
          <a:noFill/>
        </p:spPr>
        <p:txBody>
          <a:bodyPr wrap="none" rtlCol="0">
            <a:spAutoFit/>
          </a:bodyPr>
          <a:lstStyle/>
          <a:p>
            <a:r>
              <a:rPr lang="en-US" sz="8800">
                <a:latin typeface="+mj-lt"/>
              </a:rPr>
              <a:t>Terima Kasih</a:t>
            </a:r>
            <a:endParaRPr lang="en-US" sz="8800" dirty="0">
              <a:latin typeface="+mj-lt"/>
            </a:endParaRPr>
          </a:p>
        </p:txBody>
      </p:sp>
    </p:spTree>
    <p:extLst>
      <p:ext uri="{BB962C8B-B14F-4D97-AF65-F5344CB8AC3E}">
        <p14:creationId xmlns:p14="http://schemas.microsoft.com/office/powerpoint/2010/main" val="2149911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4676928" y="-37640"/>
            <a:ext cx="6143472" cy="1073982"/>
          </a:xfrm>
        </p:spPr>
        <p:txBody>
          <a:bodyPr>
            <a:normAutofit fontScale="90000"/>
          </a:bodyPr>
          <a:lstStyle/>
          <a:p>
            <a:pPr algn="ctr"/>
            <a:r>
              <a:rPr lang="en-US" sz="3600" dirty="0" smtClean="0"/>
              <a:t>D</a:t>
            </a:r>
            <a:r>
              <a:rPr lang="id-ID" sz="3600" dirty="0" smtClean="0"/>
              <a:t>asar hukum, Bentuk </a:t>
            </a:r>
            <a:br>
              <a:rPr lang="id-ID" sz="3600" dirty="0" smtClean="0"/>
            </a:br>
            <a:r>
              <a:rPr lang="id-ID" sz="3600" dirty="0" smtClean="0"/>
              <a:t>dan Pengertian Hibah</a:t>
            </a:r>
            <a:endParaRPr lang="en-US" sz="3600" dirty="0"/>
          </a:p>
        </p:txBody>
      </p:sp>
      <p:sp>
        <p:nvSpPr>
          <p:cNvPr id="2" name="Slide Number Placeholder 1"/>
          <p:cNvSpPr>
            <a:spLocks noGrp="1"/>
          </p:cNvSpPr>
          <p:nvPr>
            <p:ph type="sldNum" sz="quarter" idx="4294967295"/>
          </p:nvPr>
        </p:nvSpPr>
        <p:spPr>
          <a:xfrm>
            <a:off x="9448800" y="6343650"/>
            <a:ext cx="2743200" cy="365125"/>
          </a:xfrm>
        </p:spPr>
        <p:txBody>
          <a:bodyPr/>
          <a:lstStyle/>
          <a:p>
            <a:fld id="{103990E4-8F49-4D33-B8FA-5FEA170BB56E}" type="slidenum">
              <a:rPr lang="en-US" smtClean="0"/>
              <a:pPr/>
              <a:t>3</a:t>
            </a:fld>
            <a:endParaRPr lang="en-US"/>
          </a:p>
        </p:txBody>
      </p:sp>
      <p:sp>
        <p:nvSpPr>
          <p:cNvPr id="20" name="Rounded Rectangular Callout 19"/>
          <p:cNvSpPr/>
          <p:nvPr/>
        </p:nvSpPr>
        <p:spPr>
          <a:xfrm>
            <a:off x="3749216" y="4595691"/>
            <a:ext cx="7616989" cy="548228"/>
          </a:xfrm>
          <a:prstGeom prst="wedgeRoundRectCallout">
            <a:avLst>
              <a:gd name="adj1" fmla="val -49488"/>
              <a:gd name="adj2" fmla="val 21043"/>
              <a:gd name="adj3" fmla="val 16667"/>
            </a:avLst>
          </a:prstGeom>
          <a:solidFill>
            <a:srgbClr val="D1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Rectangle 3"/>
          <p:cNvSpPr/>
          <p:nvPr/>
        </p:nvSpPr>
        <p:spPr>
          <a:xfrm>
            <a:off x="3838324" y="4563722"/>
            <a:ext cx="7527881" cy="523220"/>
          </a:xfrm>
          <a:prstGeom prst="rect">
            <a:avLst/>
          </a:prstGeom>
        </p:spPr>
        <p:txBody>
          <a:bodyPr wrap="square">
            <a:spAutoFit/>
          </a:bodyPr>
          <a:lstStyle/>
          <a:p>
            <a:pPr algn="just"/>
            <a:r>
              <a:rPr lang="en-US" sz="1400" dirty="0" err="1">
                <a:solidFill>
                  <a:srgbClr val="193441"/>
                </a:solidFill>
                <a:latin typeface="Times New Roman" panose="02020603050405020304" pitchFamily="18" charset="0"/>
              </a:rPr>
              <a:t>Hibah</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adalah</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pemberian</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dengan</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pengalihan</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hak</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atas</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sesuatu</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dari</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Pemerintah</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kepada</a:t>
            </a:r>
            <a:r>
              <a:rPr lang="en-US" sz="1400" dirty="0">
                <a:solidFill>
                  <a:srgbClr val="193441"/>
                </a:solidFill>
                <a:latin typeface="Times New Roman" panose="02020603050405020304" pitchFamily="18" charset="0"/>
              </a:rPr>
              <a:t> </a:t>
            </a:r>
            <a:r>
              <a:rPr lang="nn-NO" sz="1400" dirty="0">
                <a:solidFill>
                  <a:srgbClr val="193441"/>
                </a:solidFill>
                <a:latin typeface="Times New Roman" panose="02020603050405020304" pitchFamily="18" charset="0"/>
              </a:rPr>
              <a:t>Pemerintah Daerah yang secara spesifik telah </a:t>
            </a:r>
            <a:r>
              <a:rPr lang="fi-FI" sz="1400" dirty="0">
                <a:solidFill>
                  <a:srgbClr val="193441"/>
                </a:solidFill>
                <a:latin typeface="Times New Roman" panose="02020603050405020304" pitchFamily="18" charset="0"/>
              </a:rPr>
              <a:t>ditetapkan peruntukannya dan dilakukan melalui </a:t>
            </a:r>
            <a:r>
              <a:rPr lang="en-US" sz="1400" b="1" dirty="0" err="1">
                <a:solidFill>
                  <a:srgbClr val="193441"/>
                </a:solidFill>
                <a:latin typeface="Times New Roman" panose="02020603050405020304" pitchFamily="18" charset="0"/>
              </a:rPr>
              <a:t>perjanjian</a:t>
            </a:r>
            <a:r>
              <a:rPr lang="en-US" sz="1400" dirty="0">
                <a:solidFill>
                  <a:srgbClr val="193441"/>
                </a:solidFill>
                <a:latin typeface="Times New Roman" panose="02020603050405020304" pitchFamily="18" charset="0"/>
              </a:rPr>
              <a:t>. </a:t>
            </a:r>
            <a:endParaRPr lang="en-US" sz="1400" dirty="0">
              <a:solidFill>
                <a:srgbClr val="193441"/>
              </a:solidFill>
            </a:endParaRPr>
          </a:p>
        </p:txBody>
      </p:sp>
      <p:sp>
        <p:nvSpPr>
          <p:cNvPr id="23" name="Rounded Rectangular Callout 22"/>
          <p:cNvSpPr/>
          <p:nvPr/>
        </p:nvSpPr>
        <p:spPr>
          <a:xfrm>
            <a:off x="3779032" y="5222728"/>
            <a:ext cx="7587173" cy="827208"/>
          </a:xfrm>
          <a:prstGeom prst="wedgeRoundRectCallout">
            <a:avLst>
              <a:gd name="adj1" fmla="val -49870"/>
              <a:gd name="adj2" fmla="val -12929"/>
              <a:gd name="adj3" fmla="val 16667"/>
            </a:avLst>
          </a:prstGeom>
          <a:solidFill>
            <a:srgbClr val="D1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Rectangle 23"/>
          <p:cNvSpPr/>
          <p:nvPr/>
        </p:nvSpPr>
        <p:spPr>
          <a:xfrm>
            <a:off x="3838324" y="5240952"/>
            <a:ext cx="7527881" cy="738664"/>
          </a:xfrm>
          <a:prstGeom prst="rect">
            <a:avLst/>
          </a:prstGeom>
        </p:spPr>
        <p:txBody>
          <a:bodyPr wrap="square">
            <a:spAutoFit/>
          </a:bodyPr>
          <a:lstStyle/>
          <a:p>
            <a:pPr algn="just"/>
            <a:r>
              <a:rPr lang="en-US" sz="1400" dirty="0" err="1">
                <a:solidFill>
                  <a:srgbClr val="193441"/>
                </a:solidFill>
                <a:latin typeface="Times New Roman" panose="02020603050405020304" pitchFamily="18" charset="0"/>
              </a:rPr>
              <a:t>Hibah</a:t>
            </a:r>
            <a:r>
              <a:rPr lang="en-US" sz="1400" dirty="0">
                <a:solidFill>
                  <a:srgbClr val="193441"/>
                </a:solidFill>
                <a:latin typeface="Times New Roman" panose="02020603050405020304" pitchFamily="18" charset="0"/>
              </a:rPr>
              <a:t> Daerah </a:t>
            </a:r>
            <a:r>
              <a:rPr lang="en-US" sz="1400" dirty="0" err="1">
                <a:solidFill>
                  <a:srgbClr val="193441"/>
                </a:solidFill>
                <a:latin typeface="Times New Roman" panose="02020603050405020304" pitchFamily="18" charset="0"/>
              </a:rPr>
              <a:t>merupakan</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salah</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satu</a:t>
            </a:r>
            <a:r>
              <a:rPr lang="en-US" sz="1400"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sumber</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penerimaan</a:t>
            </a:r>
            <a:r>
              <a:rPr lang="en-US" sz="1400" b="1" dirty="0">
                <a:solidFill>
                  <a:srgbClr val="193441"/>
                </a:solidFill>
                <a:latin typeface="Times New Roman" panose="02020603050405020304" pitchFamily="18" charset="0"/>
              </a:rPr>
              <a:t> Daerah </a:t>
            </a:r>
            <a:r>
              <a:rPr lang="en-US" sz="1400" dirty="0" err="1">
                <a:solidFill>
                  <a:srgbClr val="193441"/>
                </a:solidFill>
                <a:latin typeface="Times New Roman" panose="02020603050405020304" pitchFamily="18" charset="0"/>
              </a:rPr>
              <a:t>untuk</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mendanai</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penyelenggaraan</a:t>
            </a:r>
            <a:r>
              <a:rPr lang="en-US" sz="1400"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urusan</a:t>
            </a:r>
            <a:r>
              <a:rPr lang="en-US" sz="1400" b="1" dirty="0">
                <a:solidFill>
                  <a:srgbClr val="193441"/>
                </a:solidFill>
                <a:latin typeface="Times New Roman" panose="02020603050405020304" pitchFamily="18" charset="0"/>
              </a:rPr>
              <a:t> yang </a:t>
            </a:r>
            <a:r>
              <a:rPr lang="en-US" sz="1400" b="1" dirty="0" err="1">
                <a:solidFill>
                  <a:srgbClr val="193441"/>
                </a:solidFill>
                <a:latin typeface="Times New Roman" panose="02020603050405020304" pitchFamily="18" charset="0"/>
              </a:rPr>
              <a:t>menjadi</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kewenangan</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Pemerintah</a:t>
            </a:r>
            <a:r>
              <a:rPr lang="en-US" sz="1400" b="1" dirty="0">
                <a:solidFill>
                  <a:srgbClr val="193441"/>
                </a:solidFill>
                <a:latin typeface="Times New Roman" panose="02020603050405020304" pitchFamily="18" charset="0"/>
              </a:rPr>
              <a:t> Daerah </a:t>
            </a:r>
            <a:r>
              <a:rPr lang="en-US" sz="1400" dirty="0" err="1">
                <a:solidFill>
                  <a:srgbClr val="193441"/>
                </a:solidFill>
                <a:latin typeface="Times New Roman" panose="02020603050405020304" pitchFamily="18" charset="0"/>
              </a:rPr>
              <a:t>dalam</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kerangka</a:t>
            </a:r>
            <a:r>
              <a:rPr lang="en-US" sz="1400"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hubungan</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keuangan</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antara</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Pemerintah</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dan</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Pemerintah</a:t>
            </a:r>
            <a:r>
              <a:rPr lang="en-US" sz="1400" b="1" dirty="0">
                <a:solidFill>
                  <a:srgbClr val="193441"/>
                </a:solidFill>
                <a:latin typeface="Times New Roman" panose="02020603050405020304" pitchFamily="18" charset="0"/>
              </a:rPr>
              <a:t> Daerah</a:t>
            </a:r>
          </a:p>
        </p:txBody>
      </p:sp>
      <p:sp>
        <p:nvSpPr>
          <p:cNvPr id="34" name="Rectangle 33"/>
          <p:cNvSpPr/>
          <p:nvPr/>
        </p:nvSpPr>
        <p:spPr>
          <a:xfrm>
            <a:off x="0" y="622840"/>
            <a:ext cx="4761480" cy="229313"/>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97749" y="622841"/>
            <a:ext cx="994251" cy="247148"/>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a:off x="3794478" y="6175895"/>
            <a:ext cx="7571727" cy="522979"/>
          </a:xfrm>
          <a:prstGeom prst="roundRect">
            <a:avLst/>
          </a:prstGeom>
          <a:solidFill>
            <a:srgbClr val="D1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Rectangle 36"/>
          <p:cNvSpPr/>
          <p:nvPr/>
        </p:nvSpPr>
        <p:spPr>
          <a:xfrm>
            <a:off x="3749216" y="6118266"/>
            <a:ext cx="7363652" cy="523220"/>
          </a:xfrm>
          <a:prstGeom prst="rect">
            <a:avLst/>
          </a:prstGeom>
        </p:spPr>
        <p:txBody>
          <a:bodyPr wrap="square">
            <a:spAutoFit/>
          </a:bodyPr>
          <a:lstStyle/>
          <a:p>
            <a:pPr algn="just"/>
            <a:r>
              <a:rPr lang="en-US" sz="1400" dirty="0" err="1">
                <a:solidFill>
                  <a:srgbClr val="193441"/>
                </a:solidFill>
                <a:latin typeface="Times New Roman" panose="02020603050405020304" pitchFamily="18" charset="0"/>
              </a:rPr>
              <a:t>Pemerintah</a:t>
            </a:r>
            <a:r>
              <a:rPr lang="en-US" sz="1400" dirty="0">
                <a:solidFill>
                  <a:srgbClr val="193441"/>
                </a:solidFill>
                <a:latin typeface="Times New Roman" panose="02020603050405020304" pitchFamily="18" charset="0"/>
              </a:rPr>
              <a:t> Daerah </a:t>
            </a:r>
            <a:r>
              <a:rPr lang="en-US" sz="1400" dirty="0" err="1">
                <a:solidFill>
                  <a:srgbClr val="193441"/>
                </a:solidFill>
                <a:latin typeface="Times New Roman" panose="02020603050405020304" pitchFamily="18" charset="0"/>
              </a:rPr>
              <a:t>dapat</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meneruskan</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Hibah</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kepada</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Badan</a:t>
            </a:r>
            <a:r>
              <a:rPr lang="en-US" sz="1400" dirty="0">
                <a:solidFill>
                  <a:srgbClr val="193441"/>
                </a:solidFill>
                <a:latin typeface="Times New Roman" panose="02020603050405020304" pitchFamily="18" charset="0"/>
              </a:rPr>
              <a:t> Usaha </a:t>
            </a:r>
            <a:r>
              <a:rPr lang="en-US" sz="1400" dirty="0" err="1">
                <a:solidFill>
                  <a:srgbClr val="193441"/>
                </a:solidFill>
                <a:latin typeface="Times New Roman" panose="02020603050405020304" pitchFamily="18" charset="0"/>
              </a:rPr>
              <a:t>Milik</a:t>
            </a:r>
            <a:r>
              <a:rPr lang="en-US" sz="1400" dirty="0">
                <a:solidFill>
                  <a:srgbClr val="193441"/>
                </a:solidFill>
                <a:latin typeface="Times New Roman" panose="02020603050405020304" pitchFamily="18" charset="0"/>
              </a:rPr>
              <a:t> Daerah </a:t>
            </a:r>
            <a:r>
              <a:rPr lang="en-US" sz="1400" dirty="0" err="1">
                <a:solidFill>
                  <a:srgbClr val="193441"/>
                </a:solidFill>
                <a:latin typeface="Times New Roman" panose="02020603050405020304" pitchFamily="18" charset="0"/>
              </a:rPr>
              <a:t>sesuai</a:t>
            </a:r>
            <a:r>
              <a:rPr lang="en-US" sz="1400" dirty="0">
                <a:solidFill>
                  <a:srgbClr val="193441"/>
                </a:solidFill>
                <a:latin typeface="Times New Roman" panose="02020603050405020304" pitchFamily="18" charset="0"/>
              </a:rPr>
              <a:t> </a:t>
            </a:r>
            <a:r>
              <a:rPr lang="en-US" sz="1400" dirty="0" err="1">
                <a:solidFill>
                  <a:srgbClr val="193441"/>
                </a:solidFill>
                <a:latin typeface="Times New Roman" panose="02020603050405020304" pitchFamily="18" charset="0"/>
              </a:rPr>
              <a:t>dengan</a:t>
            </a:r>
            <a:r>
              <a:rPr lang="en-US" sz="1400"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mekanisme</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pengelolaan</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keuangan</a:t>
            </a:r>
            <a:r>
              <a:rPr lang="en-US" sz="1400" b="1" dirty="0">
                <a:solidFill>
                  <a:srgbClr val="193441"/>
                </a:solidFill>
                <a:latin typeface="Times New Roman" panose="02020603050405020304" pitchFamily="18" charset="0"/>
              </a:rPr>
              <a:t> </a:t>
            </a:r>
            <a:r>
              <a:rPr lang="en-US" sz="1400" b="1" dirty="0" err="1">
                <a:solidFill>
                  <a:srgbClr val="193441"/>
                </a:solidFill>
                <a:latin typeface="Times New Roman" panose="02020603050405020304" pitchFamily="18" charset="0"/>
              </a:rPr>
              <a:t>daerah</a:t>
            </a:r>
            <a:r>
              <a:rPr lang="en-US" sz="1400" b="1" dirty="0">
                <a:solidFill>
                  <a:srgbClr val="193441"/>
                </a:solidFill>
                <a:latin typeface="Times New Roman" panose="02020603050405020304" pitchFamily="18" charset="0"/>
              </a:rPr>
              <a:t> </a:t>
            </a:r>
          </a:p>
        </p:txBody>
      </p:sp>
      <p:grpSp>
        <p:nvGrpSpPr>
          <p:cNvPr id="14" name="Group 13"/>
          <p:cNvGrpSpPr/>
          <p:nvPr/>
        </p:nvGrpSpPr>
        <p:grpSpPr>
          <a:xfrm>
            <a:off x="596349" y="4595691"/>
            <a:ext cx="2609778" cy="2092115"/>
            <a:chOff x="1173833" y="2079999"/>
            <a:chExt cx="4220094" cy="3939389"/>
          </a:xfrm>
        </p:grpSpPr>
        <p:sp>
          <p:nvSpPr>
            <p:cNvPr id="15" name="Teardrop 14"/>
            <p:cNvSpPr/>
            <p:nvPr/>
          </p:nvSpPr>
          <p:spPr>
            <a:xfrm rot="13432858" flipH="1">
              <a:off x="2320782" y="2079999"/>
              <a:ext cx="1881414" cy="1881414"/>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ardrop 15"/>
            <p:cNvSpPr/>
            <p:nvPr/>
          </p:nvSpPr>
          <p:spPr>
            <a:xfrm rot="9984904" flipV="1">
              <a:off x="3512513" y="4137974"/>
              <a:ext cx="1881414" cy="188141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ardrop 16"/>
            <p:cNvSpPr/>
            <p:nvPr/>
          </p:nvSpPr>
          <p:spPr>
            <a:xfrm rot="11673291" flipH="1" flipV="1">
              <a:off x="1173833" y="4107916"/>
              <a:ext cx="1881414" cy="1881414"/>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0240" y="2520794"/>
              <a:ext cx="482446" cy="482446"/>
            </a:xfrm>
            <a:prstGeom prst="rect">
              <a:avLst/>
            </a:prstGeom>
          </p:spPr>
        </p:pic>
        <p:sp>
          <p:nvSpPr>
            <p:cNvPr id="19" name="TextBox 18"/>
            <p:cNvSpPr txBox="1"/>
            <p:nvPr/>
          </p:nvSpPr>
          <p:spPr>
            <a:xfrm>
              <a:off x="2601204" y="2950895"/>
              <a:ext cx="845102" cy="477055"/>
            </a:xfrm>
            <a:prstGeom prst="rect">
              <a:avLst/>
            </a:prstGeom>
            <a:noFill/>
          </p:spPr>
          <p:txBody>
            <a:bodyPr wrap="none" rtlCol="0">
              <a:spAutoFit/>
            </a:bodyPr>
            <a:lstStyle/>
            <a:p>
              <a:r>
                <a:rPr lang="en-US" sz="2500" dirty="0" err="1">
                  <a:solidFill>
                    <a:srgbClr val="FCFFF5"/>
                  </a:solidFill>
                  <a:latin typeface="Gill Sans MT" panose="020B0502020104020203" pitchFamily="34" charset="0"/>
                </a:rPr>
                <a:t>Uang</a:t>
              </a:r>
              <a:endParaRPr lang="en-US" sz="2500" dirty="0">
                <a:solidFill>
                  <a:srgbClr val="FCFFF5"/>
                </a:solidFill>
                <a:latin typeface="Gill Sans MT" panose="020B0502020104020203" pitchFamily="34" charset="0"/>
              </a:endParaRPr>
            </a:p>
          </p:txBody>
        </p:sp>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8823" y="4508241"/>
              <a:ext cx="482446" cy="482446"/>
            </a:xfrm>
            <a:prstGeom prst="rect">
              <a:avLst/>
            </a:prstGeom>
          </p:spPr>
        </p:pic>
        <p:sp>
          <p:nvSpPr>
            <p:cNvPr id="22" name="TextBox 21"/>
            <p:cNvSpPr txBox="1"/>
            <p:nvPr/>
          </p:nvSpPr>
          <p:spPr>
            <a:xfrm>
              <a:off x="1273342" y="4885678"/>
              <a:ext cx="1061509" cy="477055"/>
            </a:xfrm>
            <a:prstGeom prst="rect">
              <a:avLst/>
            </a:prstGeom>
            <a:noFill/>
          </p:spPr>
          <p:txBody>
            <a:bodyPr wrap="none" rtlCol="0">
              <a:spAutoFit/>
            </a:bodyPr>
            <a:lstStyle/>
            <a:p>
              <a:r>
                <a:rPr lang="en-US" sz="2500" dirty="0" err="1">
                  <a:solidFill>
                    <a:srgbClr val="FCFFF5"/>
                  </a:solidFill>
                  <a:latin typeface="Gill Sans MT" panose="020B0502020104020203" pitchFamily="34" charset="0"/>
                </a:rPr>
                <a:t>Barang</a:t>
              </a:r>
              <a:endParaRPr lang="en-US" sz="2500" dirty="0">
                <a:solidFill>
                  <a:srgbClr val="FCFFF5"/>
                </a:solidFill>
                <a:latin typeface="Gill Sans MT" panose="020B0502020104020203" pitchFamily="34" charset="0"/>
              </a:endParaRPr>
            </a:p>
          </p:txBody>
        </p:sp>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5610" y="4490733"/>
              <a:ext cx="482446" cy="482446"/>
            </a:xfrm>
            <a:prstGeom prst="rect">
              <a:avLst/>
            </a:prstGeom>
          </p:spPr>
        </p:pic>
        <p:sp>
          <p:nvSpPr>
            <p:cNvPr id="26" name="TextBox 25"/>
            <p:cNvSpPr txBox="1"/>
            <p:nvPr/>
          </p:nvSpPr>
          <p:spPr>
            <a:xfrm>
              <a:off x="4114624" y="4973179"/>
              <a:ext cx="660758" cy="477054"/>
            </a:xfrm>
            <a:prstGeom prst="rect">
              <a:avLst/>
            </a:prstGeom>
            <a:noFill/>
          </p:spPr>
          <p:txBody>
            <a:bodyPr wrap="none" rtlCol="0">
              <a:spAutoFit/>
            </a:bodyPr>
            <a:lstStyle/>
            <a:p>
              <a:r>
                <a:rPr lang="en-US" sz="2500" dirty="0" err="1">
                  <a:solidFill>
                    <a:srgbClr val="FCFFF5"/>
                  </a:solidFill>
                  <a:latin typeface="Gill Sans MT" panose="020B0502020104020203" pitchFamily="34" charset="0"/>
                </a:rPr>
                <a:t>Jasa</a:t>
              </a:r>
              <a:endParaRPr lang="en-US" sz="2500" dirty="0">
                <a:solidFill>
                  <a:srgbClr val="FCFFF5"/>
                </a:solidFill>
                <a:latin typeface="Gill Sans MT" panose="020B0502020104020203" pitchFamily="34" charset="0"/>
              </a:endParaRPr>
            </a:p>
          </p:txBody>
        </p:sp>
      </p:grpSp>
      <p:sp>
        <p:nvSpPr>
          <p:cNvPr id="43" name="Title 1"/>
          <p:cNvSpPr txBox="1">
            <a:spLocks/>
          </p:cNvSpPr>
          <p:nvPr/>
        </p:nvSpPr>
        <p:spPr>
          <a:xfrm>
            <a:off x="-53945" y="4079824"/>
            <a:ext cx="1744113" cy="1325563"/>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3E606F"/>
                </a:solidFill>
                <a:latin typeface="+mj-lt"/>
                <a:ea typeface="+mj-ea"/>
                <a:cs typeface="+mj-cs"/>
              </a:defRPr>
            </a:lvl1pPr>
          </a:lstStyle>
          <a:p>
            <a:pPr algn="ctr"/>
            <a:r>
              <a:rPr lang="en-US" sz="2000" dirty="0" err="1" smtClean="0"/>
              <a:t>Bentuk</a:t>
            </a:r>
            <a:r>
              <a:rPr lang="en-US" sz="2000" dirty="0" smtClean="0"/>
              <a:t> </a:t>
            </a:r>
            <a:r>
              <a:rPr lang="en-US" sz="2000" u="sng" dirty="0" err="1" smtClean="0"/>
              <a:t>Hibah</a:t>
            </a:r>
            <a:endParaRPr lang="en-US" sz="2000" u="sng" dirty="0"/>
          </a:p>
        </p:txBody>
      </p:sp>
      <p:graphicFrame>
        <p:nvGraphicFramePr>
          <p:cNvPr id="45" name="Content Placeholder 10"/>
          <p:cNvGraphicFramePr>
            <a:graphicFrameLocks/>
          </p:cNvGraphicFramePr>
          <p:nvPr>
            <p:extLst>
              <p:ext uri="{D42A27DB-BD31-4B8C-83A1-F6EECF244321}">
                <p14:modId xmlns:p14="http://schemas.microsoft.com/office/powerpoint/2010/main" val="3913193235"/>
              </p:ext>
            </p:extLst>
          </p:nvPr>
        </p:nvGraphicFramePr>
        <p:xfrm>
          <a:off x="478182" y="961598"/>
          <a:ext cx="11049048" cy="3466338"/>
        </p:xfrm>
        <a:graphic>
          <a:graphicData uri="http://schemas.openxmlformats.org/drawingml/2006/table">
            <a:tbl>
              <a:tblPr firstRow="1" bandRow="1">
                <a:tableStyleId>{5C22544A-7EE6-4342-B048-85BDC9FD1C3A}</a:tableStyleId>
              </a:tblPr>
              <a:tblGrid>
                <a:gridCol w="1550951">
                  <a:extLst>
                    <a:ext uri="{9D8B030D-6E8A-4147-A177-3AD203B41FA5}">
                      <a16:colId xmlns:a16="http://schemas.microsoft.com/office/drawing/2014/main" xmlns="" val="2410266860"/>
                    </a:ext>
                  </a:extLst>
                </a:gridCol>
                <a:gridCol w="1440206">
                  <a:extLst>
                    <a:ext uri="{9D8B030D-6E8A-4147-A177-3AD203B41FA5}">
                      <a16:colId xmlns:a16="http://schemas.microsoft.com/office/drawing/2014/main" xmlns="" val="1124646828"/>
                    </a:ext>
                  </a:extLst>
                </a:gridCol>
                <a:gridCol w="718197">
                  <a:extLst>
                    <a:ext uri="{9D8B030D-6E8A-4147-A177-3AD203B41FA5}">
                      <a16:colId xmlns:a16="http://schemas.microsoft.com/office/drawing/2014/main" xmlns="" val="20002"/>
                    </a:ext>
                  </a:extLst>
                </a:gridCol>
                <a:gridCol w="7339694">
                  <a:extLst>
                    <a:ext uri="{9D8B030D-6E8A-4147-A177-3AD203B41FA5}">
                      <a16:colId xmlns:a16="http://schemas.microsoft.com/office/drawing/2014/main" xmlns="" val="20003"/>
                    </a:ext>
                  </a:extLst>
                </a:gridCol>
              </a:tblGrid>
              <a:tr h="264244">
                <a:tc>
                  <a:txBody>
                    <a:bodyPr/>
                    <a:lstStyle/>
                    <a:p>
                      <a:pPr algn="ctr">
                        <a:lnSpc>
                          <a:spcPct val="85000"/>
                        </a:lnSpc>
                      </a:pPr>
                      <a:r>
                        <a:rPr lang="id-ID" sz="1400" b="0" kern="0" spc="-40" dirty="0">
                          <a:latin typeface="Gill Sans MT" panose="020B0502020104020203" pitchFamily="34" charset="0"/>
                          <a:cs typeface="Arial" panose="020B0604020202020204" pitchFamily="34" charset="0"/>
                        </a:rPr>
                        <a:t>Peraturan</a:t>
                      </a:r>
                      <a:endParaRPr lang="en-US" sz="1400" b="0" kern="0" spc="-4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lnSpc>
                          <a:spcPct val="85000"/>
                        </a:lnSpc>
                      </a:pPr>
                      <a:r>
                        <a:rPr lang="id-ID" sz="1400" b="0" dirty="0">
                          <a:latin typeface="Gill Sans MT" panose="020B0502020104020203" pitchFamily="34" charset="0"/>
                          <a:cs typeface="Arial" panose="020B0604020202020204" pitchFamily="34" charset="0"/>
                        </a:rPr>
                        <a:t>Nomor</a:t>
                      </a:r>
                      <a:endParaRPr lang="en-US" sz="14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lnSpc>
                          <a:spcPct val="85000"/>
                        </a:lnSpc>
                      </a:pPr>
                      <a:r>
                        <a:rPr lang="id-ID" sz="1400" b="0" dirty="0">
                          <a:latin typeface="Gill Sans MT" panose="020B0502020104020203" pitchFamily="34" charset="0"/>
                          <a:cs typeface="Arial" panose="020B0604020202020204" pitchFamily="34" charset="0"/>
                        </a:rPr>
                        <a:t>Tahun</a:t>
                      </a:r>
                      <a:endParaRPr lang="en-US" sz="14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lnSpc>
                          <a:spcPct val="85000"/>
                        </a:lnSpc>
                      </a:pPr>
                      <a:r>
                        <a:rPr lang="id-ID" sz="1400" b="0" dirty="0">
                          <a:latin typeface="Gill Sans MT" panose="020B0502020104020203" pitchFamily="34" charset="0"/>
                          <a:cs typeface="Arial" panose="020B0604020202020204" pitchFamily="34" charset="0"/>
                        </a:rPr>
                        <a:t>Tentang</a:t>
                      </a:r>
                      <a:endParaRPr lang="en-US" sz="14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xmlns="" val="10001"/>
                  </a:ext>
                </a:extLst>
              </a:tr>
              <a:tr h="0">
                <a:tc rowSpan="3">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lang="en-US" sz="1100" b="0" kern="0" spc="-40" dirty="0" err="1">
                          <a:latin typeface="Gill Sans MT" panose="020B0502020104020203" pitchFamily="34" charset="0"/>
                          <a:cs typeface="Arial" panose="020B0604020202020204" pitchFamily="34" charset="0"/>
                        </a:rPr>
                        <a:t>Undang-Undang</a:t>
                      </a:r>
                      <a:endParaRPr lang="en-US" sz="1100" b="0" kern="0" spc="-4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17</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lang="id-ID" sz="1100" b="0" dirty="0">
                          <a:latin typeface="Gill Sans MT" panose="020B0502020104020203" pitchFamily="34" charset="0"/>
                          <a:cs typeface="Arial" panose="020B0604020202020204" pitchFamily="34" charset="0"/>
                        </a:rPr>
                        <a:t>2003</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nSpc>
                          <a:spcPct val="85000"/>
                        </a:lnSpc>
                      </a:pPr>
                      <a:r>
                        <a:rPr lang="id-ID" sz="1100" b="0" dirty="0">
                          <a:latin typeface="Gill Sans MT" panose="020B0502020104020203" pitchFamily="34" charset="0"/>
                          <a:ea typeface="ＭＳ Ｐゴシック" charset="-128"/>
                          <a:cs typeface="Arial" panose="020B0604020202020204" pitchFamily="34" charset="0"/>
                        </a:rPr>
                        <a:t>Keuangan Negara</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961491944"/>
                  </a:ext>
                </a:extLst>
              </a:tr>
              <a:tr h="131379">
                <a:tc vMerge="1">
                  <a:txBody>
                    <a:bodyPr/>
                    <a:lstStyle/>
                    <a:p>
                      <a:endParaRPr lang="id-ID"/>
                    </a:p>
                  </a:txBody>
                  <a:tcPr/>
                </a:tc>
                <a:tc>
                  <a:txBody>
                    <a:bodyPr/>
                    <a:lstStyle/>
                    <a:p>
                      <a:pPr>
                        <a:lnSpc>
                          <a:spcPct val="85000"/>
                        </a:lnSpc>
                      </a:pPr>
                      <a:r>
                        <a:rPr lang="id-ID" sz="1100" b="0" dirty="0">
                          <a:latin typeface="Gill Sans MT" panose="020B0502020104020203" pitchFamily="34" charset="0"/>
                          <a:ea typeface="ＭＳ Ｐゴシック" charset="-128"/>
                          <a:cs typeface="Arial" panose="020B0604020202020204" pitchFamily="34" charset="0"/>
                        </a:rPr>
                        <a:t>1</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2004</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nSpc>
                          <a:spcPct val="85000"/>
                        </a:lnSpc>
                      </a:pPr>
                      <a:r>
                        <a:rPr lang="id-ID" sz="1100" b="0" dirty="0">
                          <a:latin typeface="Gill Sans MT" panose="020B0502020104020203" pitchFamily="34" charset="0"/>
                          <a:ea typeface="ＭＳ Ｐゴシック" charset="-128"/>
                          <a:cs typeface="Arial" panose="020B0604020202020204" pitchFamily="34" charset="0"/>
                        </a:rPr>
                        <a:t>Perbendaharaan Negara</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3"/>
                  </a:ext>
                </a:extLst>
              </a:tr>
              <a:tr h="0">
                <a:tc vMerge="1">
                  <a:txBody>
                    <a:bodyPr/>
                    <a:lstStyle/>
                    <a:p>
                      <a:endParaRPr lang="id-ID"/>
                    </a:p>
                  </a:txBody>
                  <a:tcPr/>
                </a:tc>
                <a:tc>
                  <a:txBody>
                    <a:bodyPr/>
                    <a:lstStyle/>
                    <a:p>
                      <a:pPr>
                        <a:lnSpc>
                          <a:spcPct val="85000"/>
                        </a:lnSpc>
                      </a:pPr>
                      <a:r>
                        <a:rPr lang="id-ID" sz="1100" b="0" dirty="0">
                          <a:latin typeface="Gill Sans MT" panose="020B0502020104020203" pitchFamily="34" charset="0"/>
                          <a:cs typeface="Arial" panose="020B0604020202020204" pitchFamily="34" charset="0"/>
                        </a:rPr>
                        <a:t>33</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2004</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nSpc>
                          <a:spcPct val="85000"/>
                        </a:lnSpc>
                      </a:pPr>
                      <a:r>
                        <a:rPr lang="id-ID" sz="1100" b="0" dirty="0">
                          <a:latin typeface="Gill Sans MT" panose="020B0502020104020203" pitchFamily="34" charset="0"/>
                          <a:ea typeface="ＭＳ Ｐゴシック" charset="-128"/>
                          <a:cs typeface="Arial" panose="020B0604020202020204" pitchFamily="34" charset="0"/>
                        </a:rPr>
                        <a:t>Perimbangan Keuangan antara Pemerintah Pusat dan  Pemerintahan Daerah</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4"/>
                  </a:ext>
                </a:extLst>
              </a:tr>
              <a:tr h="0">
                <a:tc rowSpan="3">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lang="en-US" sz="1100" b="0" kern="0" spc="-60" dirty="0" err="1">
                          <a:latin typeface="Gill Sans MT" panose="020B0502020104020203" pitchFamily="34" charset="0"/>
                          <a:cs typeface="Arial" panose="020B0604020202020204" pitchFamily="34" charset="0"/>
                        </a:rPr>
                        <a:t>Peraturan</a:t>
                      </a:r>
                      <a:r>
                        <a:rPr lang="en-US" sz="1100" b="0" kern="0" spc="-60" baseline="0" dirty="0">
                          <a:latin typeface="Gill Sans MT" panose="020B0502020104020203" pitchFamily="34" charset="0"/>
                          <a:cs typeface="Arial" panose="020B0604020202020204" pitchFamily="34" charset="0"/>
                        </a:rPr>
                        <a:t> </a:t>
                      </a:r>
                      <a:r>
                        <a:rPr lang="en-US" sz="1100" b="0" kern="0" spc="-60" baseline="0" dirty="0" err="1">
                          <a:latin typeface="Gill Sans MT" panose="020B0502020104020203" pitchFamily="34" charset="0"/>
                          <a:cs typeface="Arial" panose="020B0604020202020204" pitchFamily="34" charset="0"/>
                        </a:rPr>
                        <a:t>Pemerintah</a:t>
                      </a:r>
                      <a:endParaRPr lang="en-US" sz="1100" b="0" kern="0" spc="-6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8080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nSpc>
                          <a:spcPct val="85000"/>
                        </a:lnSpc>
                      </a:pPr>
                      <a:r>
                        <a:rPr lang="id-ID" sz="1100" dirty="0">
                          <a:latin typeface="Gill Sans MT" panose="020B0502020104020203" pitchFamily="34" charset="0"/>
                          <a:cs typeface="Arial" panose="020B0604020202020204" pitchFamily="34" charset="0"/>
                        </a:rPr>
                        <a:t>10</a:t>
                      </a:r>
                      <a:r>
                        <a:rPr lang="id-ID" sz="1100" baseline="0" dirty="0">
                          <a:latin typeface="Gill Sans MT" panose="020B0502020104020203" pitchFamily="34" charset="0"/>
                          <a:cs typeface="Arial" panose="020B0604020202020204" pitchFamily="34" charset="0"/>
                        </a:rPr>
                        <a:t> </a:t>
                      </a:r>
                      <a:endParaRPr lang="id-ID" sz="1100" dirty="0">
                        <a:latin typeface="Gill Sans MT" panose="020B0502020104020203" pitchFamily="34" charset="0"/>
                        <a:cs typeface="Arial" panose="020B0604020202020204" pitchFamily="34" charset="0"/>
                      </a:endParaRPr>
                    </a:p>
                  </a:txBody>
                  <a:tcPr anchor="ctr">
                    <a:lnL w="6350" cap="flat" cmpd="sng" algn="ctr">
                      <a:solidFill>
                        <a:srgbClr val="808000"/>
                      </a:solidFill>
                      <a:prstDash val="solid"/>
                      <a:round/>
                      <a:headEnd type="none" w="med" len="med"/>
                      <a:tailEnd type="none" w="med" len="med"/>
                    </a:lnL>
                    <a:lnR w="6350" cap="flat" cmpd="sng" algn="ctr">
                      <a:solidFill>
                        <a:srgbClr val="8080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808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nSpc>
                          <a:spcPct val="85000"/>
                        </a:lnSpc>
                      </a:pPr>
                      <a:r>
                        <a:rPr lang="id-ID" sz="1100" dirty="0">
                          <a:latin typeface="Gill Sans MT" panose="020B0502020104020203" pitchFamily="34" charset="0"/>
                          <a:cs typeface="Arial" panose="020B0604020202020204" pitchFamily="34" charset="0"/>
                        </a:rPr>
                        <a:t>2011</a:t>
                      </a:r>
                    </a:p>
                  </a:txBody>
                  <a:tcPr anchor="ctr">
                    <a:lnL w="6350" cap="flat" cmpd="sng" algn="ctr">
                      <a:solidFill>
                        <a:srgbClr val="808000"/>
                      </a:solidFill>
                      <a:prstDash val="solid"/>
                      <a:round/>
                      <a:headEnd type="none" w="med" len="med"/>
                      <a:tailEnd type="none" w="med" len="med"/>
                    </a:lnL>
                    <a:lnR w="6350" cap="flat" cmpd="sng" algn="ctr">
                      <a:solidFill>
                        <a:srgbClr val="8080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808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lang="id-ID" sz="1100" dirty="0">
                          <a:latin typeface="Gill Sans MT" panose="020B0502020104020203" pitchFamily="34" charset="0"/>
                          <a:ea typeface="ＭＳ Ｐゴシック" charset="-128"/>
                          <a:cs typeface="Arial" panose="020B0604020202020204" pitchFamily="34" charset="0"/>
                        </a:rPr>
                        <a:t>Tatacara Pengadaan Pinjaman LN dan Penerimaan  Hibah</a:t>
                      </a:r>
                    </a:p>
                  </a:txBody>
                  <a:tcPr anchor="ctr">
                    <a:lnL w="6350" cap="flat" cmpd="sng" algn="ctr">
                      <a:solidFill>
                        <a:srgbClr val="8080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808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xmlns="" val="2401527002"/>
                  </a:ext>
                </a:extLst>
              </a:tr>
              <a:tr h="0">
                <a:tc vMerge="1">
                  <a:txBody>
                    <a:bodyPr/>
                    <a:lstStyle/>
                    <a:p>
                      <a:endParaRPr lang="id-ID"/>
                    </a:p>
                  </a:txBody>
                  <a:tcPr/>
                </a:tc>
                <a:tc>
                  <a:txBody>
                    <a:bodyPr/>
                    <a:lstStyle/>
                    <a:p>
                      <a:pPr>
                        <a:lnSpc>
                          <a:spcPct val="85000"/>
                        </a:lnSpc>
                      </a:pPr>
                      <a:r>
                        <a:rPr lang="id-ID" sz="1100" b="0" dirty="0">
                          <a:latin typeface="Gill Sans MT" panose="020B0502020104020203" pitchFamily="34" charset="0"/>
                          <a:cs typeface="Arial" panose="020B0604020202020204" pitchFamily="34" charset="0"/>
                        </a:rPr>
                        <a:t>2</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808000"/>
                      </a:solidFill>
                      <a:prstDash val="solid"/>
                      <a:round/>
                      <a:headEnd type="none" w="med" len="med"/>
                      <a:tailEnd type="none" w="med" len="med"/>
                    </a:lnL>
                    <a:lnR w="6350" cap="flat" cmpd="sng" algn="ctr">
                      <a:solidFill>
                        <a:srgbClr val="808000"/>
                      </a:solidFill>
                      <a:prstDash val="solid"/>
                      <a:round/>
                      <a:headEnd type="none" w="med" len="med"/>
                      <a:tailEnd type="none" w="med" len="med"/>
                    </a:lnR>
                    <a:lnT w="6350" cap="flat" cmpd="sng" algn="ctr">
                      <a:solidFill>
                        <a:srgbClr val="808000"/>
                      </a:solidFill>
                      <a:prstDash val="solid"/>
                      <a:round/>
                      <a:headEnd type="none" w="med" len="med"/>
                      <a:tailEnd type="none" w="med" len="med"/>
                    </a:lnT>
                    <a:lnB w="6350" cap="flat" cmpd="sng" algn="ctr">
                      <a:solidFill>
                        <a:srgbClr val="808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2012</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808000"/>
                      </a:solidFill>
                      <a:prstDash val="solid"/>
                      <a:round/>
                      <a:headEnd type="none" w="med" len="med"/>
                      <a:tailEnd type="none" w="med" len="med"/>
                    </a:lnL>
                    <a:lnR w="6350" cap="flat" cmpd="sng" algn="ctr">
                      <a:solidFill>
                        <a:srgbClr val="808000"/>
                      </a:solidFill>
                      <a:prstDash val="solid"/>
                      <a:round/>
                      <a:headEnd type="none" w="med" len="med"/>
                      <a:tailEnd type="none" w="med" len="med"/>
                    </a:lnR>
                    <a:lnT w="6350" cap="flat" cmpd="sng" algn="ctr">
                      <a:solidFill>
                        <a:srgbClr val="808000"/>
                      </a:solidFill>
                      <a:prstDash val="solid"/>
                      <a:round/>
                      <a:headEnd type="none" w="med" len="med"/>
                      <a:tailEnd type="none" w="med" len="med"/>
                    </a:lnT>
                    <a:lnB w="6350" cap="flat" cmpd="sng" algn="ctr">
                      <a:solidFill>
                        <a:srgbClr val="808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Hibah Daerah</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8080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808000"/>
                      </a:solidFill>
                      <a:prstDash val="solid"/>
                      <a:round/>
                      <a:headEnd type="none" w="med" len="med"/>
                      <a:tailEnd type="none" w="med" len="med"/>
                    </a:lnT>
                    <a:lnB w="6350" cap="flat" cmpd="sng" algn="ctr">
                      <a:solidFill>
                        <a:srgbClr val="808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xmlns="" val="10006"/>
                  </a:ext>
                </a:extLst>
              </a:tr>
              <a:tr h="0">
                <a:tc vMerge="1">
                  <a:txBody>
                    <a:bodyPr/>
                    <a:lstStyle/>
                    <a:p>
                      <a:endParaRPr lang="id-ID"/>
                    </a:p>
                  </a:txBody>
                  <a:tcPr/>
                </a:tc>
                <a:tc>
                  <a:txBody>
                    <a:bodyPr/>
                    <a:lstStyle/>
                    <a:p>
                      <a:pPr>
                        <a:lnSpc>
                          <a:spcPct val="85000"/>
                        </a:lnSpc>
                      </a:pPr>
                      <a:r>
                        <a:rPr lang="id-ID" sz="1100" b="0" dirty="0">
                          <a:latin typeface="Gill Sans MT" panose="020B0502020104020203" pitchFamily="34" charset="0"/>
                          <a:ea typeface="ＭＳ Ｐゴシック" charset="-128"/>
                          <a:cs typeface="Arial" panose="020B0604020202020204" pitchFamily="34" charset="0"/>
                        </a:rPr>
                        <a:t>12</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808000"/>
                      </a:solidFill>
                      <a:prstDash val="solid"/>
                      <a:round/>
                      <a:headEnd type="none" w="med" len="med"/>
                      <a:tailEnd type="none" w="med" len="med"/>
                    </a:lnL>
                    <a:lnR w="6350" cap="flat" cmpd="sng" algn="ctr">
                      <a:solidFill>
                        <a:srgbClr val="808000"/>
                      </a:solidFill>
                      <a:prstDash val="solid"/>
                      <a:round/>
                      <a:headEnd type="none" w="med" len="med"/>
                      <a:tailEnd type="none" w="med" len="med"/>
                    </a:lnR>
                    <a:lnT w="6350" cap="flat" cmpd="sng" algn="ctr">
                      <a:solidFill>
                        <a:srgbClr val="8080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2019</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808000"/>
                      </a:solidFill>
                      <a:prstDash val="solid"/>
                      <a:round/>
                      <a:headEnd type="none" w="med" len="med"/>
                      <a:tailEnd type="none" w="med" len="med"/>
                    </a:lnL>
                    <a:lnR w="6350" cap="flat" cmpd="sng" algn="ctr">
                      <a:solidFill>
                        <a:srgbClr val="808000"/>
                      </a:solidFill>
                      <a:prstDash val="solid"/>
                      <a:round/>
                      <a:headEnd type="none" w="med" len="med"/>
                      <a:tailEnd type="none" w="med" len="med"/>
                    </a:lnR>
                    <a:lnT w="6350" cap="flat" cmpd="sng" algn="ctr">
                      <a:solidFill>
                        <a:srgbClr val="8080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nSpc>
                          <a:spcPct val="85000"/>
                        </a:lnSpc>
                      </a:pPr>
                      <a:r>
                        <a:rPr lang="id-ID" sz="1100" b="0" dirty="0">
                          <a:latin typeface="Gill Sans MT" panose="020B0502020104020203" pitchFamily="34" charset="0"/>
                          <a:ea typeface="ＭＳ Ｐゴシック" charset="-128"/>
                          <a:cs typeface="Arial" panose="020B0604020202020204" pitchFamily="34" charset="0"/>
                        </a:rPr>
                        <a:t>Pengelolaan Keuangan Daerah</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8080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8080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xmlns="" val="10007"/>
                  </a:ext>
                </a:extLst>
              </a:tr>
              <a:tr h="0">
                <a:tc rowSpan="3">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lang="id-ID" sz="1100" b="0" kern="0" spc="-40" dirty="0">
                          <a:latin typeface="Gill Sans MT" panose="020B0502020104020203" pitchFamily="34" charset="0"/>
                          <a:cs typeface="Arial" panose="020B0604020202020204" pitchFamily="34" charset="0"/>
                        </a:rPr>
                        <a:t>Peraturan Menteri Keuangan</a:t>
                      </a:r>
                      <a:endParaRPr lang="en-US" sz="1100" b="0" kern="0" spc="-4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99/ PMK.05/</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2017</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nSpc>
                          <a:spcPct val="85000"/>
                        </a:lnSpc>
                      </a:pPr>
                      <a:r>
                        <a:rPr lang="id-ID" sz="1100" b="0" dirty="0">
                          <a:latin typeface="Gill Sans MT" panose="020B0502020104020203" pitchFamily="34" charset="0"/>
                          <a:cs typeface="Arial" panose="020B0604020202020204" pitchFamily="34" charset="0"/>
                        </a:rPr>
                        <a:t>Administrasi Pengelolaan Hibah</a:t>
                      </a:r>
                      <a:endParaRPr lang="en-US" sz="1100" b="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4120925705"/>
                  </a:ext>
                </a:extLst>
              </a:tr>
              <a:tr h="0">
                <a:tc vMerge="1">
                  <a:txBody>
                    <a:bodyPr/>
                    <a:lstStyle/>
                    <a:p>
                      <a:endParaRPr lang="id-ID"/>
                    </a:p>
                  </a:txBody>
                  <a:tcPr/>
                </a:tc>
                <a:tc>
                  <a:txBody>
                    <a:bodyPr/>
                    <a:lstStyle/>
                    <a:p>
                      <a:r>
                        <a:rPr lang="id-ID" sz="1100" dirty="0" smtClean="0">
                          <a:latin typeface="Gill Sans MT" panose="020B0502020104020203" pitchFamily="34" charset="0"/>
                          <a:cs typeface="Arial" panose="020B0604020202020204" pitchFamily="34" charset="0"/>
                        </a:rPr>
                        <a:t>193/PMK.02</a:t>
                      </a:r>
                      <a:r>
                        <a:rPr lang="id-ID" sz="1100" dirty="0">
                          <a:latin typeface="Gill Sans MT" panose="020B0502020104020203" pitchFamily="34" charset="0"/>
                          <a:cs typeface="Arial" panose="020B0604020202020204" pitchFamily="34" charset="0"/>
                        </a:rPr>
                        <a:t>/</a:t>
                      </a: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lang="id-ID" sz="1100" dirty="0">
                          <a:latin typeface="Gill Sans MT" panose="020B0502020104020203" pitchFamily="34" charset="0"/>
                          <a:cs typeface="Arial" panose="020B0604020202020204" pitchFamily="34" charset="0"/>
                        </a:rPr>
                        <a:t>2017</a:t>
                      </a: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lang="id-ID" sz="1100" dirty="0">
                          <a:latin typeface="Gill Sans MT" panose="020B0502020104020203" pitchFamily="34" charset="0"/>
                          <a:cs typeface="Arial" panose="020B0604020202020204" pitchFamily="34" charset="0"/>
                        </a:rPr>
                        <a:t>Tata Cara Perencanaan, Penelaahan, Dan Penetapan Alokasi Anggaran Bagian Anggaran Bendahara Umum Negara, Dan Pengesahan Daftar Isian Pelaksanaan Anggaran Bendahara Umum Negara</a:t>
                      </a: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10009"/>
                  </a:ext>
                </a:extLst>
              </a:tr>
              <a:tr h="0">
                <a:tc vMerge="1">
                  <a:txBody>
                    <a:bodyPr/>
                    <a:lstStyle/>
                    <a:p>
                      <a:endParaRPr lang="id-ID"/>
                    </a:p>
                  </a:txBody>
                  <a:tcPr/>
                </a:tc>
                <a:tc>
                  <a:txBody>
                    <a:bodyPr/>
                    <a:lstStyle/>
                    <a:p>
                      <a:pPr marL="0" algn="l" defTabSz="457200" rtl="0" eaLnBrk="1" latinLnBrk="0" hangingPunct="1">
                        <a:lnSpc>
                          <a:spcPct val="85000"/>
                        </a:lnSpc>
                      </a:pPr>
                      <a:r>
                        <a:rPr lang="id-ID" sz="1100" b="0" kern="1200" dirty="0">
                          <a:solidFill>
                            <a:schemeClr val="dk1"/>
                          </a:solidFill>
                          <a:latin typeface="Gill Sans MT" panose="020B0502020104020203" pitchFamily="34" charset="0"/>
                          <a:ea typeface="+mn-ea"/>
                          <a:cs typeface="Arial" panose="020B0604020202020204" pitchFamily="34" charset="0"/>
                        </a:rPr>
                        <a:t>224/ PMK.07/</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a:solidFill>
                            <a:schemeClr val="dk1"/>
                          </a:solidFill>
                          <a:latin typeface="Gill Sans MT" panose="020B0502020104020203" pitchFamily="34" charset="0"/>
                          <a:ea typeface="+mn-ea"/>
                          <a:cs typeface="Arial" panose="020B0604020202020204" pitchFamily="34" charset="0"/>
                        </a:rPr>
                        <a:t>2017</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a:solidFill>
                            <a:schemeClr val="dk1"/>
                          </a:solidFill>
                          <a:latin typeface="Gill Sans MT" panose="020B0502020104020203" pitchFamily="34" charset="0"/>
                          <a:ea typeface="+mn-ea"/>
                          <a:cs typeface="Arial" panose="020B0604020202020204" pitchFamily="34" charset="0"/>
                        </a:rPr>
                        <a:t>Pengelolaan Hibah dari Pemerintah Kepada </a:t>
                      </a:r>
                      <a:r>
                        <a:rPr lang="id-ID" sz="1100" b="0" kern="1200" dirty="0" smtClean="0">
                          <a:solidFill>
                            <a:schemeClr val="dk1"/>
                          </a:solidFill>
                          <a:latin typeface="Gill Sans MT" panose="020B0502020104020203" pitchFamily="34" charset="0"/>
                          <a:ea typeface="+mn-ea"/>
                          <a:cs typeface="Arial" panose="020B0604020202020204" pitchFamily="34" charset="0"/>
                        </a:rPr>
                        <a:t>Pemerintah </a:t>
                      </a:r>
                      <a:r>
                        <a:rPr lang="id-ID" sz="1100" b="0" kern="1200" dirty="0">
                          <a:solidFill>
                            <a:schemeClr val="dk1"/>
                          </a:solidFill>
                          <a:latin typeface="Gill Sans MT" panose="020B0502020104020203" pitchFamily="34" charset="0"/>
                          <a:ea typeface="+mn-ea"/>
                          <a:cs typeface="Arial" panose="020B0604020202020204" pitchFamily="34" charset="0"/>
                        </a:rPr>
                        <a:t>Daerah</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10010"/>
                  </a:ext>
                </a:extLst>
              </a:tr>
              <a:tr h="0">
                <a:tc rowSpan="2">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lang="id-ID" sz="1100" b="0" kern="0" spc="-40" dirty="0" smtClean="0">
                          <a:latin typeface="Gill Sans MT" panose="020B0502020104020203" pitchFamily="34" charset="0"/>
                          <a:cs typeface="Arial" panose="020B0604020202020204" pitchFamily="34" charset="0"/>
                        </a:rPr>
                        <a:t>Keputusan</a:t>
                      </a:r>
                      <a:r>
                        <a:rPr lang="id-ID" sz="1100" b="0" kern="0" spc="-40" baseline="0" dirty="0" smtClean="0">
                          <a:latin typeface="Gill Sans MT" panose="020B0502020104020203" pitchFamily="34" charset="0"/>
                          <a:cs typeface="Arial" panose="020B0604020202020204" pitchFamily="34" charset="0"/>
                        </a:rPr>
                        <a:t> Menteri Keuangan</a:t>
                      </a:r>
                      <a:endParaRPr lang="en-US" sz="1100" b="0" kern="0" spc="-4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smtClean="0">
                          <a:solidFill>
                            <a:schemeClr val="dk1"/>
                          </a:solidFill>
                          <a:latin typeface="Gill Sans MT" panose="020B0502020104020203" pitchFamily="34" charset="0"/>
                          <a:ea typeface="+mn-ea"/>
                          <a:cs typeface="Arial" panose="020B0604020202020204" pitchFamily="34" charset="0"/>
                        </a:rPr>
                        <a:t>909/KMK,07/</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smtClean="0">
                          <a:solidFill>
                            <a:schemeClr val="dk1"/>
                          </a:solidFill>
                          <a:latin typeface="Gill Sans MT" panose="020B0502020104020203" pitchFamily="34" charset="0"/>
                          <a:ea typeface="+mn-ea"/>
                          <a:cs typeface="Arial" panose="020B0604020202020204" pitchFamily="34" charset="0"/>
                        </a:rPr>
                        <a:t>2019</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smtClean="0">
                          <a:solidFill>
                            <a:schemeClr val="dk1"/>
                          </a:solidFill>
                          <a:latin typeface="Gill Sans MT" panose="020B0502020104020203" pitchFamily="34" charset="0"/>
                          <a:ea typeface="+mn-ea"/>
                          <a:cs typeface="Arial" panose="020B0604020202020204" pitchFamily="34" charset="0"/>
                        </a:rPr>
                        <a:t>Penunjukan Kuasa Pengguna Anggaran Bendahara Umum Negara Pengelolaan Hibah</a:t>
                      </a:r>
                      <a:r>
                        <a:rPr lang="id-ID" sz="1100" b="0" kern="1200" baseline="0" dirty="0" smtClean="0">
                          <a:solidFill>
                            <a:schemeClr val="dk1"/>
                          </a:solidFill>
                          <a:latin typeface="Gill Sans MT" panose="020B0502020104020203" pitchFamily="34" charset="0"/>
                          <a:ea typeface="+mn-ea"/>
                          <a:cs typeface="Arial" panose="020B0604020202020204" pitchFamily="34" charset="0"/>
                        </a:rPr>
                        <a:t> dari Pemerintah Pusat kepada Pemerintah Daerah</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3218677233"/>
                  </a:ext>
                </a:extLst>
              </a:tr>
              <a:tr h="391423">
                <a:tc vMerge="1">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endParaRPr lang="en-US" sz="1100" b="0" kern="0" spc="-40" dirty="0">
                        <a:latin typeface="Gill Sans MT" panose="020B0502020104020203" pitchFamily="34" charset="0"/>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smtClean="0">
                          <a:solidFill>
                            <a:schemeClr val="dk1"/>
                          </a:solidFill>
                          <a:latin typeface="Gill Sans MT" panose="020B0502020104020203" pitchFamily="34" charset="0"/>
                          <a:ea typeface="+mn-ea"/>
                          <a:cs typeface="Arial" panose="020B0604020202020204" pitchFamily="34" charset="0"/>
                        </a:rPr>
                        <a:t>910/KMK,07/</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smtClean="0">
                          <a:solidFill>
                            <a:schemeClr val="dk1"/>
                          </a:solidFill>
                          <a:latin typeface="Gill Sans MT" panose="020B0502020104020203" pitchFamily="34" charset="0"/>
                          <a:ea typeface="+mn-ea"/>
                          <a:cs typeface="Arial" panose="020B0604020202020204" pitchFamily="34" charset="0"/>
                        </a:rPr>
                        <a:t>2019</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algn="l" defTabSz="457200" rtl="0" eaLnBrk="1" latinLnBrk="0" hangingPunct="1">
                        <a:lnSpc>
                          <a:spcPct val="85000"/>
                        </a:lnSpc>
                      </a:pPr>
                      <a:r>
                        <a:rPr lang="id-ID" sz="1100" b="0" kern="1200" dirty="0" smtClean="0">
                          <a:solidFill>
                            <a:schemeClr val="dk1"/>
                          </a:solidFill>
                          <a:latin typeface="Gill Sans MT" panose="020B0502020104020203" pitchFamily="34" charset="0"/>
                          <a:ea typeface="+mn-ea"/>
                          <a:cs typeface="Arial" panose="020B0604020202020204" pitchFamily="34" charset="0"/>
                        </a:rPr>
                        <a:t>Perubahan Kedua atas Keputusan Menteri Keuangan Nomor 772/KMK,01/2017 tentang Mandat Menteri Keuangan kepada Pejabat di Lingkungan Direktorat Jenderal Perimbangan Keuangan Untuk dan Atas Nama Menteri Keuangan Menandatangani Surat dan atau Keputusan Menteri Keuangan</a:t>
                      </a:r>
                      <a:endParaRPr lang="en-US" sz="1100" b="0" kern="1200" dirty="0">
                        <a:solidFill>
                          <a:schemeClr val="dk1"/>
                        </a:solidFill>
                        <a:latin typeface="Gill Sans MT" panose="020B0502020104020203" pitchFamily="34" charset="0"/>
                        <a:ea typeface="+mn-ea"/>
                        <a:cs typeface="Arial" panose="020B0604020202020204"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218993864"/>
                  </a:ext>
                </a:extLst>
              </a:tr>
            </a:tbl>
          </a:graphicData>
        </a:graphic>
      </p:graphicFrame>
    </p:spTree>
    <p:extLst>
      <p:ext uri="{BB962C8B-B14F-4D97-AF65-F5344CB8AC3E}">
        <p14:creationId xmlns:p14="http://schemas.microsoft.com/office/powerpoint/2010/main" val="1627092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4676928" y="-37640"/>
            <a:ext cx="6143472" cy="1073982"/>
          </a:xfrm>
        </p:spPr>
        <p:txBody>
          <a:bodyPr>
            <a:normAutofit fontScale="90000"/>
          </a:bodyPr>
          <a:lstStyle/>
          <a:p>
            <a:pPr algn="ctr"/>
            <a:r>
              <a:rPr lang="en-US" sz="3600" dirty="0" err="1"/>
              <a:t>Kewenangan</a:t>
            </a:r>
            <a:r>
              <a:rPr lang="en-US" sz="3600" dirty="0"/>
              <a:t> DJPK </a:t>
            </a:r>
            <a:r>
              <a:rPr lang="en-US" sz="3600" dirty="0" err="1"/>
              <a:t>Dalam</a:t>
            </a:r>
            <a:r>
              <a:rPr lang="en-US" sz="3600" dirty="0"/>
              <a:t> </a:t>
            </a:r>
            <a:r>
              <a:rPr lang="en-US" sz="3600" dirty="0" err="1"/>
              <a:t>Pengelolaan</a:t>
            </a:r>
            <a:r>
              <a:rPr lang="en-US" sz="3600" dirty="0"/>
              <a:t> </a:t>
            </a:r>
            <a:r>
              <a:rPr lang="en-US" sz="3600" dirty="0" err="1"/>
              <a:t>Hibah</a:t>
            </a:r>
            <a:r>
              <a:rPr lang="en-US" sz="3600" dirty="0"/>
              <a:t> </a:t>
            </a:r>
            <a:r>
              <a:rPr lang="en-US" sz="3600" dirty="0" err="1"/>
              <a:t>Ke</a:t>
            </a:r>
            <a:r>
              <a:rPr lang="en-US" sz="3600" dirty="0"/>
              <a:t> Daerah</a:t>
            </a:r>
          </a:p>
        </p:txBody>
      </p:sp>
      <p:sp>
        <p:nvSpPr>
          <p:cNvPr id="2" name="Slide Number Placeholder 1"/>
          <p:cNvSpPr>
            <a:spLocks noGrp="1"/>
          </p:cNvSpPr>
          <p:nvPr>
            <p:ph type="sldNum" sz="quarter" idx="4294967295"/>
          </p:nvPr>
        </p:nvSpPr>
        <p:spPr>
          <a:xfrm>
            <a:off x="9448800" y="6343650"/>
            <a:ext cx="2743200" cy="365125"/>
          </a:xfrm>
        </p:spPr>
        <p:txBody>
          <a:bodyPr/>
          <a:lstStyle/>
          <a:p>
            <a:fld id="{103990E4-8F49-4D33-B8FA-5FEA170BB56E}" type="slidenum">
              <a:rPr lang="en-US" smtClean="0"/>
              <a:pPr/>
              <a:t>4</a:t>
            </a:fld>
            <a:endParaRPr lang="en-US"/>
          </a:p>
        </p:txBody>
      </p:sp>
      <p:sp>
        <p:nvSpPr>
          <p:cNvPr id="34" name="Rectangle 33"/>
          <p:cNvSpPr/>
          <p:nvPr/>
        </p:nvSpPr>
        <p:spPr>
          <a:xfrm>
            <a:off x="0" y="622840"/>
            <a:ext cx="4761480" cy="229313"/>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97749" y="622841"/>
            <a:ext cx="994251" cy="247148"/>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3"/>
          <p:cNvSpPr txBox="1">
            <a:spLocks/>
          </p:cNvSpPr>
          <p:nvPr/>
        </p:nvSpPr>
        <p:spPr>
          <a:xfrm>
            <a:off x="431757" y="731146"/>
            <a:ext cx="10618986" cy="715775"/>
          </a:xfrm>
          <a:prstGeom prst="rect">
            <a:avLst/>
          </a:prstGeom>
        </p:spPr>
        <p:txBody>
          <a:bodyPr vert="horz" lIns="91440" tIns="45720" rIns="91440" bIns="45720" rtlCol="0" anchor="ctr">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000" dirty="0">
              <a:latin typeface="Gill Sans MT" panose="020B0502020104020203" pitchFamily="34" charset="0"/>
            </a:endParaRPr>
          </a:p>
        </p:txBody>
      </p:sp>
      <p:sp>
        <p:nvSpPr>
          <p:cNvPr id="29" name="Right Arrow Callout 28"/>
          <p:cNvSpPr/>
          <p:nvPr/>
        </p:nvSpPr>
        <p:spPr>
          <a:xfrm>
            <a:off x="424503" y="1652953"/>
            <a:ext cx="1905000" cy="947057"/>
          </a:xfrm>
          <a:prstGeom prst="rightArrowCallout">
            <a:avLst>
              <a:gd name="adj1" fmla="val 25000"/>
              <a:gd name="adj2" fmla="val 25000"/>
              <a:gd name="adj3" fmla="val 25000"/>
              <a:gd name="adj4" fmla="val 75719"/>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bg1"/>
                </a:solidFill>
                <a:latin typeface="Gill Sans MT" panose="020B0502020104020203" pitchFamily="34" charset="0"/>
              </a:rPr>
              <a:t>PMK No. </a:t>
            </a:r>
            <a:r>
              <a:rPr lang="id-ID" dirty="0" smtClean="0">
                <a:solidFill>
                  <a:schemeClr val="bg1"/>
                </a:solidFill>
                <a:latin typeface="Gill Sans MT" panose="020B0502020104020203" pitchFamily="34" charset="0"/>
              </a:rPr>
              <a:t>224</a:t>
            </a:r>
            <a:r>
              <a:rPr lang="en-US" dirty="0" smtClean="0">
                <a:solidFill>
                  <a:schemeClr val="bg1"/>
                </a:solidFill>
                <a:latin typeface="Gill Sans MT" panose="020B0502020104020203" pitchFamily="34" charset="0"/>
              </a:rPr>
              <a:t>/PMK.07/201</a:t>
            </a:r>
            <a:r>
              <a:rPr lang="id-ID" dirty="0" smtClean="0">
                <a:solidFill>
                  <a:schemeClr val="bg1"/>
                </a:solidFill>
                <a:latin typeface="Gill Sans MT" panose="020B0502020104020203" pitchFamily="34" charset="0"/>
              </a:rPr>
              <a:t>7</a:t>
            </a:r>
            <a:endParaRPr lang="en-US" dirty="0" smtClean="0">
              <a:solidFill>
                <a:schemeClr val="bg1"/>
              </a:solidFill>
              <a:latin typeface="Gill Sans MT" panose="020B0502020104020203" pitchFamily="34" charset="0"/>
            </a:endParaRPr>
          </a:p>
          <a:p>
            <a:pPr algn="ctr"/>
            <a:endParaRPr lang="en-US" dirty="0">
              <a:latin typeface="Gill Sans MT" panose="020B0502020104020203" pitchFamily="34" charset="0"/>
            </a:endParaRPr>
          </a:p>
        </p:txBody>
      </p:sp>
      <p:sp>
        <p:nvSpPr>
          <p:cNvPr id="30" name="Left Arrow Callout 29"/>
          <p:cNvSpPr/>
          <p:nvPr/>
        </p:nvSpPr>
        <p:spPr>
          <a:xfrm>
            <a:off x="9371985" y="1652953"/>
            <a:ext cx="1905000" cy="1371600"/>
          </a:xfrm>
          <a:prstGeom prst="leftArrowCallout">
            <a:avLst>
              <a:gd name="adj1" fmla="val 25000"/>
              <a:gd name="adj2" fmla="val 25000"/>
              <a:gd name="adj3" fmla="val 25000"/>
              <a:gd name="adj4" fmla="val 7308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id-ID" dirty="0" smtClean="0">
                <a:solidFill>
                  <a:schemeClr val="tx1"/>
                </a:solidFill>
                <a:latin typeface="Gill Sans MT" panose="020B0502020104020203" pitchFamily="34" charset="0"/>
              </a:rPr>
              <a:t>K</a:t>
            </a:r>
            <a:r>
              <a:rPr lang="en-US" dirty="0" smtClean="0">
                <a:solidFill>
                  <a:schemeClr val="tx1"/>
                </a:solidFill>
                <a:latin typeface="Gill Sans MT" panose="020B0502020104020203" pitchFamily="34" charset="0"/>
              </a:rPr>
              <a:t>MK No. </a:t>
            </a:r>
            <a:r>
              <a:rPr lang="id-ID" dirty="0" smtClean="0">
                <a:solidFill>
                  <a:schemeClr val="tx1"/>
                </a:solidFill>
                <a:latin typeface="Gill Sans MT" panose="020B0502020104020203" pitchFamily="34" charset="0"/>
              </a:rPr>
              <a:t>909</a:t>
            </a:r>
            <a:r>
              <a:rPr lang="en-US" dirty="0" smtClean="0">
                <a:solidFill>
                  <a:schemeClr val="tx1"/>
                </a:solidFill>
                <a:latin typeface="Gill Sans MT" panose="020B0502020104020203" pitchFamily="34" charset="0"/>
              </a:rPr>
              <a:t>/</a:t>
            </a:r>
            <a:r>
              <a:rPr lang="id-ID" dirty="0" smtClean="0">
                <a:solidFill>
                  <a:schemeClr val="tx1"/>
                </a:solidFill>
                <a:latin typeface="Gill Sans MT" panose="020B0502020104020203" pitchFamily="34" charset="0"/>
              </a:rPr>
              <a:t>K</a:t>
            </a:r>
            <a:r>
              <a:rPr lang="en-US" dirty="0" smtClean="0">
                <a:solidFill>
                  <a:schemeClr val="tx1"/>
                </a:solidFill>
                <a:latin typeface="Gill Sans MT" panose="020B0502020104020203" pitchFamily="34" charset="0"/>
              </a:rPr>
              <a:t>MK.07/201</a:t>
            </a:r>
            <a:r>
              <a:rPr lang="id-ID" dirty="0" smtClean="0">
                <a:solidFill>
                  <a:schemeClr val="tx1"/>
                </a:solidFill>
                <a:latin typeface="Gill Sans MT" panose="020B0502020104020203" pitchFamily="34" charset="0"/>
              </a:rPr>
              <a:t>9</a:t>
            </a:r>
            <a:endParaRPr lang="en-US" dirty="0">
              <a:solidFill>
                <a:schemeClr val="tx1"/>
              </a:solidFill>
              <a:latin typeface="Gill Sans MT" panose="020B0502020104020203" pitchFamily="34" charset="0"/>
            </a:endParaRPr>
          </a:p>
        </p:txBody>
      </p:sp>
      <p:sp>
        <p:nvSpPr>
          <p:cNvPr id="31" name="Rounded Rectangle 30"/>
          <p:cNvSpPr/>
          <p:nvPr/>
        </p:nvSpPr>
        <p:spPr>
          <a:xfrm>
            <a:off x="2460916" y="1138970"/>
            <a:ext cx="3746046" cy="4398767"/>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58775" indent="-358775">
              <a:buFont typeface="Wingdings" pitchFamily="2" charset="2"/>
              <a:buChar char="q"/>
            </a:pPr>
            <a:r>
              <a:rPr lang="en-US" sz="1600" b="1" spc="-20" dirty="0" err="1" smtClean="0">
                <a:solidFill>
                  <a:schemeClr val="tx1"/>
                </a:solidFill>
                <a:latin typeface="Gill Sans MT" panose="020B0502020104020203" pitchFamily="34" charset="0"/>
              </a:rPr>
              <a:t>Memberi</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wewenang</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kpd</a:t>
            </a:r>
            <a:r>
              <a:rPr lang="en-US" sz="1600" b="1" spc="-20" dirty="0" smtClean="0">
                <a:solidFill>
                  <a:schemeClr val="tx1"/>
                </a:solidFill>
                <a:latin typeface="Gill Sans MT" panose="020B0502020104020203" pitchFamily="34" charset="0"/>
              </a:rPr>
              <a:t> DJPK  </a:t>
            </a:r>
            <a:r>
              <a:rPr lang="en-US" sz="1600" b="1" spc="-20" dirty="0" err="1" smtClean="0">
                <a:solidFill>
                  <a:schemeClr val="tx1"/>
                </a:solidFill>
                <a:latin typeface="Gill Sans MT" panose="020B0502020104020203" pitchFamily="34" charset="0"/>
              </a:rPr>
              <a:t>c.q</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Direktorat</a:t>
            </a:r>
            <a:r>
              <a:rPr lang="en-US" sz="1600" b="1" spc="-20" dirty="0" smtClean="0">
                <a:solidFill>
                  <a:schemeClr val="tx1"/>
                </a:solidFill>
                <a:latin typeface="Gill Sans MT" panose="020B0502020104020203" pitchFamily="34" charset="0"/>
              </a:rPr>
              <a:t> </a:t>
            </a:r>
            <a:r>
              <a:rPr lang="id-ID" sz="1600" b="1" spc="-20" dirty="0" smtClean="0">
                <a:solidFill>
                  <a:schemeClr val="tx1"/>
                </a:solidFill>
                <a:latin typeface="Gill Sans MT" panose="020B0502020104020203" pitchFamily="34" charset="0"/>
              </a:rPr>
              <a:t>PTNDP</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untuk</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mengelola</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hibah</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daerah</a:t>
            </a:r>
            <a:r>
              <a:rPr lang="en-US" sz="1600" b="1" spc="-20" dirty="0" smtClean="0">
                <a:solidFill>
                  <a:schemeClr val="tx1"/>
                </a:solidFill>
                <a:latin typeface="Gill Sans MT" panose="020B0502020104020203" pitchFamily="34" charset="0"/>
              </a:rPr>
              <a:t> yang </a:t>
            </a:r>
            <a:r>
              <a:rPr lang="en-US" sz="1600" b="1" spc="-20" dirty="0" err="1" smtClean="0">
                <a:solidFill>
                  <a:schemeClr val="tx1"/>
                </a:solidFill>
                <a:latin typeface="Gill Sans MT" panose="020B0502020104020203" pitchFamily="34" charset="0"/>
              </a:rPr>
              <a:t>bersumber</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dari</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Penerimaan</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dalam</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negeri</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pinjaman</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luar</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negeri</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dan</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hibah</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luar</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negeri</a:t>
            </a:r>
            <a:r>
              <a:rPr lang="en-US" sz="1600" b="1" spc="-20" dirty="0" smtClean="0">
                <a:solidFill>
                  <a:schemeClr val="tx1"/>
                </a:solidFill>
                <a:latin typeface="Gill Sans MT" panose="020B0502020104020203" pitchFamily="34" charset="0"/>
              </a:rPr>
              <a:t>.</a:t>
            </a:r>
          </a:p>
          <a:p>
            <a:pPr marL="358775" indent="-358775"/>
            <a:endParaRPr lang="en-US" sz="1600" b="1" dirty="0" smtClean="0">
              <a:solidFill>
                <a:schemeClr val="tx1"/>
              </a:solidFill>
              <a:latin typeface="Gill Sans MT" panose="020B0502020104020203" pitchFamily="34" charset="0"/>
            </a:endParaRPr>
          </a:p>
          <a:p>
            <a:pPr marL="358775" indent="-358775">
              <a:buFont typeface="Wingdings" pitchFamily="2" charset="2"/>
              <a:buChar char="q"/>
            </a:pPr>
            <a:endParaRPr lang="id-ID" sz="1600" b="1" spc="-20" dirty="0" smtClean="0">
              <a:solidFill>
                <a:schemeClr val="tx1"/>
              </a:solidFill>
              <a:latin typeface="Gill Sans MT" panose="020B0502020104020203" pitchFamily="34" charset="0"/>
            </a:endParaRPr>
          </a:p>
          <a:p>
            <a:pPr marL="358775" indent="-358775">
              <a:buFont typeface="Wingdings" pitchFamily="2" charset="2"/>
              <a:buChar char="q"/>
            </a:pPr>
            <a:r>
              <a:rPr lang="en-US" sz="1600" b="1" spc="-20" dirty="0" err="1" smtClean="0">
                <a:solidFill>
                  <a:schemeClr val="tx1"/>
                </a:solidFill>
                <a:latin typeface="Gill Sans MT" panose="020B0502020104020203" pitchFamily="34" charset="0"/>
              </a:rPr>
              <a:t>Memberi</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wewenang</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kpd</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Dirjen</a:t>
            </a:r>
            <a:r>
              <a:rPr lang="en-US" sz="1600" b="1" spc="-20" dirty="0" smtClean="0">
                <a:solidFill>
                  <a:schemeClr val="tx1"/>
                </a:solidFill>
                <a:latin typeface="Gill Sans MT" panose="020B0502020104020203" pitchFamily="34" charset="0"/>
              </a:rPr>
              <a:t> PK </a:t>
            </a:r>
            <a:r>
              <a:rPr lang="en-US" sz="1600" b="1" spc="-20" dirty="0" err="1" smtClean="0">
                <a:solidFill>
                  <a:schemeClr val="tx1"/>
                </a:solidFill>
                <a:latin typeface="Gill Sans MT" panose="020B0502020104020203" pitchFamily="34" charset="0"/>
              </a:rPr>
              <a:t>untuk</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menjadi</a:t>
            </a:r>
            <a:r>
              <a:rPr lang="en-US" sz="1600" b="1" spc="-20" dirty="0" smtClean="0">
                <a:solidFill>
                  <a:schemeClr val="tx1"/>
                </a:solidFill>
                <a:latin typeface="Gill Sans MT" panose="020B0502020104020203" pitchFamily="34" charset="0"/>
              </a:rPr>
              <a:t> PPA </a:t>
            </a:r>
            <a:r>
              <a:rPr lang="en-US" sz="1600" b="1" spc="-20" dirty="0" err="1" smtClean="0">
                <a:solidFill>
                  <a:schemeClr val="tx1"/>
                </a:solidFill>
                <a:latin typeface="Gill Sans MT" panose="020B0502020104020203" pitchFamily="34" charset="0"/>
              </a:rPr>
              <a:t>untuk</a:t>
            </a:r>
            <a:r>
              <a:rPr lang="en-US" sz="1600" b="1" spc="-20" dirty="0" smtClean="0">
                <a:solidFill>
                  <a:schemeClr val="tx1"/>
                </a:solidFill>
                <a:latin typeface="Gill Sans MT" panose="020B0502020104020203" pitchFamily="34" charset="0"/>
              </a:rPr>
              <a:t> hibah yang </a:t>
            </a:r>
            <a:r>
              <a:rPr lang="en-US" sz="1600" b="1" spc="-20" dirty="0" err="1" smtClean="0">
                <a:solidFill>
                  <a:schemeClr val="tx1"/>
                </a:solidFill>
                <a:latin typeface="Gill Sans MT" panose="020B0502020104020203" pitchFamily="34" charset="0"/>
              </a:rPr>
              <a:t>bersumber</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dari</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penerimaan</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dalam</a:t>
            </a:r>
            <a:r>
              <a:rPr lang="en-US" sz="1600" b="1" spc="-20" dirty="0" smtClean="0">
                <a:solidFill>
                  <a:schemeClr val="tx1"/>
                </a:solidFill>
                <a:latin typeface="Gill Sans MT" panose="020B0502020104020203" pitchFamily="34" charset="0"/>
              </a:rPr>
              <a:t> </a:t>
            </a:r>
            <a:r>
              <a:rPr lang="en-US" sz="1600" b="1" spc="-20" dirty="0" err="1" smtClean="0">
                <a:solidFill>
                  <a:schemeClr val="tx1"/>
                </a:solidFill>
                <a:latin typeface="Gill Sans MT" panose="020B0502020104020203" pitchFamily="34" charset="0"/>
              </a:rPr>
              <a:t>negeri</a:t>
            </a:r>
            <a:r>
              <a:rPr lang="en-US" sz="1600" b="1" spc="-20" dirty="0" smtClean="0">
                <a:solidFill>
                  <a:schemeClr val="tx1"/>
                </a:solidFill>
                <a:latin typeface="Gill Sans MT" panose="020B0502020104020203" pitchFamily="34" charset="0"/>
              </a:rPr>
              <a:t>.</a:t>
            </a:r>
          </a:p>
          <a:p>
            <a:pPr marL="358775" indent="-358775"/>
            <a:endParaRPr lang="en-US" sz="1600" b="1" dirty="0" smtClean="0">
              <a:solidFill>
                <a:schemeClr val="tx1"/>
              </a:solidFill>
              <a:latin typeface="Gill Sans MT" panose="020B0502020104020203" pitchFamily="34" charset="0"/>
            </a:endParaRPr>
          </a:p>
        </p:txBody>
      </p:sp>
      <p:sp>
        <p:nvSpPr>
          <p:cNvPr id="38" name="Right Arrow Callout 37"/>
          <p:cNvSpPr/>
          <p:nvPr/>
        </p:nvSpPr>
        <p:spPr>
          <a:xfrm>
            <a:off x="376815" y="3653796"/>
            <a:ext cx="1905000" cy="947057"/>
          </a:xfrm>
          <a:prstGeom prst="rightArrowCallout">
            <a:avLst>
              <a:gd name="adj1" fmla="val 25000"/>
              <a:gd name="adj2" fmla="val 25000"/>
              <a:gd name="adj3" fmla="val 25000"/>
              <a:gd name="adj4" fmla="val 75719"/>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bg1"/>
                </a:solidFill>
                <a:latin typeface="Gill Sans MT" panose="020B0502020104020203" pitchFamily="34" charset="0"/>
              </a:rPr>
              <a:t>PMK No. </a:t>
            </a:r>
            <a:r>
              <a:rPr lang="id-ID" dirty="0" smtClean="0">
                <a:solidFill>
                  <a:schemeClr val="bg1"/>
                </a:solidFill>
                <a:latin typeface="Gill Sans MT" panose="020B0502020104020203" pitchFamily="34" charset="0"/>
              </a:rPr>
              <a:t>224</a:t>
            </a:r>
            <a:r>
              <a:rPr lang="en-US" dirty="0" smtClean="0">
                <a:solidFill>
                  <a:schemeClr val="bg1"/>
                </a:solidFill>
                <a:latin typeface="Gill Sans MT" panose="020B0502020104020203" pitchFamily="34" charset="0"/>
              </a:rPr>
              <a:t>/PMK.07/201</a:t>
            </a:r>
            <a:r>
              <a:rPr lang="id-ID" dirty="0" smtClean="0">
                <a:solidFill>
                  <a:schemeClr val="bg1"/>
                </a:solidFill>
                <a:latin typeface="Gill Sans MT" panose="020B0502020104020203" pitchFamily="34" charset="0"/>
              </a:rPr>
              <a:t>7</a:t>
            </a:r>
            <a:endParaRPr lang="en-US" dirty="0" smtClean="0">
              <a:solidFill>
                <a:schemeClr val="bg1"/>
              </a:solidFill>
              <a:latin typeface="Gill Sans MT" panose="020B0502020104020203" pitchFamily="34" charset="0"/>
            </a:endParaRPr>
          </a:p>
          <a:p>
            <a:pPr algn="ctr"/>
            <a:endParaRPr lang="en-US" dirty="0">
              <a:latin typeface="Gill Sans MT" panose="020B0502020104020203" pitchFamily="34" charset="0"/>
            </a:endParaRPr>
          </a:p>
        </p:txBody>
      </p:sp>
      <p:sp>
        <p:nvSpPr>
          <p:cNvPr id="40" name="TextBox 1"/>
          <p:cNvSpPr txBox="1"/>
          <p:nvPr/>
        </p:nvSpPr>
        <p:spPr>
          <a:xfrm>
            <a:off x="197714" y="5537737"/>
            <a:ext cx="2373085" cy="95410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defPPr>
              <a:defRPr lang="id-ID"/>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id-ID" sz="1400" dirty="0" smtClean="0">
                <a:latin typeface="Gill Sans MT" panose="020B0502020104020203" pitchFamily="34" charset="0"/>
              </a:rPr>
              <a:t>PMK No. 224/PMK.07/2017</a:t>
            </a:r>
          </a:p>
          <a:p>
            <a:r>
              <a:rPr lang="id-ID" sz="1400" dirty="0" smtClean="0">
                <a:latin typeface="Gill Sans MT" panose="020B0502020104020203" pitchFamily="34" charset="0"/>
              </a:rPr>
              <a:t>merupakan simplifikasi dengan menggabungkan dari beberapa PMK sebelumnya.</a:t>
            </a:r>
            <a:endParaRPr lang="id-ID" sz="1400" dirty="0">
              <a:latin typeface="Gill Sans MT" panose="020B0502020104020203" pitchFamily="34" charset="0"/>
            </a:endParaRPr>
          </a:p>
        </p:txBody>
      </p:sp>
      <p:sp>
        <p:nvSpPr>
          <p:cNvPr id="15" name="Rounded Rectangle 14"/>
          <p:cNvSpPr/>
          <p:nvPr/>
        </p:nvSpPr>
        <p:spPr>
          <a:xfrm>
            <a:off x="6338375" y="4495767"/>
            <a:ext cx="2818878" cy="1847883"/>
          </a:xfrm>
          <a:prstGeom prst="roundRec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58775" indent="-358775">
              <a:buFont typeface="Wingdings" pitchFamily="2" charset="2"/>
              <a:buChar char="q"/>
            </a:pPr>
            <a:r>
              <a:rPr lang="id-ID" sz="1600" b="1" dirty="0" smtClean="0">
                <a:solidFill>
                  <a:schemeClr val="tx1"/>
                </a:solidFill>
                <a:latin typeface="Gill Sans MT" panose="020B0502020104020203" pitchFamily="34" charset="0"/>
              </a:rPr>
              <a:t>Memberikan kewenangan kepada Direktur </a:t>
            </a:r>
            <a:r>
              <a:rPr lang="id-ID" sz="1600" b="1" dirty="0" smtClean="0">
                <a:solidFill>
                  <a:schemeClr val="tx1"/>
                </a:solidFill>
                <a:latin typeface="Gill Sans MT" panose="020B0502020104020203" pitchFamily="34" charset="0"/>
              </a:rPr>
              <a:t>D</a:t>
            </a:r>
            <a:r>
              <a:rPr lang="en-ID" sz="1600" b="1" dirty="0">
                <a:solidFill>
                  <a:schemeClr val="tx1"/>
                </a:solidFill>
                <a:latin typeface="Gill Sans MT" panose="020B0502020104020203" pitchFamily="34" charset="0"/>
              </a:rPr>
              <a:t>T</a:t>
            </a:r>
            <a:r>
              <a:rPr lang="id-ID" sz="1600" b="1" dirty="0" smtClean="0">
                <a:solidFill>
                  <a:schemeClr val="tx1"/>
                </a:solidFill>
                <a:latin typeface="Gill Sans MT" panose="020B0502020104020203" pitchFamily="34" charset="0"/>
              </a:rPr>
              <a:t>K </a:t>
            </a:r>
            <a:r>
              <a:rPr lang="id-ID" sz="1600" b="1" dirty="0" smtClean="0">
                <a:solidFill>
                  <a:schemeClr val="tx1"/>
                </a:solidFill>
                <a:latin typeface="Gill Sans MT" panose="020B0502020104020203" pitchFamily="34" charset="0"/>
              </a:rPr>
              <a:t>untuk menandatangani perjanjian hibah daerah</a:t>
            </a:r>
            <a:endParaRPr lang="en-US" sz="1600" b="1" dirty="0">
              <a:latin typeface="Gill Sans MT" panose="020B0502020104020203" pitchFamily="34" charset="0"/>
            </a:endParaRPr>
          </a:p>
        </p:txBody>
      </p:sp>
      <p:sp>
        <p:nvSpPr>
          <p:cNvPr id="16" name="Rounded Rectangle 15"/>
          <p:cNvSpPr/>
          <p:nvPr/>
        </p:nvSpPr>
        <p:spPr>
          <a:xfrm>
            <a:off x="6338374" y="1138971"/>
            <a:ext cx="2818878" cy="3155487"/>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7338" indent="-287338">
              <a:buFont typeface="Wingdings" pitchFamily="2" charset="2"/>
              <a:buChar char="q"/>
            </a:pPr>
            <a:r>
              <a:rPr lang="en-US" sz="1600" b="1" dirty="0" err="1" smtClean="0">
                <a:solidFill>
                  <a:schemeClr val="tx1"/>
                </a:solidFill>
                <a:latin typeface="Gill Sans MT" panose="020B0502020104020203" pitchFamily="34" charset="0"/>
              </a:rPr>
              <a:t>Memberi</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wewenang</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kpd</a:t>
            </a:r>
            <a:r>
              <a:rPr lang="en-US" sz="1600" b="1" dirty="0" smtClean="0">
                <a:solidFill>
                  <a:schemeClr val="tx1"/>
                </a:solidFill>
                <a:latin typeface="Gill Sans MT" panose="020B0502020104020203" pitchFamily="34" charset="0"/>
              </a:rPr>
              <a:t> DJPK  </a:t>
            </a:r>
            <a:r>
              <a:rPr lang="en-US" sz="1600" b="1" dirty="0" err="1" smtClean="0">
                <a:solidFill>
                  <a:schemeClr val="tx1"/>
                </a:solidFill>
                <a:latin typeface="Gill Sans MT" panose="020B0502020104020203" pitchFamily="34" charset="0"/>
              </a:rPr>
              <a:t>c.q</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Direktorat</a:t>
            </a:r>
            <a:r>
              <a:rPr lang="en-US" sz="1600" b="1" dirty="0" smtClean="0">
                <a:solidFill>
                  <a:schemeClr val="tx1"/>
                </a:solidFill>
                <a:latin typeface="Gill Sans MT" panose="020B0502020104020203" pitchFamily="34" charset="0"/>
              </a:rPr>
              <a:t> D</a:t>
            </a:r>
            <a:r>
              <a:rPr lang="id-ID" sz="1600" b="1" dirty="0" smtClean="0">
                <a:solidFill>
                  <a:schemeClr val="tx1"/>
                </a:solidFill>
                <a:latin typeface="Gill Sans MT" panose="020B0502020104020203" pitchFamily="34" charset="0"/>
              </a:rPr>
              <a:t>TK </a:t>
            </a:r>
            <a:r>
              <a:rPr lang="en-US" sz="1600" b="1" dirty="0" err="1" smtClean="0">
                <a:solidFill>
                  <a:schemeClr val="tx1"/>
                </a:solidFill>
                <a:latin typeface="Gill Sans MT" panose="020B0502020104020203" pitchFamily="34" charset="0"/>
              </a:rPr>
              <a:t>untuk</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mengelola</a:t>
            </a:r>
            <a:r>
              <a:rPr lang="en-US" sz="1600" b="1" dirty="0" smtClean="0">
                <a:solidFill>
                  <a:schemeClr val="tx1"/>
                </a:solidFill>
                <a:latin typeface="Gill Sans MT" panose="020B0502020104020203" pitchFamily="34" charset="0"/>
              </a:rPr>
              <a:t> hibah </a:t>
            </a:r>
            <a:r>
              <a:rPr lang="en-US" sz="1600" b="1" dirty="0" err="1" smtClean="0">
                <a:solidFill>
                  <a:schemeClr val="tx1"/>
                </a:solidFill>
                <a:latin typeface="Gill Sans MT" panose="020B0502020104020203" pitchFamily="34" charset="0"/>
              </a:rPr>
              <a:t>dari</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pemerintah</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pusat</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kepada</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pemerintah</a:t>
            </a:r>
            <a:r>
              <a:rPr lang="en-US" sz="1600" b="1" dirty="0" smtClean="0">
                <a:solidFill>
                  <a:schemeClr val="tx1"/>
                </a:solidFill>
                <a:latin typeface="Gill Sans MT" panose="020B0502020104020203" pitchFamily="34" charset="0"/>
              </a:rPr>
              <a:t> </a:t>
            </a:r>
            <a:r>
              <a:rPr lang="en-US" sz="1600" b="1" dirty="0" err="1" smtClean="0">
                <a:solidFill>
                  <a:schemeClr val="tx1"/>
                </a:solidFill>
                <a:latin typeface="Gill Sans MT" panose="020B0502020104020203" pitchFamily="34" charset="0"/>
              </a:rPr>
              <a:t>daerah</a:t>
            </a:r>
            <a:r>
              <a:rPr lang="en-US" sz="1600" b="1" dirty="0" smtClean="0">
                <a:solidFill>
                  <a:schemeClr val="tx1"/>
                </a:solidFill>
                <a:latin typeface="Gill Sans MT" panose="020B0502020104020203" pitchFamily="34" charset="0"/>
              </a:rPr>
              <a:t>.</a:t>
            </a:r>
          </a:p>
          <a:p>
            <a:pPr marL="287338" indent="-287338"/>
            <a:endParaRPr lang="en-US" sz="1600" b="1" dirty="0" smtClean="0">
              <a:solidFill>
                <a:schemeClr val="tx1"/>
              </a:solidFill>
              <a:latin typeface="Gill Sans MT" panose="020B0502020104020203" pitchFamily="34" charset="0"/>
            </a:endParaRPr>
          </a:p>
          <a:p>
            <a:endParaRPr lang="en-US" sz="1600" b="1" dirty="0">
              <a:solidFill>
                <a:schemeClr val="tx1"/>
              </a:solidFill>
              <a:latin typeface="Gill Sans MT" panose="020B0502020104020203" pitchFamily="34" charset="0"/>
            </a:endParaRPr>
          </a:p>
        </p:txBody>
      </p:sp>
      <p:sp>
        <p:nvSpPr>
          <p:cNvPr id="17" name="Left Arrow Callout 16"/>
          <p:cNvSpPr/>
          <p:nvPr/>
        </p:nvSpPr>
        <p:spPr>
          <a:xfrm>
            <a:off x="9371985" y="4600853"/>
            <a:ext cx="1905000" cy="1371600"/>
          </a:xfrm>
          <a:prstGeom prst="leftArrowCallout">
            <a:avLst>
              <a:gd name="adj1" fmla="val 25000"/>
              <a:gd name="adj2" fmla="val 25000"/>
              <a:gd name="adj3" fmla="val 25000"/>
              <a:gd name="adj4" fmla="val 73088"/>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id-ID" dirty="0" smtClean="0">
                <a:solidFill>
                  <a:schemeClr val="tx1"/>
                </a:solidFill>
                <a:latin typeface="Gill Sans MT" panose="020B0502020104020203" pitchFamily="34" charset="0"/>
              </a:rPr>
              <a:t>K</a:t>
            </a:r>
            <a:r>
              <a:rPr lang="en-US" dirty="0" smtClean="0">
                <a:solidFill>
                  <a:schemeClr val="tx1"/>
                </a:solidFill>
                <a:latin typeface="Gill Sans MT" panose="020B0502020104020203" pitchFamily="34" charset="0"/>
              </a:rPr>
              <a:t>MK No. </a:t>
            </a:r>
            <a:r>
              <a:rPr lang="id-ID" dirty="0" smtClean="0">
                <a:solidFill>
                  <a:schemeClr val="tx1"/>
                </a:solidFill>
                <a:latin typeface="Gill Sans MT" panose="020B0502020104020203" pitchFamily="34" charset="0"/>
              </a:rPr>
              <a:t>910</a:t>
            </a:r>
            <a:r>
              <a:rPr lang="en-US" dirty="0" smtClean="0">
                <a:solidFill>
                  <a:schemeClr val="tx1"/>
                </a:solidFill>
                <a:latin typeface="Gill Sans MT" panose="020B0502020104020203" pitchFamily="34" charset="0"/>
              </a:rPr>
              <a:t>/</a:t>
            </a:r>
            <a:r>
              <a:rPr lang="id-ID" dirty="0" smtClean="0">
                <a:solidFill>
                  <a:schemeClr val="tx1"/>
                </a:solidFill>
                <a:latin typeface="Gill Sans MT" panose="020B0502020104020203" pitchFamily="34" charset="0"/>
              </a:rPr>
              <a:t>K</a:t>
            </a:r>
            <a:r>
              <a:rPr lang="en-US" dirty="0" smtClean="0">
                <a:solidFill>
                  <a:schemeClr val="tx1"/>
                </a:solidFill>
                <a:latin typeface="Gill Sans MT" panose="020B0502020104020203" pitchFamily="34" charset="0"/>
              </a:rPr>
              <a:t>MK.07/201</a:t>
            </a:r>
            <a:r>
              <a:rPr lang="id-ID" dirty="0" smtClean="0">
                <a:solidFill>
                  <a:schemeClr val="tx1"/>
                </a:solidFill>
                <a:latin typeface="Gill Sans MT" panose="020B0502020104020203" pitchFamily="34" charset="0"/>
              </a:rPr>
              <a:t>9</a:t>
            </a:r>
            <a:endParaRPr lang="en-US" dirty="0">
              <a:solidFill>
                <a:schemeClr val="tx1"/>
              </a:solidFill>
              <a:latin typeface="Gill Sans MT" panose="020B0502020104020203" pitchFamily="34" charset="0"/>
            </a:endParaRPr>
          </a:p>
        </p:txBody>
      </p:sp>
    </p:spTree>
    <p:extLst>
      <p:ext uri="{BB962C8B-B14F-4D97-AF65-F5344CB8AC3E}">
        <p14:creationId xmlns:p14="http://schemas.microsoft.com/office/powerpoint/2010/main" val="3024670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3577471" y="-113801"/>
            <a:ext cx="8675915" cy="1073982"/>
          </a:xfrm>
        </p:spPr>
        <p:txBody>
          <a:bodyPr>
            <a:normAutofit/>
          </a:bodyPr>
          <a:lstStyle/>
          <a:p>
            <a:pPr algn="ctr"/>
            <a:r>
              <a:rPr lang="en-US" sz="2800" dirty="0" err="1"/>
              <a:t>Prinsip-Prinsip</a:t>
            </a:r>
            <a:r>
              <a:rPr lang="en-US" sz="2800" dirty="0"/>
              <a:t> </a:t>
            </a:r>
            <a:r>
              <a:rPr lang="en-US" sz="2800" dirty="0" err="1"/>
              <a:t>Pemberian</a:t>
            </a:r>
            <a:r>
              <a:rPr lang="en-US" sz="2800" dirty="0"/>
              <a:t>, </a:t>
            </a:r>
            <a:r>
              <a:rPr lang="en-US" sz="2800" dirty="0" err="1"/>
              <a:t>Sumber</a:t>
            </a:r>
            <a:r>
              <a:rPr lang="en-US" sz="2800" dirty="0"/>
              <a:t> </a:t>
            </a:r>
            <a:r>
              <a:rPr lang="en-US" sz="2800" dirty="0" smtClean="0"/>
              <a:t>Dana,</a:t>
            </a:r>
            <a:r>
              <a:rPr lang="id-ID" sz="2800" dirty="0" smtClean="0"/>
              <a:t> </a:t>
            </a:r>
            <a:br>
              <a:rPr lang="id-ID" sz="2800" dirty="0" smtClean="0"/>
            </a:br>
            <a:r>
              <a:rPr lang="en-US" sz="2800" dirty="0" err="1" smtClean="0"/>
              <a:t>dan</a:t>
            </a:r>
            <a:r>
              <a:rPr lang="id-ID" sz="2800" dirty="0" smtClean="0"/>
              <a:t> </a:t>
            </a:r>
            <a:r>
              <a:rPr lang="en-US" sz="2800" dirty="0" err="1" smtClean="0"/>
              <a:t>Kriteria</a:t>
            </a:r>
            <a:r>
              <a:rPr lang="en-US" sz="2800" dirty="0" smtClean="0"/>
              <a:t> </a:t>
            </a:r>
            <a:r>
              <a:rPr lang="en-US" sz="2800" dirty="0" err="1"/>
              <a:t>Kegiatan</a:t>
            </a:r>
            <a:r>
              <a:rPr lang="en-US" sz="2800" dirty="0"/>
              <a:t> </a:t>
            </a:r>
            <a:r>
              <a:rPr lang="en-US" sz="2800" dirty="0" err="1"/>
              <a:t>Hibah</a:t>
            </a:r>
            <a:r>
              <a:rPr lang="en-US" sz="2800" dirty="0"/>
              <a:t> </a:t>
            </a:r>
            <a:r>
              <a:rPr lang="en-US" sz="2800" dirty="0" err="1"/>
              <a:t>Kepada</a:t>
            </a:r>
            <a:r>
              <a:rPr lang="en-US" sz="2800" dirty="0"/>
              <a:t> </a:t>
            </a:r>
            <a:r>
              <a:rPr lang="en-US" sz="2800" dirty="0" err="1"/>
              <a:t>Pemda</a:t>
            </a:r>
            <a:endParaRPr lang="en-US" sz="2800" dirty="0"/>
          </a:p>
        </p:txBody>
      </p:sp>
      <p:sp>
        <p:nvSpPr>
          <p:cNvPr id="2" name="Slide Number Placeholder 1"/>
          <p:cNvSpPr>
            <a:spLocks noGrp="1"/>
          </p:cNvSpPr>
          <p:nvPr>
            <p:ph type="sldNum" sz="quarter" idx="4294967295"/>
          </p:nvPr>
        </p:nvSpPr>
        <p:spPr>
          <a:xfrm>
            <a:off x="9448800" y="6343650"/>
            <a:ext cx="2743200" cy="365125"/>
          </a:xfrm>
        </p:spPr>
        <p:txBody>
          <a:bodyPr/>
          <a:lstStyle/>
          <a:p>
            <a:fld id="{103990E4-8F49-4D33-B8FA-5FEA170BB56E}" type="slidenum">
              <a:rPr lang="en-US" smtClean="0"/>
              <a:pPr/>
              <a:t>5</a:t>
            </a:fld>
            <a:endParaRPr lang="en-US"/>
          </a:p>
        </p:txBody>
      </p:sp>
      <p:sp>
        <p:nvSpPr>
          <p:cNvPr id="34" name="Rectangle 33"/>
          <p:cNvSpPr/>
          <p:nvPr/>
        </p:nvSpPr>
        <p:spPr>
          <a:xfrm>
            <a:off x="0" y="622840"/>
            <a:ext cx="3577471" cy="211477"/>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778343" y="622841"/>
            <a:ext cx="413657" cy="211476"/>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463605218"/>
              </p:ext>
            </p:extLst>
          </p:nvPr>
        </p:nvGraphicFramePr>
        <p:xfrm>
          <a:off x="426011" y="3028115"/>
          <a:ext cx="11254048" cy="3614478"/>
        </p:xfrm>
        <a:graphic>
          <a:graphicData uri="http://schemas.openxmlformats.org/drawingml/2006/table">
            <a:tbl>
              <a:tblPr firstRow="1" bandRow="1">
                <a:tableStyleId>{5C22544A-7EE6-4342-B048-85BDC9FD1C3A}</a:tableStyleId>
              </a:tblPr>
              <a:tblGrid>
                <a:gridCol w="2822463">
                  <a:extLst>
                    <a:ext uri="{9D8B030D-6E8A-4147-A177-3AD203B41FA5}">
                      <a16:colId xmlns:a16="http://schemas.microsoft.com/office/drawing/2014/main" xmlns="" val="20000"/>
                    </a:ext>
                  </a:extLst>
                </a:gridCol>
                <a:gridCol w="8431585">
                  <a:extLst>
                    <a:ext uri="{9D8B030D-6E8A-4147-A177-3AD203B41FA5}">
                      <a16:colId xmlns:a16="http://schemas.microsoft.com/office/drawing/2014/main" xmlns="" val="20001"/>
                    </a:ext>
                  </a:extLst>
                </a:gridCol>
              </a:tblGrid>
              <a:tr h="279720">
                <a:tc>
                  <a:txBody>
                    <a:bodyPr/>
                    <a:lstStyle/>
                    <a:p>
                      <a:pPr algn="ctr">
                        <a:lnSpc>
                          <a:spcPct val="85000"/>
                        </a:lnSpc>
                      </a:pPr>
                      <a:r>
                        <a:rPr lang="en-US" sz="1400" b="0" dirty="0" err="1">
                          <a:solidFill>
                            <a:schemeClr val="bg1"/>
                          </a:solidFill>
                          <a:latin typeface="Gill Sans MT" panose="020B0502020104020203" pitchFamily="34" charset="0"/>
                        </a:rPr>
                        <a:t>Sumber</a:t>
                      </a:r>
                      <a:r>
                        <a:rPr lang="en-US" sz="1400" b="0" dirty="0">
                          <a:solidFill>
                            <a:schemeClr val="bg1"/>
                          </a:solidFill>
                          <a:latin typeface="Gill Sans MT" panose="020B0502020104020203" pitchFamily="34" charset="0"/>
                        </a:rPr>
                        <a:t> Dana</a:t>
                      </a: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6">
                        <a:lumMod val="50000"/>
                      </a:schemeClr>
                    </a:solidFill>
                  </a:tcPr>
                </a:tc>
                <a:tc>
                  <a:txBody>
                    <a:bodyPr/>
                    <a:lstStyle/>
                    <a:p>
                      <a:pPr algn="ctr">
                        <a:lnSpc>
                          <a:spcPct val="85000"/>
                        </a:lnSpc>
                      </a:pPr>
                      <a:r>
                        <a:rPr lang="en-US" sz="1400" b="0" dirty="0" err="1">
                          <a:solidFill>
                            <a:schemeClr val="bg1"/>
                          </a:solidFill>
                          <a:latin typeface="Gill Sans MT" panose="020B0502020104020203" pitchFamily="34" charset="0"/>
                        </a:rPr>
                        <a:t>Kriteria</a:t>
                      </a:r>
                      <a:r>
                        <a:rPr lang="en-US" sz="1400" b="0" dirty="0">
                          <a:solidFill>
                            <a:schemeClr val="bg1"/>
                          </a:solidFill>
                          <a:latin typeface="Gill Sans MT" panose="020B0502020104020203" pitchFamily="34" charset="0"/>
                        </a:rPr>
                        <a:t> </a:t>
                      </a:r>
                      <a:r>
                        <a:rPr lang="en-US" sz="1400" b="0" dirty="0" err="1">
                          <a:solidFill>
                            <a:schemeClr val="bg1"/>
                          </a:solidFill>
                          <a:latin typeface="Gill Sans MT" panose="020B0502020104020203" pitchFamily="34" charset="0"/>
                        </a:rPr>
                        <a:t>Kegiatan</a:t>
                      </a:r>
                      <a:endParaRPr lang="en-US" sz="1400" b="0" dirty="0">
                        <a:solidFill>
                          <a:schemeClr val="bg1"/>
                        </a:solidFill>
                        <a:latin typeface="Gill Sans MT" panose="020B0502020104020203"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6">
                        <a:lumMod val="50000"/>
                      </a:schemeClr>
                    </a:solidFill>
                  </a:tcPr>
                </a:tc>
                <a:extLst>
                  <a:ext uri="{0D108BD9-81ED-4DB2-BD59-A6C34878D82A}">
                    <a16:rowId xmlns:a16="http://schemas.microsoft.com/office/drawing/2014/main" xmlns="" val="10000"/>
                  </a:ext>
                </a:extLst>
              </a:tr>
              <a:tr h="183780">
                <a:tc rowSpan="3">
                  <a:txBody>
                    <a:bodyPr/>
                    <a:lstStyle/>
                    <a:p>
                      <a:pPr>
                        <a:lnSpc>
                          <a:spcPct val="85000"/>
                        </a:lnSpc>
                      </a:pPr>
                      <a:r>
                        <a:rPr lang="en-US" sz="1400" dirty="0" err="1">
                          <a:solidFill>
                            <a:schemeClr val="tx1"/>
                          </a:solidFill>
                          <a:latin typeface="Gill Sans MT" panose="020B0502020104020203" pitchFamily="34" charset="0"/>
                        </a:rPr>
                        <a:t>Pinjaman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Luar</a:t>
                      </a:r>
                      <a:r>
                        <a:rPr lang="id-ID"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Negeri</a:t>
                      </a:r>
                      <a:endParaRPr lang="en-US" sz="1400" dirty="0">
                        <a:solidFill>
                          <a:schemeClr val="tx1"/>
                        </a:solidFill>
                        <a:latin typeface="Gill Sans MT" panose="020B0502020104020203"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alpha val="40000"/>
                      </a:schemeClr>
                    </a:solidFill>
                  </a:tcPr>
                </a:tc>
                <a:tc>
                  <a:txBody>
                    <a:bodyPr/>
                    <a:lstStyle/>
                    <a:p>
                      <a:pPr>
                        <a:lnSpc>
                          <a:spcPct val="85000"/>
                        </a:lnSpc>
                      </a:pPr>
                      <a:r>
                        <a:rPr lang="en-US" sz="1400" dirty="0" err="1">
                          <a:solidFill>
                            <a:schemeClr val="tx1"/>
                          </a:solidFill>
                          <a:latin typeface="Gill Sans MT" panose="020B0502020104020203" pitchFamily="34" charset="0"/>
                        </a:rPr>
                        <a:t>Urusan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Pemerintah</a:t>
                      </a:r>
                      <a:r>
                        <a:rPr lang="en-US" sz="1400" dirty="0">
                          <a:solidFill>
                            <a:schemeClr val="tx1"/>
                          </a:solidFill>
                          <a:latin typeface="Gill Sans MT" panose="020B0502020104020203" pitchFamily="34" charset="0"/>
                        </a:rPr>
                        <a:t> Daerah</a:t>
                      </a: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alpha val="40000"/>
                      </a:schemeClr>
                    </a:solidFill>
                  </a:tcPr>
                </a:tc>
                <a:extLst>
                  <a:ext uri="{0D108BD9-81ED-4DB2-BD59-A6C34878D82A}">
                    <a16:rowId xmlns:a16="http://schemas.microsoft.com/office/drawing/2014/main" xmlns="" val="10001"/>
                  </a:ext>
                </a:extLst>
              </a:tr>
              <a:tr h="255426">
                <a:tc vMerge="1">
                  <a:txBody>
                    <a:bodyPr/>
                    <a:lstStyle/>
                    <a:p>
                      <a:endParaRPr lang="en-US"/>
                    </a:p>
                  </a:txBody>
                  <a:tcPr/>
                </a:tc>
                <a:tc>
                  <a:txBody>
                    <a:bodyPr/>
                    <a:lstStyle/>
                    <a:p>
                      <a:pPr>
                        <a:lnSpc>
                          <a:spcPct val="85000"/>
                        </a:lnSpc>
                      </a:pPr>
                      <a:r>
                        <a:rPr lang="en-US" sz="1400" dirty="0" err="1">
                          <a:solidFill>
                            <a:schemeClr val="tx1"/>
                          </a:solidFill>
                          <a:latin typeface="Gill Sans MT" panose="020B0502020104020203" pitchFamily="34" charset="0"/>
                        </a:rPr>
                        <a:t>Dalam</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rangka</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pencapaian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sasaran</a:t>
                      </a:r>
                      <a:r>
                        <a:rPr lang="en-US" sz="1400" dirty="0">
                          <a:solidFill>
                            <a:schemeClr val="tx1"/>
                          </a:solidFill>
                          <a:latin typeface="Gill Sans MT" panose="020B0502020104020203" pitchFamily="34" charset="0"/>
                        </a:rPr>
                        <a:t> program </a:t>
                      </a:r>
                      <a:r>
                        <a:rPr lang="en-US" sz="1400" dirty="0" err="1">
                          <a:solidFill>
                            <a:schemeClr val="tx1"/>
                          </a:solidFill>
                          <a:latin typeface="Gill Sans MT" panose="020B0502020104020203" pitchFamily="34" charset="0"/>
                        </a:rPr>
                        <a:t>dan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prioritas</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pembangunan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nasional</a:t>
                      </a:r>
                      <a:r>
                        <a:rPr lang="en-US" sz="1400" dirty="0">
                          <a:solidFill>
                            <a:schemeClr val="tx1"/>
                          </a:solidFill>
                          <a:latin typeface="Gill Sans MT" panose="020B0502020104020203" pitchFamily="34" charset="0"/>
                        </a:rPr>
                        <a:t> </a:t>
                      </a: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alpha val="40000"/>
                      </a:schemeClr>
                    </a:solidFill>
                  </a:tcPr>
                </a:tc>
                <a:extLst>
                  <a:ext uri="{0D108BD9-81ED-4DB2-BD59-A6C34878D82A}">
                    <a16:rowId xmlns:a16="http://schemas.microsoft.com/office/drawing/2014/main" xmlns="" val="10002"/>
                  </a:ext>
                </a:extLst>
              </a:tr>
              <a:tr h="255426">
                <a:tc vMerge="1">
                  <a:txBody>
                    <a:bodyPr/>
                    <a:lstStyle/>
                    <a:p>
                      <a:endParaRPr lang="en-US"/>
                    </a:p>
                  </a:txBody>
                  <a:tcPr/>
                </a:tc>
                <a:tc>
                  <a:txBody>
                    <a:bodyPr/>
                    <a:lstStyle/>
                    <a:p>
                      <a:pPr>
                        <a:lnSpc>
                          <a:spcPct val="85000"/>
                        </a:lnSpc>
                      </a:pPr>
                      <a:r>
                        <a:rPr lang="en-US" sz="1400" dirty="0" err="1">
                          <a:solidFill>
                            <a:schemeClr val="tx1"/>
                          </a:solidFill>
                          <a:latin typeface="Gill Sans MT" panose="020B0502020104020203" pitchFamily="34" charset="0"/>
                        </a:rPr>
                        <a:t>Dilaksanakan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sesuai</a:t>
                      </a:r>
                      <a:r>
                        <a:rPr lang="en-US" sz="1400" dirty="0">
                          <a:solidFill>
                            <a:schemeClr val="tx1"/>
                          </a:solidFill>
                          <a:latin typeface="Gill Sans MT" panose="020B0502020104020203" pitchFamily="34" charset="0"/>
                        </a:rPr>
                        <a:t> </a:t>
                      </a:r>
                      <a:r>
                        <a:rPr lang="id-ID" sz="1400" dirty="0">
                          <a:solidFill>
                            <a:schemeClr val="tx1"/>
                          </a:solidFill>
                          <a:latin typeface="Gill Sans MT" panose="020B0502020104020203" pitchFamily="34" charset="0"/>
                        </a:rPr>
                        <a:t>peraturan per-UU-an</a:t>
                      </a:r>
                      <a:endParaRPr lang="en-US" sz="1400" dirty="0">
                        <a:solidFill>
                          <a:schemeClr val="tx1"/>
                        </a:solidFill>
                        <a:latin typeface="Gill Sans MT" panose="020B0502020104020203" pitchFamily="34" charset="0"/>
                      </a:endParaRP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alpha val="40000"/>
                      </a:schemeClr>
                    </a:solidFill>
                  </a:tcPr>
                </a:tc>
                <a:extLst>
                  <a:ext uri="{0D108BD9-81ED-4DB2-BD59-A6C34878D82A}">
                    <a16:rowId xmlns:a16="http://schemas.microsoft.com/office/drawing/2014/main" xmlns="" val="10003"/>
                  </a:ext>
                </a:extLst>
              </a:tr>
              <a:tr h="255426">
                <a:tc rowSpan="3">
                  <a:txBody>
                    <a:bodyPr/>
                    <a:lstStyle/>
                    <a:p>
                      <a:pPr>
                        <a:lnSpc>
                          <a:spcPct val="85000"/>
                        </a:lnSpc>
                      </a:pPr>
                      <a:r>
                        <a:rPr lang="en-US" sz="1400" dirty="0" err="1">
                          <a:solidFill>
                            <a:schemeClr val="tx1"/>
                          </a:solidFill>
                          <a:latin typeface="Gill Sans MT" panose="020B0502020104020203" pitchFamily="34" charset="0"/>
                        </a:rPr>
                        <a:t>Hibah</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Luar</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Negeri</a:t>
                      </a:r>
                      <a:endParaRPr lang="en-US" sz="1400" dirty="0">
                        <a:solidFill>
                          <a:schemeClr val="tx1"/>
                        </a:solidFill>
                        <a:latin typeface="Gill Sans MT" panose="020B0502020104020203"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FF9900">
                        <a:alpha val="30000"/>
                      </a:srgbClr>
                    </a:solidFill>
                  </a:tcPr>
                </a:tc>
                <a:tc>
                  <a:txBody>
                    <a:bodyPr/>
                    <a:lstStyle/>
                    <a:p>
                      <a:pPr>
                        <a:lnSpc>
                          <a:spcPct val="85000"/>
                        </a:lnSpc>
                      </a:pPr>
                      <a:r>
                        <a:rPr lang="en-US" sz="1400" dirty="0" err="1">
                          <a:solidFill>
                            <a:schemeClr val="tx1"/>
                          </a:solidFill>
                          <a:latin typeface="Gill Sans MT" panose="020B0502020104020203" pitchFamily="34" charset="0"/>
                        </a:rPr>
                        <a:t>Urusan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Pemerintah</a:t>
                      </a:r>
                      <a:r>
                        <a:rPr lang="en-US" sz="1400" dirty="0">
                          <a:solidFill>
                            <a:schemeClr val="tx1"/>
                          </a:solidFill>
                          <a:latin typeface="Gill Sans MT" panose="020B0502020104020203" pitchFamily="34" charset="0"/>
                        </a:rPr>
                        <a:t> Daerah</a:t>
                      </a: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FF9900">
                        <a:alpha val="30000"/>
                      </a:srgbClr>
                    </a:solidFill>
                  </a:tcPr>
                </a:tc>
                <a:extLst>
                  <a:ext uri="{0D108BD9-81ED-4DB2-BD59-A6C34878D82A}">
                    <a16:rowId xmlns:a16="http://schemas.microsoft.com/office/drawing/2014/main" xmlns="" val="10004"/>
                  </a:ext>
                </a:extLst>
              </a:tr>
              <a:tr h="255426">
                <a:tc vMerge="1">
                  <a:txBody>
                    <a:bodyPr/>
                    <a:lstStyle/>
                    <a:p>
                      <a:endParaRPr lang="en-US"/>
                    </a:p>
                  </a:txBody>
                  <a:tcPr/>
                </a:tc>
                <a:tc>
                  <a:txBody>
                    <a:bodyPr/>
                    <a:lstStyle/>
                    <a:p>
                      <a:pPr>
                        <a:lnSpc>
                          <a:spcPct val="85000"/>
                        </a:lnSpc>
                      </a:pPr>
                      <a:r>
                        <a:rPr lang="en-US" sz="1400" dirty="0" err="1">
                          <a:solidFill>
                            <a:schemeClr val="tx1"/>
                          </a:solidFill>
                          <a:latin typeface="Gill Sans MT" panose="020B0502020104020203" pitchFamily="34" charset="0"/>
                        </a:rPr>
                        <a:t>Dalam</a:t>
                      </a:r>
                      <a:r>
                        <a:rPr lang="en-US" sz="1400" baseline="0" dirty="0">
                          <a:solidFill>
                            <a:schemeClr val="tx1"/>
                          </a:solidFill>
                          <a:latin typeface="Gill Sans MT" panose="020B0502020104020203" pitchFamily="34" charset="0"/>
                        </a:rPr>
                        <a:t> </a:t>
                      </a:r>
                      <a:r>
                        <a:rPr lang="en-US" sz="1400" baseline="0" dirty="0" err="1">
                          <a:solidFill>
                            <a:schemeClr val="tx1"/>
                          </a:solidFill>
                          <a:latin typeface="Gill Sans MT" panose="020B0502020104020203" pitchFamily="34" charset="0"/>
                        </a:rPr>
                        <a:t>rangka</a:t>
                      </a:r>
                      <a:r>
                        <a:rPr lang="en-US" sz="1400" baseline="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mendukung</a:t>
                      </a:r>
                      <a:r>
                        <a:rPr lang="en-US" sz="1400" dirty="0">
                          <a:solidFill>
                            <a:schemeClr val="tx1"/>
                          </a:solidFill>
                          <a:latin typeface="Gill Sans MT" panose="020B0502020104020203" pitchFamily="34" charset="0"/>
                        </a:rPr>
                        <a:t> program </a:t>
                      </a:r>
                      <a:r>
                        <a:rPr lang="en-US" sz="1400" dirty="0" err="1">
                          <a:solidFill>
                            <a:schemeClr val="tx1"/>
                          </a:solidFill>
                          <a:latin typeface="Gill Sans MT" panose="020B0502020104020203" pitchFamily="34" charset="0"/>
                        </a:rPr>
                        <a:t>pembangunan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nasional</a:t>
                      </a:r>
                      <a:endParaRPr lang="en-US" sz="1400" dirty="0">
                        <a:solidFill>
                          <a:schemeClr val="tx1"/>
                        </a:solidFill>
                        <a:latin typeface="Gill Sans MT" panose="020B0502020104020203" pitchFamily="34" charset="0"/>
                      </a:endParaRP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FF9900">
                        <a:alpha val="30000"/>
                      </a:srgbClr>
                    </a:solidFill>
                  </a:tcPr>
                </a:tc>
                <a:extLst>
                  <a:ext uri="{0D108BD9-81ED-4DB2-BD59-A6C34878D82A}">
                    <a16:rowId xmlns:a16="http://schemas.microsoft.com/office/drawing/2014/main" xmlns="" val="10005"/>
                  </a:ext>
                </a:extLst>
              </a:tr>
              <a:tr h="255426">
                <a:tc vMerge="1">
                  <a:txBody>
                    <a:bodyPr/>
                    <a:lstStyle/>
                    <a:p>
                      <a:endParaRPr lang="en-US"/>
                    </a:p>
                  </a:txBody>
                  <a:tcPr/>
                </a:tc>
                <a:tc>
                  <a:txBody>
                    <a:bodyPr/>
                    <a:lstStyle/>
                    <a:p>
                      <a:pPr>
                        <a:lnSpc>
                          <a:spcPct val="85000"/>
                        </a:lnSpc>
                      </a:pPr>
                      <a:r>
                        <a:rPr lang="en-US" sz="1400" dirty="0" err="1">
                          <a:solidFill>
                            <a:schemeClr val="tx1"/>
                          </a:solidFill>
                          <a:latin typeface="Gill Sans MT" panose="020B0502020104020203" pitchFamily="34" charset="0"/>
                        </a:rPr>
                        <a:t>Dapat</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secara</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spesifik</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ditentukan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oleh</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calon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Pemberi</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Hibah</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Luar</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Negeri</a:t>
                      </a:r>
                      <a:endParaRPr lang="en-US" sz="1400" dirty="0">
                        <a:solidFill>
                          <a:schemeClr val="tx1"/>
                        </a:solidFill>
                        <a:latin typeface="Gill Sans MT" panose="020B0502020104020203" pitchFamily="34" charset="0"/>
                      </a:endParaRP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rgbClr val="FF9900">
                        <a:alpha val="30000"/>
                      </a:srgbClr>
                    </a:solidFill>
                  </a:tcPr>
                </a:tc>
                <a:extLst>
                  <a:ext uri="{0D108BD9-81ED-4DB2-BD59-A6C34878D82A}">
                    <a16:rowId xmlns:a16="http://schemas.microsoft.com/office/drawing/2014/main" xmlns="" val="10006"/>
                  </a:ext>
                </a:extLst>
              </a:tr>
              <a:tr h="879594">
                <a:tc rowSpan="4">
                  <a:txBody>
                    <a:bodyPr/>
                    <a:lstStyle/>
                    <a:p>
                      <a:pPr>
                        <a:lnSpc>
                          <a:spcPct val="85000"/>
                        </a:lnSpc>
                      </a:pPr>
                      <a:r>
                        <a:rPr lang="en-US" sz="1400" spc="-50" baseline="0" dirty="0" err="1">
                          <a:solidFill>
                            <a:schemeClr val="tx1"/>
                          </a:solidFill>
                          <a:latin typeface="Gill Sans MT" panose="020B0502020104020203" pitchFamily="34" charset="0"/>
                        </a:rPr>
                        <a:t>Penerimaan</a:t>
                      </a:r>
                      <a:r>
                        <a:rPr lang="en-US" sz="1400" spc="-50" baseline="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Dalam</a:t>
                      </a:r>
                      <a:r>
                        <a:rPr lang="en-US" sz="1400" baseline="0" dirty="0">
                          <a:solidFill>
                            <a:schemeClr val="tx1"/>
                          </a:solidFill>
                          <a:latin typeface="Gill Sans MT" panose="020B0502020104020203" pitchFamily="34" charset="0"/>
                        </a:rPr>
                        <a:t> </a:t>
                      </a:r>
                      <a:r>
                        <a:rPr lang="en-US" sz="1400" baseline="0" dirty="0" err="1">
                          <a:solidFill>
                            <a:schemeClr val="tx1"/>
                          </a:solidFill>
                          <a:latin typeface="Gill Sans MT" panose="020B0502020104020203" pitchFamily="34" charset="0"/>
                        </a:rPr>
                        <a:t>Negeri</a:t>
                      </a:r>
                      <a:endParaRPr lang="en-US" sz="1400" dirty="0">
                        <a:solidFill>
                          <a:schemeClr val="tx1"/>
                        </a:solidFill>
                        <a:latin typeface="Gill Sans MT" panose="020B0502020104020203" pitchFamily="34" charset="0"/>
                      </a:endParaRPr>
                    </a:p>
                  </a:txBody>
                  <a:tcPr anchor="ct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alpha val="45000"/>
                      </a:schemeClr>
                    </a:solidFill>
                  </a:tcPr>
                </a:tc>
                <a:tc>
                  <a:txBody>
                    <a:bodyPr/>
                    <a:lstStyle/>
                    <a:p>
                      <a:pPr>
                        <a:lnSpc>
                          <a:spcPct val="85000"/>
                        </a:lnSpc>
                      </a:pPr>
                      <a:r>
                        <a:rPr lang="en-US" sz="1400" kern="0" spc="0" dirty="0" err="1">
                          <a:solidFill>
                            <a:schemeClr val="tx1"/>
                          </a:solidFill>
                          <a:latin typeface="Gill Sans MT" panose="020B0502020104020203" pitchFamily="34" charset="0"/>
                        </a:rPr>
                        <a:t>Urusan</a:t>
                      </a:r>
                      <a:r>
                        <a:rPr lang="en-US" sz="1400" kern="0" spc="0" dirty="0">
                          <a:solidFill>
                            <a:schemeClr val="tx1"/>
                          </a:solidFill>
                          <a:latin typeface="Gill Sans MT" panose="020B0502020104020203" pitchFamily="34" charset="0"/>
                        </a:rPr>
                        <a:t> </a:t>
                      </a:r>
                      <a:r>
                        <a:rPr lang="en-US" sz="1400" kern="0" spc="0" dirty="0" err="1">
                          <a:solidFill>
                            <a:schemeClr val="tx1"/>
                          </a:solidFill>
                          <a:latin typeface="Gill Sans MT" panose="020B0502020104020203" pitchFamily="34" charset="0"/>
                        </a:rPr>
                        <a:t>Pemerintah</a:t>
                      </a:r>
                      <a:r>
                        <a:rPr lang="en-US" sz="1400" kern="0" spc="0" dirty="0">
                          <a:solidFill>
                            <a:schemeClr val="tx1"/>
                          </a:solidFill>
                          <a:latin typeface="Gill Sans MT" panose="020B0502020104020203" pitchFamily="34" charset="0"/>
                        </a:rPr>
                        <a:t> Daerah </a:t>
                      </a:r>
                      <a:r>
                        <a:rPr lang="en-US" sz="1400" kern="0" spc="0" dirty="0" err="1">
                          <a:solidFill>
                            <a:schemeClr val="tx1"/>
                          </a:solidFill>
                          <a:latin typeface="Gill Sans MT" panose="020B0502020104020203" pitchFamily="34" charset="0"/>
                        </a:rPr>
                        <a:t>atau</a:t>
                      </a:r>
                      <a:r>
                        <a:rPr lang="en-US" sz="1400" kern="0" spc="0" dirty="0">
                          <a:solidFill>
                            <a:schemeClr val="tx1"/>
                          </a:solidFill>
                          <a:latin typeface="Gill Sans MT" panose="020B0502020104020203" pitchFamily="34" charset="0"/>
                        </a:rPr>
                        <a:t> </a:t>
                      </a:r>
                      <a:r>
                        <a:rPr lang="en-US" sz="1400" kern="0" spc="0" dirty="0" err="1">
                          <a:solidFill>
                            <a:schemeClr val="tx1"/>
                          </a:solidFill>
                          <a:latin typeface="Gill Sans MT" panose="020B0502020104020203" pitchFamily="34" charset="0"/>
                        </a:rPr>
                        <a:t>untuk</a:t>
                      </a:r>
                      <a:r>
                        <a:rPr lang="en-US" sz="1400" kern="0" spc="0" dirty="0">
                          <a:solidFill>
                            <a:schemeClr val="tx1"/>
                          </a:solidFill>
                          <a:latin typeface="Gill Sans MT" panose="020B0502020104020203" pitchFamily="34" charset="0"/>
                        </a:rPr>
                        <a:t>:</a:t>
                      </a:r>
                    </a:p>
                    <a:p>
                      <a:pPr marL="174625" indent="-174625">
                        <a:lnSpc>
                          <a:spcPct val="85000"/>
                        </a:lnSpc>
                        <a:buFont typeface="Courier New" panose="02070309020205020404" pitchFamily="49" charset="0"/>
                        <a:buChar char="o"/>
                      </a:pPr>
                      <a:r>
                        <a:rPr lang="en-US" sz="1400" kern="0" spc="0" baseline="0" dirty="0" err="1">
                          <a:solidFill>
                            <a:schemeClr val="tx1"/>
                          </a:solidFill>
                          <a:latin typeface="Gill Sans MT" panose="020B0502020104020203" pitchFamily="34" charset="0"/>
                        </a:rPr>
                        <a:t>kegiatan</a:t>
                      </a:r>
                      <a:r>
                        <a:rPr lang="en-US" sz="1400" kern="0" spc="0" baseline="0" dirty="0">
                          <a:solidFill>
                            <a:schemeClr val="tx1"/>
                          </a:solidFill>
                          <a:latin typeface="Gill Sans MT" panose="020B0502020104020203" pitchFamily="34" charset="0"/>
                        </a:rPr>
                        <a:t> </a:t>
                      </a:r>
                      <a:r>
                        <a:rPr lang="en-US" sz="1400" kern="0" spc="0" baseline="0" dirty="0" err="1">
                          <a:solidFill>
                            <a:schemeClr val="tx1"/>
                          </a:solidFill>
                          <a:latin typeface="Gill Sans MT" panose="020B0502020104020203" pitchFamily="34" charset="0"/>
                        </a:rPr>
                        <a:t>peningkatan</a:t>
                      </a:r>
                      <a:r>
                        <a:rPr lang="en-US" sz="1400" kern="0" spc="0" baseline="0" dirty="0">
                          <a:solidFill>
                            <a:schemeClr val="tx1"/>
                          </a:solidFill>
                          <a:latin typeface="Gill Sans MT" panose="020B0502020104020203" pitchFamily="34" charset="0"/>
                        </a:rPr>
                        <a:t> </a:t>
                      </a:r>
                      <a:r>
                        <a:rPr lang="en-US" sz="1400" kern="0" spc="0" baseline="0" dirty="0" err="1">
                          <a:solidFill>
                            <a:schemeClr val="tx1"/>
                          </a:solidFill>
                          <a:latin typeface="Gill Sans MT" panose="020B0502020104020203" pitchFamily="34" charset="0"/>
                        </a:rPr>
                        <a:t>fungsi</a:t>
                      </a:r>
                      <a:r>
                        <a:rPr lang="en-US" sz="1400" kern="0" spc="0" baseline="0" dirty="0">
                          <a:solidFill>
                            <a:schemeClr val="tx1"/>
                          </a:solidFill>
                          <a:latin typeface="Gill Sans MT" panose="020B0502020104020203" pitchFamily="34" charset="0"/>
                        </a:rPr>
                        <a:t> </a:t>
                      </a:r>
                      <a:r>
                        <a:rPr lang="en-US" sz="1400" kern="0" spc="0" baseline="0" dirty="0" err="1">
                          <a:solidFill>
                            <a:schemeClr val="tx1"/>
                          </a:solidFill>
                          <a:latin typeface="Gill Sans MT" panose="020B0502020104020203" pitchFamily="34" charset="0"/>
                        </a:rPr>
                        <a:t>pemerintahan</a:t>
                      </a:r>
                      <a:endParaRPr lang="en-US" sz="1400" kern="0" spc="0" baseline="0" dirty="0">
                        <a:solidFill>
                          <a:schemeClr val="tx1"/>
                        </a:solidFill>
                        <a:latin typeface="Gill Sans MT" panose="020B0502020104020203" pitchFamily="34" charset="0"/>
                      </a:endParaRPr>
                    </a:p>
                    <a:p>
                      <a:pPr marL="174625" indent="-174625">
                        <a:lnSpc>
                          <a:spcPct val="85000"/>
                        </a:lnSpc>
                        <a:buFont typeface="Courier New" panose="02070309020205020404" pitchFamily="49" charset="0"/>
                        <a:buChar char="o"/>
                      </a:pPr>
                      <a:r>
                        <a:rPr lang="en-US" sz="1400" kern="0" spc="0" dirty="0" err="1">
                          <a:solidFill>
                            <a:schemeClr val="tx1"/>
                          </a:solidFill>
                          <a:latin typeface="Gill Sans MT" panose="020B0502020104020203" pitchFamily="34" charset="0"/>
                        </a:rPr>
                        <a:t>layanan</a:t>
                      </a:r>
                      <a:r>
                        <a:rPr lang="en-US" sz="1400" kern="0" spc="0" dirty="0">
                          <a:solidFill>
                            <a:schemeClr val="tx1"/>
                          </a:solidFill>
                          <a:latin typeface="Gill Sans MT" panose="020B0502020104020203" pitchFamily="34" charset="0"/>
                        </a:rPr>
                        <a:t> </a:t>
                      </a:r>
                      <a:r>
                        <a:rPr lang="en-US" sz="1400" kern="0" spc="0" dirty="0" err="1">
                          <a:solidFill>
                            <a:schemeClr val="tx1"/>
                          </a:solidFill>
                          <a:latin typeface="Gill Sans MT" panose="020B0502020104020203" pitchFamily="34" charset="0"/>
                        </a:rPr>
                        <a:t>dasar</a:t>
                      </a:r>
                      <a:r>
                        <a:rPr lang="en-US" sz="1400" kern="0" spc="0" dirty="0">
                          <a:solidFill>
                            <a:schemeClr val="tx1"/>
                          </a:solidFill>
                          <a:latin typeface="Gill Sans MT" panose="020B0502020104020203" pitchFamily="34" charset="0"/>
                        </a:rPr>
                        <a:t> </a:t>
                      </a:r>
                      <a:r>
                        <a:rPr lang="en-US" sz="1400" kern="0" spc="0" dirty="0" err="1">
                          <a:solidFill>
                            <a:schemeClr val="tx1"/>
                          </a:solidFill>
                          <a:latin typeface="Gill Sans MT" panose="020B0502020104020203" pitchFamily="34" charset="0"/>
                        </a:rPr>
                        <a:t>umum</a:t>
                      </a:r>
                      <a:endParaRPr lang="en-US" sz="1400" kern="0" spc="0" dirty="0">
                        <a:solidFill>
                          <a:schemeClr val="tx1"/>
                        </a:solidFill>
                        <a:latin typeface="Gill Sans MT" panose="020B0502020104020203" pitchFamily="34" charset="0"/>
                      </a:endParaRPr>
                    </a:p>
                    <a:p>
                      <a:pPr marL="174625" indent="-174625">
                        <a:lnSpc>
                          <a:spcPct val="85000"/>
                        </a:lnSpc>
                        <a:buFont typeface="Courier New" panose="02070309020205020404" pitchFamily="49" charset="0"/>
                        <a:buChar char="o"/>
                      </a:pPr>
                      <a:r>
                        <a:rPr lang="en-US" sz="1400" kern="0" spc="0" dirty="0" err="1">
                          <a:solidFill>
                            <a:schemeClr val="tx1"/>
                          </a:solidFill>
                          <a:latin typeface="Gill Sans MT" panose="020B0502020104020203" pitchFamily="34" charset="0"/>
                        </a:rPr>
                        <a:t>pemberdayaan</a:t>
                      </a:r>
                      <a:r>
                        <a:rPr lang="en-US" sz="1400" kern="0" spc="0" dirty="0">
                          <a:solidFill>
                            <a:schemeClr val="tx1"/>
                          </a:solidFill>
                          <a:latin typeface="Gill Sans MT" panose="020B0502020104020203" pitchFamily="34" charset="0"/>
                        </a:rPr>
                        <a:t> </a:t>
                      </a:r>
                      <a:r>
                        <a:rPr lang="en-US" sz="1400" kern="0" spc="0" dirty="0" err="1">
                          <a:solidFill>
                            <a:schemeClr val="tx1"/>
                          </a:solidFill>
                          <a:latin typeface="Gill Sans MT" panose="020B0502020104020203" pitchFamily="34" charset="0"/>
                        </a:rPr>
                        <a:t>aparatur</a:t>
                      </a:r>
                      <a:r>
                        <a:rPr lang="en-US" sz="1400" kern="0" spc="0" dirty="0">
                          <a:solidFill>
                            <a:schemeClr val="tx1"/>
                          </a:solidFill>
                          <a:latin typeface="Gill Sans MT" panose="020B0502020104020203" pitchFamily="34" charset="0"/>
                        </a:rPr>
                        <a:t> </a:t>
                      </a: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alpha val="45000"/>
                      </a:schemeClr>
                    </a:solidFill>
                  </a:tcPr>
                </a:tc>
                <a:extLst>
                  <a:ext uri="{0D108BD9-81ED-4DB2-BD59-A6C34878D82A}">
                    <a16:rowId xmlns:a16="http://schemas.microsoft.com/office/drawing/2014/main" xmlns="" val="10007"/>
                  </a:ext>
                </a:extLst>
              </a:tr>
              <a:tr h="255426">
                <a:tc vMerge="1">
                  <a:txBody>
                    <a:bodyPr/>
                    <a:lstStyle/>
                    <a:p>
                      <a:endParaRPr lang="en-US"/>
                    </a:p>
                  </a:txBody>
                  <a:tcPr/>
                </a:tc>
                <a:tc>
                  <a:txBody>
                    <a:bodyPr/>
                    <a:lstStyle/>
                    <a:p>
                      <a:pPr>
                        <a:lnSpc>
                          <a:spcPct val="85000"/>
                        </a:lnSpc>
                      </a:pPr>
                      <a:r>
                        <a:rPr lang="en-US" sz="1400" dirty="0" err="1">
                          <a:solidFill>
                            <a:schemeClr val="tx1"/>
                          </a:solidFill>
                          <a:latin typeface="Gill Sans MT" panose="020B0502020104020203" pitchFamily="34" charset="0"/>
                        </a:rPr>
                        <a:t>Akibat</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kebijakan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Pemerintah</a:t>
                      </a:r>
                      <a:r>
                        <a:rPr lang="en-US" sz="1400" dirty="0">
                          <a:solidFill>
                            <a:schemeClr val="tx1"/>
                          </a:solidFill>
                          <a:latin typeface="Gill Sans MT" panose="020B0502020104020203" pitchFamily="34" charset="0"/>
                        </a:rPr>
                        <a:t> yang </a:t>
                      </a:r>
                      <a:r>
                        <a:rPr lang="en-US" sz="1400" dirty="0" err="1">
                          <a:solidFill>
                            <a:schemeClr val="tx1"/>
                          </a:solidFill>
                          <a:latin typeface="Gill Sans MT" panose="020B0502020104020203" pitchFamily="34" charset="0"/>
                        </a:rPr>
                        <a:t>menambah</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beban</a:t>
                      </a:r>
                      <a:r>
                        <a:rPr lang="en-US" sz="1400" dirty="0">
                          <a:solidFill>
                            <a:schemeClr val="tx1"/>
                          </a:solidFill>
                          <a:latin typeface="Gill Sans MT" panose="020B0502020104020203" pitchFamily="34" charset="0"/>
                        </a:rPr>
                        <a:t> APBD</a:t>
                      </a: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alpha val="45000"/>
                      </a:schemeClr>
                    </a:solidFill>
                  </a:tcPr>
                </a:tc>
                <a:extLst>
                  <a:ext uri="{0D108BD9-81ED-4DB2-BD59-A6C34878D82A}">
                    <a16:rowId xmlns:a16="http://schemas.microsoft.com/office/drawing/2014/main" xmlns="" val="10008"/>
                  </a:ext>
                </a:extLst>
              </a:tr>
              <a:tr h="255426">
                <a:tc vMerge="1">
                  <a:txBody>
                    <a:bodyPr/>
                    <a:lstStyle/>
                    <a:p>
                      <a:endParaRPr lang="en-US"/>
                    </a:p>
                  </a:txBody>
                  <a:tcPr/>
                </a:tc>
                <a:tc>
                  <a:txBody>
                    <a:bodyPr/>
                    <a:lstStyle/>
                    <a:p>
                      <a:pPr>
                        <a:lnSpc>
                          <a:spcPct val="85000"/>
                        </a:lnSpc>
                      </a:pPr>
                      <a:r>
                        <a:rPr lang="en-US" sz="1400" dirty="0" err="1">
                          <a:solidFill>
                            <a:schemeClr val="tx1"/>
                          </a:solidFill>
                          <a:latin typeface="Gill Sans MT" panose="020B0502020104020203" pitchFamily="34" charset="0"/>
                        </a:rPr>
                        <a:t>Berkaitan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kegiatan</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berskala</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nasional</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atau</a:t>
                      </a:r>
                      <a:r>
                        <a:rPr lang="en-US" sz="1400" dirty="0">
                          <a:solidFill>
                            <a:schemeClr val="tx1"/>
                          </a:solidFill>
                          <a:latin typeface="Gill Sans MT" panose="020B0502020104020203" pitchFamily="34" charset="0"/>
                        </a:rPr>
                        <a:t> </a:t>
                      </a:r>
                      <a:r>
                        <a:rPr lang="en-US" sz="1400" dirty="0" err="1">
                          <a:solidFill>
                            <a:schemeClr val="tx1"/>
                          </a:solidFill>
                          <a:latin typeface="Gill Sans MT" panose="020B0502020104020203" pitchFamily="34" charset="0"/>
                        </a:rPr>
                        <a:t>internasional</a:t>
                      </a:r>
                      <a:endParaRPr lang="en-US" sz="1400" dirty="0">
                        <a:solidFill>
                          <a:schemeClr val="tx1"/>
                        </a:solidFill>
                        <a:latin typeface="Gill Sans MT" panose="020B0502020104020203" pitchFamily="34" charset="0"/>
                      </a:endParaRP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alpha val="45000"/>
                      </a:schemeClr>
                    </a:solidFill>
                  </a:tcPr>
                </a:tc>
                <a:extLst>
                  <a:ext uri="{0D108BD9-81ED-4DB2-BD59-A6C34878D82A}">
                    <a16:rowId xmlns:a16="http://schemas.microsoft.com/office/drawing/2014/main" xmlns="" val="10009"/>
                  </a:ext>
                </a:extLst>
              </a:tr>
              <a:tr h="255426">
                <a:tc vMerge="1">
                  <a:txBody>
                    <a:bodyPr/>
                    <a:lstStyle/>
                    <a:p>
                      <a:endParaRPr lang="en-US"/>
                    </a:p>
                  </a:txBody>
                  <a:tcPr/>
                </a:tc>
                <a:tc>
                  <a:txBody>
                    <a:bodyPr/>
                    <a:lstStyle/>
                    <a:p>
                      <a:pPr>
                        <a:lnSpc>
                          <a:spcPct val="85000"/>
                        </a:lnSpc>
                      </a:pPr>
                      <a:r>
                        <a:rPr lang="sv-SE" sz="1400" dirty="0">
                          <a:solidFill>
                            <a:schemeClr val="tx1"/>
                          </a:solidFill>
                          <a:latin typeface="Gill Sans MT" panose="020B0502020104020203" pitchFamily="34" charset="0"/>
                        </a:rPr>
                        <a:t>Kegiatan tertentu ditetapkan Pemerintah</a:t>
                      </a:r>
                      <a:endParaRPr lang="en-US" sz="1400" dirty="0">
                        <a:solidFill>
                          <a:schemeClr val="tx1"/>
                        </a:solidFill>
                        <a:latin typeface="Gill Sans MT" panose="020B0502020104020203" pitchFamily="34" charset="0"/>
                      </a:endParaRPr>
                    </a:p>
                  </a:txBody>
                  <a:tcPr>
                    <a:lnL w="6350" cap="flat" cmpd="sng" algn="ctr">
                      <a:solidFill>
                        <a:srgbClr val="CC9900"/>
                      </a:solidFill>
                      <a:prstDash val="solid"/>
                      <a:round/>
                      <a:headEnd type="none" w="med" len="med"/>
                      <a:tailEnd type="none" w="med" len="med"/>
                    </a:lnL>
                    <a:lnR w="6350" cap="flat" cmpd="sng" algn="ctr">
                      <a:solidFill>
                        <a:srgbClr val="CC9900"/>
                      </a:solidFill>
                      <a:prstDash val="solid"/>
                      <a:round/>
                      <a:headEnd type="none" w="med" len="med"/>
                      <a:tailEnd type="none" w="med" len="med"/>
                    </a:lnR>
                    <a:lnT w="6350" cap="flat" cmpd="sng" algn="ctr">
                      <a:solidFill>
                        <a:srgbClr val="CC9900"/>
                      </a:solidFill>
                      <a:prstDash val="solid"/>
                      <a:round/>
                      <a:headEnd type="none" w="med" len="med"/>
                      <a:tailEnd type="none" w="med" len="med"/>
                    </a:lnT>
                    <a:lnB w="6350" cap="flat" cmpd="sng" algn="ctr">
                      <a:solidFill>
                        <a:srgbClr val="CC9900"/>
                      </a:solidFill>
                      <a:prstDash val="solid"/>
                      <a:round/>
                      <a:headEnd type="none" w="med" len="med"/>
                      <a:tailEnd type="none" w="med" len="med"/>
                    </a:lnB>
                    <a:lnTlToBr w="12700" cmpd="sng">
                      <a:noFill/>
                      <a:prstDash val="solid"/>
                    </a:lnTlToBr>
                    <a:lnBlToTr w="12700" cmpd="sng">
                      <a:noFill/>
                      <a:prstDash val="solid"/>
                    </a:lnBlToTr>
                    <a:solidFill>
                      <a:schemeClr val="bg2">
                        <a:lumMod val="90000"/>
                        <a:alpha val="45000"/>
                      </a:schemeClr>
                    </a:solidFill>
                  </a:tcPr>
                </a:tc>
                <a:extLst>
                  <a:ext uri="{0D108BD9-81ED-4DB2-BD59-A6C34878D82A}">
                    <a16:rowId xmlns:a16="http://schemas.microsoft.com/office/drawing/2014/main" xmlns="" val="10010"/>
                  </a:ext>
                </a:extLst>
              </a:tr>
            </a:tbl>
          </a:graphicData>
        </a:graphic>
      </p:graphicFrame>
      <p:sp>
        <p:nvSpPr>
          <p:cNvPr id="5" name="TextBox 4"/>
          <p:cNvSpPr txBox="1"/>
          <p:nvPr/>
        </p:nvSpPr>
        <p:spPr>
          <a:xfrm>
            <a:off x="544286" y="960181"/>
            <a:ext cx="11375571" cy="1758943"/>
          </a:xfrm>
          <a:prstGeom prst="rect">
            <a:avLst/>
          </a:prstGeom>
          <a:noFill/>
        </p:spPr>
        <p:txBody>
          <a:bodyPr wrap="square" rtlCol="0">
            <a:spAutoFit/>
          </a:bodyPr>
          <a:lstStyle/>
          <a:p>
            <a:pPr lvl="0">
              <a:lnSpc>
                <a:spcPct val="85000"/>
              </a:lnSpc>
              <a:spcAft>
                <a:spcPts val="600"/>
              </a:spcAft>
            </a:pPr>
            <a:r>
              <a:rPr lang="id-ID" sz="1400" u="sng" dirty="0">
                <a:solidFill>
                  <a:srgbClr val="193441"/>
                </a:solidFill>
                <a:latin typeface="Gill Sans MT" panose="020B0502020104020203" pitchFamily="34" charset="0"/>
              </a:rPr>
              <a:t>Prinsip-Prinsip Pemberian Hibah</a:t>
            </a:r>
          </a:p>
          <a:p>
            <a:pPr marL="342900" lvl="0" indent="-342900">
              <a:lnSpc>
                <a:spcPct val="85000"/>
              </a:lnSpc>
              <a:spcAft>
                <a:spcPts val="600"/>
              </a:spcAft>
              <a:buFont typeface="+mj-lt"/>
              <a:buAutoNum type="arabicPeriod"/>
              <a:defRPr/>
            </a:pPr>
            <a:r>
              <a:rPr lang="id-ID" sz="1400" dirty="0">
                <a:solidFill>
                  <a:srgbClr val="193441"/>
                </a:solidFill>
                <a:latin typeface="Gill Sans MT" panose="020B0502020104020203" pitchFamily="34" charset="0"/>
              </a:rPr>
              <a:t>Hibah diberikan untuk mendanai penyelenggaraan urusan yang menjadi kewenangan Pemerintah Daerah dalam kerangka hubungan keuangan antara Pemerintah dan Pemerintah Daerah</a:t>
            </a:r>
          </a:p>
          <a:p>
            <a:pPr marL="342900" lvl="0" indent="-342900">
              <a:lnSpc>
                <a:spcPct val="85000"/>
              </a:lnSpc>
              <a:spcAft>
                <a:spcPts val="600"/>
              </a:spcAft>
              <a:buFont typeface="+mj-lt"/>
              <a:buAutoNum type="arabicPeriod"/>
              <a:defRPr/>
            </a:pPr>
            <a:r>
              <a:rPr lang="id-ID" sz="1400" dirty="0">
                <a:solidFill>
                  <a:srgbClr val="193441"/>
                </a:solidFill>
                <a:latin typeface="Gill Sans MT" panose="020B0502020104020203" pitchFamily="34" charset="0"/>
              </a:rPr>
              <a:t>Diprioritaskan untuk penyelenggaraan Pelayanan Publik</a:t>
            </a:r>
            <a:endParaRPr lang="en-ID" sz="1400" dirty="0">
              <a:solidFill>
                <a:srgbClr val="193441"/>
              </a:solidFill>
              <a:latin typeface="Gill Sans MT" panose="020B0502020104020203" pitchFamily="34" charset="0"/>
            </a:endParaRPr>
          </a:p>
          <a:p>
            <a:pPr marL="342900" lvl="0" indent="-342900">
              <a:lnSpc>
                <a:spcPct val="85000"/>
              </a:lnSpc>
              <a:spcAft>
                <a:spcPts val="600"/>
              </a:spcAft>
              <a:buFont typeface="+mj-lt"/>
              <a:buAutoNum type="arabicPeriod"/>
              <a:defRPr/>
            </a:pPr>
            <a:r>
              <a:rPr lang="id-ID" sz="1400" dirty="0">
                <a:solidFill>
                  <a:srgbClr val="193441"/>
                </a:solidFill>
                <a:latin typeface="Gill Sans MT" panose="020B0502020104020203" pitchFamily="34" charset="0"/>
              </a:rPr>
              <a:t>Hibah dari Pemerintah kepada Pemerintah Daerah atau sebaliknya dilaksanakan melalui mekanisme APBN dan APBD</a:t>
            </a:r>
            <a:endParaRPr lang="en-ID" sz="1400" dirty="0">
              <a:solidFill>
                <a:srgbClr val="193441"/>
              </a:solidFill>
              <a:latin typeface="Gill Sans MT" panose="020B0502020104020203" pitchFamily="34" charset="0"/>
            </a:endParaRPr>
          </a:p>
          <a:p>
            <a:pPr marL="342900" lvl="0" indent="-342900">
              <a:lnSpc>
                <a:spcPct val="85000"/>
              </a:lnSpc>
              <a:spcAft>
                <a:spcPts val="600"/>
              </a:spcAft>
              <a:buFont typeface="+mj-lt"/>
              <a:buAutoNum type="arabicPeriod"/>
              <a:defRPr/>
            </a:pPr>
            <a:r>
              <a:rPr lang="id-ID" sz="1400" dirty="0">
                <a:solidFill>
                  <a:srgbClr val="193441"/>
                </a:solidFill>
                <a:latin typeface="Gill Sans MT" panose="020B0502020104020203" pitchFamily="34" charset="0"/>
              </a:rPr>
              <a:t>Melalui penandatanganan Perjanjian Hibah antara Menteri Keuangan c.q. Direktur </a:t>
            </a:r>
            <a:r>
              <a:rPr lang="id-ID" sz="1400" dirty="0" smtClean="0">
                <a:solidFill>
                  <a:srgbClr val="193441"/>
                </a:solidFill>
                <a:latin typeface="Gill Sans MT" panose="020B0502020104020203" pitchFamily="34" charset="0"/>
              </a:rPr>
              <a:t>Dana Transfer Khusus dengan </a:t>
            </a:r>
            <a:r>
              <a:rPr lang="id-ID" sz="1400" dirty="0">
                <a:solidFill>
                  <a:srgbClr val="193441"/>
                </a:solidFill>
                <a:latin typeface="Gill Sans MT" panose="020B0502020104020203" pitchFamily="34" charset="0"/>
              </a:rPr>
              <a:t>Kepala Daerah</a:t>
            </a:r>
          </a:p>
          <a:p>
            <a:pPr marL="342900" lvl="0" indent="-342900">
              <a:lnSpc>
                <a:spcPct val="85000"/>
              </a:lnSpc>
              <a:spcAft>
                <a:spcPts val="600"/>
              </a:spcAft>
              <a:buFont typeface="+mj-lt"/>
              <a:buAutoNum type="arabicPeriod"/>
              <a:defRPr/>
            </a:pPr>
            <a:r>
              <a:rPr lang="en-ID" sz="1400" dirty="0" err="1">
                <a:solidFill>
                  <a:srgbClr val="193441"/>
                </a:solidFill>
                <a:latin typeface="Gill Sans MT" panose="020B0502020104020203" pitchFamily="34" charset="0"/>
              </a:rPr>
              <a:t>Hibah</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kepada</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Pemerintah</a:t>
            </a:r>
            <a:r>
              <a:rPr lang="en-ID" sz="1400" dirty="0">
                <a:solidFill>
                  <a:srgbClr val="193441"/>
                </a:solidFill>
                <a:latin typeface="Gill Sans MT" panose="020B0502020104020203" pitchFamily="34" charset="0"/>
              </a:rPr>
              <a:t> Daerah </a:t>
            </a:r>
            <a:r>
              <a:rPr lang="en-ID" sz="1400" dirty="0" err="1">
                <a:solidFill>
                  <a:srgbClr val="193441"/>
                </a:solidFill>
                <a:latin typeface="Gill Sans MT" panose="020B0502020104020203" pitchFamily="34" charset="0"/>
              </a:rPr>
              <a:t>dapat</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disalurkan</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secara</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bertahap</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sesuai</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dengan</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capaian</a:t>
            </a:r>
            <a:r>
              <a:rPr lang="en-ID" sz="1400" dirty="0">
                <a:solidFill>
                  <a:srgbClr val="193441"/>
                </a:solidFill>
                <a:latin typeface="Gill Sans MT" panose="020B0502020104020203" pitchFamily="34" charset="0"/>
              </a:rPr>
              <a:t> </a:t>
            </a:r>
            <a:r>
              <a:rPr lang="en-ID" sz="1400" dirty="0" err="1">
                <a:solidFill>
                  <a:srgbClr val="193441"/>
                </a:solidFill>
                <a:latin typeface="Gill Sans MT" panose="020B0502020104020203" pitchFamily="34" charset="0"/>
              </a:rPr>
              <a:t>kinerja</a:t>
            </a:r>
            <a:endParaRPr lang="id-ID" dirty="0"/>
          </a:p>
        </p:txBody>
      </p:sp>
    </p:spTree>
    <p:extLst>
      <p:ext uri="{BB962C8B-B14F-4D97-AF65-F5344CB8AC3E}">
        <p14:creationId xmlns:p14="http://schemas.microsoft.com/office/powerpoint/2010/main" val="368472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4676928" y="-37640"/>
            <a:ext cx="6143472" cy="1073982"/>
          </a:xfrm>
        </p:spPr>
        <p:txBody>
          <a:bodyPr>
            <a:normAutofit fontScale="90000"/>
          </a:bodyPr>
          <a:lstStyle/>
          <a:p>
            <a:pPr algn="ctr"/>
            <a:r>
              <a:rPr lang="en-US" sz="3600" dirty="0"/>
              <a:t>Bagan </a:t>
            </a:r>
            <a:r>
              <a:rPr lang="en-US" sz="3600" dirty="0" err="1"/>
              <a:t>Ruang</a:t>
            </a:r>
            <a:r>
              <a:rPr lang="en-US" sz="3600" dirty="0"/>
              <a:t> </a:t>
            </a:r>
            <a:r>
              <a:rPr lang="en-US" sz="3600" dirty="0" err="1"/>
              <a:t>Lingkup</a:t>
            </a:r>
            <a:r>
              <a:rPr lang="en-US" sz="3600" dirty="0"/>
              <a:t> </a:t>
            </a:r>
            <a:r>
              <a:rPr lang="id-ID" sz="3600" dirty="0" smtClean="0"/>
              <a:t/>
            </a:r>
            <a:br>
              <a:rPr lang="id-ID" sz="3600" dirty="0" smtClean="0"/>
            </a:br>
            <a:r>
              <a:rPr lang="en-US" sz="3600" dirty="0" err="1" smtClean="0"/>
              <a:t>Hibah</a:t>
            </a:r>
            <a:r>
              <a:rPr lang="en-US" sz="3600" dirty="0" smtClean="0"/>
              <a:t> </a:t>
            </a:r>
            <a:r>
              <a:rPr lang="en-US" sz="3600" dirty="0"/>
              <a:t>Daerah</a:t>
            </a:r>
          </a:p>
        </p:txBody>
      </p:sp>
      <p:sp>
        <p:nvSpPr>
          <p:cNvPr id="2" name="Slide Number Placeholder 1"/>
          <p:cNvSpPr>
            <a:spLocks noGrp="1"/>
          </p:cNvSpPr>
          <p:nvPr>
            <p:ph type="sldNum" sz="quarter" idx="4294967295"/>
          </p:nvPr>
        </p:nvSpPr>
        <p:spPr>
          <a:xfrm>
            <a:off x="9448800" y="6343650"/>
            <a:ext cx="2743200" cy="365125"/>
          </a:xfrm>
        </p:spPr>
        <p:txBody>
          <a:bodyPr/>
          <a:lstStyle/>
          <a:p>
            <a:fld id="{103990E4-8F49-4D33-B8FA-5FEA170BB56E}" type="slidenum">
              <a:rPr lang="en-US" smtClean="0"/>
              <a:pPr/>
              <a:t>6</a:t>
            </a:fld>
            <a:endParaRPr lang="en-US"/>
          </a:p>
        </p:txBody>
      </p:sp>
      <p:sp>
        <p:nvSpPr>
          <p:cNvPr id="34" name="Rectangle 33"/>
          <p:cNvSpPr/>
          <p:nvPr/>
        </p:nvSpPr>
        <p:spPr>
          <a:xfrm>
            <a:off x="0" y="622840"/>
            <a:ext cx="4761480" cy="229313"/>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97749" y="622841"/>
            <a:ext cx="994251" cy="247148"/>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1551293" y="1187194"/>
            <a:ext cx="8893550" cy="5322809"/>
            <a:chOff x="136150" y="1022891"/>
            <a:chExt cx="8893550" cy="5322809"/>
          </a:xfrm>
        </p:grpSpPr>
        <p:sp>
          <p:nvSpPr>
            <p:cNvPr id="9" name="Horizontal Scroll 8"/>
            <p:cNvSpPr/>
            <p:nvPr/>
          </p:nvSpPr>
          <p:spPr>
            <a:xfrm>
              <a:off x="158127" y="2909931"/>
              <a:ext cx="5664985" cy="2536674"/>
            </a:xfrm>
            <a:prstGeom prst="horizontalScroll">
              <a:avLst>
                <a:gd name="adj" fmla="val 16820"/>
              </a:avLst>
            </a:prstGeom>
            <a:solidFill>
              <a:srgbClr val="CC9900">
                <a:alpha val="37000"/>
              </a:srgbClr>
            </a:solidFill>
            <a:ln w="12700" cap="flat" cmpd="sng" algn="ctr">
              <a:solidFill>
                <a:srgbClr val="8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10" name="Group 9"/>
            <p:cNvGrpSpPr/>
            <p:nvPr/>
          </p:nvGrpSpPr>
          <p:grpSpPr>
            <a:xfrm>
              <a:off x="342598" y="1022891"/>
              <a:ext cx="8617986" cy="5228858"/>
              <a:chOff x="342598" y="1022891"/>
              <a:chExt cx="8617986" cy="5228858"/>
            </a:xfrm>
          </p:grpSpPr>
          <p:sp>
            <p:nvSpPr>
              <p:cNvPr id="19" name="Rectangle 18"/>
              <p:cNvSpPr/>
              <p:nvPr/>
            </p:nvSpPr>
            <p:spPr>
              <a:xfrm>
                <a:off x="342598" y="1022891"/>
                <a:ext cx="8617986" cy="5228858"/>
              </a:xfrm>
              <a:prstGeom prst="rect">
                <a:avLst/>
              </a:prstGeom>
              <a:noFill/>
            </p:spPr>
          </p:sp>
          <p:sp>
            <p:nvSpPr>
              <p:cNvPr id="20" name="Freeform 19"/>
              <p:cNvSpPr/>
              <p:nvPr/>
            </p:nvSpPr>
            <p:spPr>
              <a:xfrm>
                <a:off x="343761" y="3422683"/>
                <a:ext cx="5073322" cy="538057"/>
              </a:xfrm>
              <a:custGeom>
                <a:avLst/>
                <a:gdLst>
                  <a:gd name="connsiteX0" fmla="*/ 0 w 5073322"/>
                  <a:gd name="connsiteY0" fmla="*/ 53806 h 538057"/>
                  <a:gd name="connsiteX1" fmla="*/ 53806 w 5073322"/>
                  <a:gd name="connsiteY1" fmla="*/ 0 h 538057"/>
                  <a:gd name="connsiteX2" fmla="*/ 5019516 w 5073322"/>
                  <a:gd name="connsiteY2" fmla="*/ 0 h 538057"/>
                  <a:gd name="connsiteX3" fmla="*/ 5073322 w 5073322"/>
                  <a:gd name="connsiteY3" fmla="*/ 53806 h 538057"/>
                  <a:gd name="connsiteX4" fmla="*/ 5073322 w 5073322"/>
                  <a:gd name="connsiteY4" fmla="*/ 484251 h 538057"/>
                  <a:gd name="connsiteX5" fmla="*/ 5019516 w 5073322"/>
                  <a:gd name="connsiteY5" fmla="*/ 538057 h 538057"/>
                  <a:gd name="connsiteX6" fmla="*/ 53806 w 5073322"/>
                  <a:gd name="connsiteY6" fmla="*/ 538057 h 538057"/>
                  <a:gd name="connsiteX7" fmla="*/ 0 w 5073322"/>
                  <a:gd name="connsiteY7" fmla="*/ 484251 h 538057"/>
                  <a:gd name="connsiteX8" fmla="*/ 0 w 5073322"/>
                  <a:gd name="connsiteY8" fmla="*/ 53806 h 53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73322" h="538057">
                    <a:moveTo>
                      <a:pt x="0" y="53806"/>
                    </a:moveTo>
                    <a:cubicBezTo>
                      <a:pt x="0" y="24090"/>
                      <a:pt x="24090" y="0"/>
                      <a:pt x="53806" y="0"/>
                    </a:cubicBezTo>
                    <a:lnTo>
                      <a:pt x="5019516" y="0"/>
                    </a:lnTo>
                    <a:cubicBezTo>
                      <a:pt x="5049232" y="0"/>
                      <a:pt x="5073322" y="24090"/>
                      <a:pt x="5073322" y="53806"/>
                    </a:cubicBezTo>
                    <a:lnTo>
                      <a:pt x="5073322" y="484251"/>
                    </a:lnTo>
                    <a:cubicBezTo>
                      <a:pt x="5073322" y="513967"/>
                      <a:pt x="5049232" y="538057"/>
                      <a:pt x="5019516" y="538057"/>
                    </a:cubicBezTo>
                    <a:lnTo>
                      <a:pt x="53806" y="538057"/>
                    </a:lnTo>
                    <a:cubicBezTo>
                      <a:pt x="24090" y="538057"/>
                      <a:pt x="0" y="513967"/>
                      <a:pt x="0" y="484251"/>
                    </a:cubicBezTo>
                    <a:lnTo>
                      <a:pt x="0" y="53806"/>
                    </a:lnTo>
                    <a:close/>
                  </a:path>
                </a:pathLst>
              </a:custGeom>
              <a:solidFill>
                <a:srgbClr val="8064A2">
                  <a:lumMod val="40000"/>
                  <a:lumOff val="60000"/>
                </a:srgbClr>
              </a:solidFill>
              <a:ln>
                <a:noFill/>
              </a:ln>
              <a:effectLst/>
            </p:spPr>
            <p:txBody>
              <a:bodyPr spcFirstLastPara="0" vert="horz" wrap="square" lIns="99568" tIns="99568" rIns="3650894" bIns="99568" numCol="1" spcCol="1270" anchor="ctr" anchorCtr="0">
                <a:noAutofit/>
              </a:bodyPr>
              <a:lstStyle/>
              <a:p>
                <a:pPr marL="0" marR="0" lvl="0" indent="0" defTabSz="622300" eaLnBrk="0" fontAlgn="base" latinLnBrk="0" hangingPunct="0">
                  <a:lnSpc>
                    <a:spcPct val="85000"/>
                  </a:lnSpc>
                  <a:spcBef>
                    <a:spcPct val="0"/>
                  </a:spcBef>
                  <a:spcAft>
                    <a:spcPts val="0"/>
                  </a:spcAft>
                  <a:buClrTx/>
                  <a:buSzTx/>
                  <a:buFontTx/>
                  <a:buNone/>
                  <a:tabLst/>
                  <a:defRPr/>
                </a:pPr>
                <a:r>
                  <a:rPr kumimoji="0" lang="id-ID" sz="1400" b="1" i="0" u="none" strike="noStrike" kern="0" cap="none" spc="0" normalizeH="0" baseline="0" noProof="0" dirty="0" smtClean="0">
                    <a:ln>
                      <a:noFill/>
                    </a:ln>
                    <a:solidFill>
                      <a:prstClr val="black"/>
                    </a:solidFill>
                    <a:effectLst/>
                    <a:uLnTx/>
                    <a:uFillTx/>
                    <a:latin typeface="Calibri"/>
                    <a:ea typeface="+mn-ea"/>
                    <a:cs typeface="+mn-cs"/>
                  </a:rPr>
                  <a:t>Sumber</a:t>
                </a:r>
              </a:p>
              <a:p>
                <a:pPr marL="0" marR="0" lvl="0" indent="0" defTabSz="622300" eaLnBrk="0" fontAlgn="base" latinLnBrk="0" hangingPunct="0">
                  <a:lnSpc>
                    <a:spcPct val="85000"/>
                  </a:lnSpc>
                  <a:spcBef>
                    <a:spcPct val="0"/>
                  </a:spcBef>
                  <a:spcAft>
                    <a:spcPts val="0"/>
                  </a:spcAft>
                  <a:buClrTx/>
                  <a:buSzTx/>
                  <a:buFontTx/>
                  <a:buNone/>
                  <a:tabLst/>
                  <a:defRPr/>
                </a:pPr>
                <a:r>
                  <a:rPr kumimoji="0" lang="id-ID" sz="1400" b="1" i="0" u="none" strike="noStrike" kern="0" cap="none" spc="0" normalizeH="0" baseline="0" noProof="0" dirty="0" smtClean="0">
                    <a:ln>
                      <a:noFill/>
                    </a:ln>
                    <a:solidFill>
                      <a:prstClr val="black"/>
                    </a:solidFill>
                    <a:effectLst/>
                    <a:uLnTx/>
                    <a:uFillTx/>
                    <a:latin typeface="Calibri"/>
                    <a:ea typeface="+mn-ea"/>
                    <a:cs typeface="+mn-cs"/>
                  </a:rPr>
                  <a:t>Dana</a:t>
                </a:r>
              </a:p>
            </p:txBody>
          </p:sp>
          <p:sp>
            <p:nvSpPr>
              <p:cNvPr id="21" name="Freeform 20"/>
              <p:cNvSpPr/>
              <p:nvPr/>
            </p:nvSpPr>
            <p:spPr>
              <a:xfrm>
                <a:off x="342598" y="2716180"/>
                <a:ext cx="8617986" cy="541553"/>
              </a:xfrm>
              <a:custGeom>
                <a:avLst/>
                <a:gdLst>
                  <a:gd name="connsiteX0" fmla="*/ 0 w 8617986"/>
                  <a:gd name="connsiteY0" fmla="*/ 54155 h 541553"/>
                  <a:gd name="connsiteX1" fmla="*/ 54155 w 8617986"/>
                  <a:gd name="connsiteY1" fmla="*/ 0 h 541553"/>
                  <a:gd name="connsiteX2" fmla="*/ 8563831 w 8617986"/>
                  <a:gd name="connsiteY2" fmla="*/ 0 h 541553"/>
                  <a:gd name="connsiteX3" fmla="*/ 8617986 w 8617986"/>
                  <a:gd name="connsiteY3" fmla="*/ 54155 h 541553"/>
                  <a:gd name="connsiteX4" fmla="*/ 8617986 w 8617986"/>
                  <a:gd name="connsiteY4" fmla="*/ 487398 h 541553"/>
                  <a:gd name="connsiteX5" fmla="*/ 8563831 w 8617986"/>
                  <a:gd name="connsiteY5" fmla="*/ 541553 h 541553"/>
                  <a:gd name="connsiteX6" fmla="*/ 54155 w 8617986"/>
                  <a:gd name="connsiteY6" fmla="*/ 541553 h 541553"/>
                  <a:gd name="connsiteX7" fmla="*/ 0 w 8617986"/>
                  <a:gd name="connsiteY7" fmla="*/ 487398 h 541553"/>
                  <a:gd name="connsiteX8" fmla="*/ 0 w 8617986"/>
                  <a:gd name="connsiteY8" fmla="*/ 54155 h 54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7986" h="541553">
                    <a:moveTo>
                      <a:pt x="0" y="54155"/>
                    </a:moveTo>
                    <a:cubicBezTo>
                      <a:pt x="0" y="24246"/>
                      <a:pt x="24246" y="0"/>
                      <a:pt x="54155" y="0"/>
                    </a:cubicBezTo>
                    <a:lnTo>
                      <a:pt x="8563831" y="0"/>
                    </a:lnTo>
                    <a:cubicBezTo>
                      <a:pt x="8593740" y="0"/>
                      <a:pt x="8617986" y="24246"/>
                      <a:pt x="8617986" y="54155"/>
                    </a:cubicBezTo>
                    <a:lnTo>
                      <a:pt x="8617986" y="487398"/>
                    </a:lnTo>
                    <a:cubicBezTo>
                      <a:pt x="8617986" y="517307"/>
                      <a:pt x="8593740" y="541553"/>
                      <a:pt x="8563831" y="541553"/>
                    </a:cubicBezTo>
                    <a:lnTo>
                      <a:pt x="54155" y="541553"/>
                    </a:lnTo>
                    <a:cubicBezTo>
                      <a:pt x="24246" y="541553"/>
                      <a:pt x="0" y="517307"/>
                      <a:pt x="0" y="487398"/>
                    </a:cubicBezTo>
                    <a:lnTo>
                      <a:pt x="0" y="54155"/>
                    </a:lnTo>
                    <a:close/>
                  </a:path>
                </a:pathLst>
              </a:custGeom>
              <a:solidFill>
                <a:srgbClr val="993300">
                  <a:alpha val="50000"/>
                </a:srgbClr>
              </a:solidFill>
              <a:ln>
                <a:noFill/>
              </a:ln>
              <a:effectLst/>
            </p:spPr>
            <p:txBody>
              <a:bodyPr spcFirstLastPara="0" vert="horz" wrap="square" lIns="99568" tIns="99568" rIns="6132159" bIns="99568" numCol="1" spcCol="1270" anchor="ctr" anchorCtr="0">
                <a:noAutofit/>
              </a:bodyPr>
              <a:lstStyle/>
              <a:p>
                <a:pPr marL="0" marR="0" lvl="0" indent="0"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Pemberi </a:t>
                </a:r>
              </a:p>
              <a:p>
                <a:pPr marL="0" marR="0" lvl="0" indent="0"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Hibah</a:t>
                </a:r>
              </a:p>
            </p:txBody>
          </p:sp>
          <p:sp>
            <p:nvSpPr>
              <p:cNvPr id="22" name="Freeform 21"/>
              <p:cNvSpPr/>
              <p:nvPr/>
            </p:nvSpPr>
            <p:spPr>
              <a:xfrm>
                <a:off x="342598" y="1766019"/>
                <a:ext cx="8617986" cy="596080"/>
              </a:xfrm>
              <a:custGeom>
                <a:avLst/>
                <a:gdLst>
                  <a:gd name="connsiteX0" fmla="*/ 0 w 8617986"/>
                  <a:gd name="connsiteY0" fmla="*/ 59608 h 596080"/>
                  <a:gd name="connsiteX1" fmla="*/ 59608 w 8617986"/>
                  <a:gd name="connsiteY1" fmla="*/ 0 h 596080"/>
                  <a:gd name="connsiteX2" fmla="*/ 8558378 w 8617986"/>
                  <a:gd name="connsiteY2" fmla="*/ 0 h 596080"/>
                  <a:gd name="connsiteX3" fmla="*/ 8617986 w 8617986"/>
                  <a:gd name="connsiteY3" fmla="*/ 59608 h 596080"/>
                  <a:gd name="connsiteX4" fmla="*/ 8617986 w 8617986"/>
                  <a:gd name="connsiteY4" fmla="*/ 536472 h 596080"/>
                  <a:gd name="connsiteX5" fmla="*/ 8558378 w 8617986"/>
                  <a:gd name="connsiteY5" fmla="*/ 596080 h 596080"/>
                  <a:gd name="connsiteX6" fmla="*/ 59608 w 8617986"/>
                  <a:gd name="connsiteY6" fmla="*/ 596080 h 596080"/>
                  <a:gd name="connsiteX7" fmla="*/ 0 w 8617986"/>
                  <a:gd name="connsiteY7" fmla="*/ 536472 h 596080"/>
                  <a:gd name="connsiteX8" fmla="*/ 0 w 8617986"/>
                  <a:gd name="connsiteY8" fmla="*/ 59608 h 59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7986" h="596080">
                    <a:moveTo>
                      <a:pt x="0" y="59608"/>
                    </a:moveTo>
                    <a:cubicBezTo>
                      <a:pt x="0" y="26687"/>
                      <a:pt x="26687" y="0"/>
                      <a:pt x="59608" y="0"/>
                    </a:cubicBezTo>
                    <a:lnTo>
                      <a:pt x="8558378" y="0"/>
                    </a:lnTo>
                    <a:cubicBezTo>
                      <a:pt x="8591299" y="0"/>
                      <a:pt x="8617986" y="26687"/>
                      <a:pt x="8617986" y="59608"/>
                    </a:cubicBezTo>
                    <a:lnTo>
                      <a:pt x="8617986" y="536472"/>
                    </a:lnTo>
                    <a:cubicBezTo>
                      <a:pt x="8617986" y="569393"/>
                      <a:pt x="8591299" y="596080"/>
                      <a:pt x="8558378" y="596080"/>
                    </a:cubicBezTo>
                    <a:lnTo>
                      <a:pt x="59608" y="596080"/>
                    </a:lnTo>
                    <a:cubicBezTo>
                      <a:pt x="26687" y="596080"/>
                      <a:pt x="0" y="569393"/>
                      <a:pt x="0" y="536472"/>
                    </a:cubicBezTo>
                    <a:lnTo>
                      <a:pt x="0" y="59608"/>
                    </a:lnTo>
                    <a:close/>
                  </a:path>
                </a:pathLst>
              </a:custGeom>
              <a:solidFill>
                <a:srgbClr val="FF9900"/>
              </a:solidFill>
              <a:ln>
                <a:noFill/>
              </a:ln>
              <a:effectLst/>
            </p:spPr>
            <p:txBody>
              <a:bodyPr spcFirstLastPara="0" vert="horz" wrap="square" lIns="99568" tIns="99568" rIns="6132159" bIns="99568" numCol="1" spcCol="1270" anchor="ctr" anchorCtr="0">
                <a:noAutofit/>
              </a:bodyPr>
              <a:lstStyle/>
              <a:p>
                <a:pPr marL="0" marR="0" lvl="0" indent="0"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Ruang </a:t>
                </a:r>
              </a:p>
              <a:p>
                <a:pPr marL="0" marR="0" lvl="0" indent="0"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Lingkup</a:t>
                </a:r>
              </a:p>
            </p:txBody>
          </p:sp>
          <p:sp>
            <p:nvSpPr>
              <p:cNvPr id="23" name="Freeform 22"/>
              <p:cNvSpPr/>
              <p:nvPr/>
            </p:nvSpPr>
            <p:spPr>
              <a:xfrm>
                <a:off x="342598" y="1032153"/>
                <a:ext cx="8617986" cy="472730"/>
              </a:xfrm>
              <a:custGeom>
                <a:avLst/>
                <a:gdLst>
                  <a:gd name="connsiteX0" fmla="*/ 0 w 8617986"/>
                  <a:gd name="connsiteY0" fmla="*/ 47273 h 472730"/>
                  <a:gd name="connsiteX1" fmla="*/ 47273 w 8617986"/>
                  <a:gd name="connsiteY1" fmla="*/ 0 h 472730"/>
                  <a:gd name="connsiteX2" fmla="*/ 8570713 w 8617986"/>
                  <a:gd name="connsiteY2" fmla="*/ 0 h 472730"/>
                  <a:gd name="connsiteX3" fmla="*/ 8617986 w 8617986"/>
                  <a:gd name="connsiteY3" fmla="*/ 47273 h 472730"/>
                  <a:gd name="connsiteX4" fmla="*/ 8617986 w 8617986"/>
                  <a:gd name="connsiteY4" fmla="*/ 425457 h 472730"/>
                  <a:gd name="connsiteX5" fmla="*/ 8570713 w 8617986"/>
                  <a:gd name="connsiteY5" fmla="*/ 472730 h 472730"/>
                  <a:gd name="connsiteX6" fmla="*/ 47273 w 8617986"/>
                  <a:gd name="connsiteY6" fmla="*/ 472730 h 472730"/>
                  <a:gd name="connsiteX7" fmla="*/ 0 w 8617986"/>
                  <a:gd name="connsiteY7" fmla="*/ 425457 h 472730"/>
                  <a:gd name="connsiteX8" fmla="*/ 0 w 8617986"/>
                  <a:gd name="connsiteY8" fmla="*/ 47273 h 47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7986" h="472730">
                    <a:moveTo>
                      <a:pt x="0" y="47273"/>
                    </a:moveTo>
                    <a:cubicBezTo>
                      <a:pt x="0" y="21165"/>
                      <a:pt x="21165" y="0"/>
                      <a:pt x="47273" y="0"/>
                    </a:cubicBezTo>
                    <a:lnTo>
                      <a:pt x="8570713" y="0"/>
                    </a:lnTo>
                    <a:cubicBezTo>
                      <a:pt x="8596821" y="0"/>
                      <a:pt x="8617986" y="21165"/>
                      <a:pt x="8617986" y="47273"/>
                    </a:cubicBezTo>
                    <a:lnTo>
                      <a:pt x="8617986" y="425457"/>
                    </a:lnTo>
                    <a:cubicBezTo>
                      <a:pt x="8617986" y="451565"/>
                      <a:pt x="8596821" y="472730"/>
                      <a:pt x="8570713" y="472730"/>
                    </a:cubicBezTo>
                    <a:lnTo>
                      <a:pt x="47273" y="472730"/>
                    </a:lnTo>
                    <a:cubicBezTo>
                      <a:pt x="21165" y="472730"/>
                      <a:pt x="0" y="451565"/>
                      <a:pt x="0" y="425457"/>
                    </a:cubicBezTo>
                    <a:lnTo>
                      <a:pt x="0" y="47273"/>
                    </a:lnTo>
                    <a:close/>
                  </a:path>
                </a:pathLst>
              </a:custGeom>
              <a:solidFill>
                <a:srgbClr val="CC9900">
                  <a:alpha val="50000"/>
                </a:srgbClr>
              </a:solidFill>
              <a:ln>
                <a:noFill/>
              </a:ln>
              <a:effectLst/>
            </p:spPr>
            <p:txBody>
              <a:bodyPr spcFirstLastPara="0" vert="horz" wrap="square" lIns="99568" tIns="99568" rIns="6132159" bIns="99568" numCol="1" spcCol="1270" anchor="ctr" anchorCtr="0">
                <a:noAutofit/>
              </a:bodyPr>
              <a:lstStyle/>
              <a:p>
                <a:pPr marL="0" marR="0" lvl="0" indent="0" defTabSz="981075"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Hibah </a:t>
                </a:r>
              </a:p>
              <a:p>
                <a:pPr marL="0" marR="0" lvl="0" indent="0"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Daerah</a:t>
                </a:r>
              </a:p>
            </p:txBody>
          </p:sp>
          <p:sp>
            <p:nvSpPr>
              <p:cNvPr id="24" name="Freeform 23"/>
              <p:cNvSpPr/>
              <p:nvPr/>
            </p:nvSpPr>
            <p:spPr>
              <a:xfrm>
                <a:off x="5900928" y="1076932"/>
                <a:ext cx="1109472" cy="383172"/>
              </a:xfrm>
              <a:custGeom>
                <a:avLst/>
                <a:gdLst>
                  <a:gd name="connsiteX0" fmla="*/ 0 w 1109472"/>
                  <a:gd name="connsiteY0" fmla="*/ 38317 h 383172"/>
                  <a:gd name="connsiteX1" fmla="*/ 38317 w 1109472"/>
                  <a:gd name="connsiteY1" fmla="*/ 0 h 383172"/>
                  <a:gd name="connsiteX2" fmla="*/ 1071155 w 1109472"/>
                  <a:gd name="connsiteY2" fmla="*/ 0 h 383172"/>
                  <a:gd name="connsiteX3" fmla="*/ 1109472 w 1109472"/>
                  <a:gd name="connsiteY3" fmla="*/ 38317 h 383172"/>
                  <a:gd name="connsiteX4" fmla="*/ 1109472 w 1109472"/>
                  <a:gd name="connsiteY4" fmla="*/ 344855 h 383172"/>
                  <a:gd name="connsiteX5" fmla="*/ 1071155 w 1109472"/>
                  <a:gd name="connsiteY5" fmla="*/ 383172 h 383172"/>
                  <a:gd name="connsiteX6" fmla="*/ 38317 w 1109472"/>
                  <a:gd name="connsiteY6" fmla="*/ 383172 h 383172"/>
                  <a:gd name="connsiteX7" fmla="*/ 0 w 1109472"/>
                  <a:gd name="connsiteY7" fmla="*/ 344855 h 383172"/>
                  <a:gd name="connsiteX8" fmla="*/ 0 w 1109472"/>
                  <a:gd name="connsiteY8" fmla="*/ 38317 h 38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9472" h="383172">
                    <a:moveTo>
                      <a:pt x="0" y="38317"/>
                    </a:moveTo>
                    <a:cubicBezTo>
                      <a:pt x="0" y="17155"/>
                      <a:pt x="17155" y="0"/>
                      <a:pt x="38317" y="0"/>
                    </a:cubicBezTo>
                    <a:lnTo>
                      <a:pt x="1071155" y="0"/>
                    </a:lnTo>
                    <a:cubicBezTo>
                      <a:pt x="1092317" y="0"/>
                      <a:pt x="1109472" y="17155"/>
                      <a:pt x="1109472" y="38317"/>
                    </a:cubicBezTo>
                    <a:lnTo>
                      <a:pt x="1109472" y="344855"/>
                    </a:lnTo>
                    <a:cubicBezTo>
                      <a:pt x="1109472" y="366017"/>
                      <a:pt x="1092317" y="383172"/>
                      <a:pt x="1071155" y="383172"/>
                    </a:cubicBezTo>
                    <a:lnTo>
                      <a:pt x="38317" y="383172"/>
                    </a:lnTo>
                    <a:cubicBezTo>
                      <a:pt x="17155" y="383172"/>
                      <a:pt x="0" y="366017"/>
                      <a:pt x="0" y="344855"/>
                    </a:cubicBezTo>
                    <a:lnTo>
                      <a:pt x="0" y="38317"/>
                    </a:lnTo>
                    <a:close/>
                  </a:path>
                </a:pathLst>
              </a:custGeom>
              <a:gradFill rotWithShape="1">
                <a:gsLst>
                  <a:gs pos="0">
                    <a:srgbClr val="9BBB59">
                      <a:tint val="100000"/>
                      <a:shade val="100000"/>
                      <a:satMod val="130000"/>
                    </a:srgbClr>
                  </a:gs>
                  <a:gs pos="100000">
                    <a:srgbClr val="9BBB59">
                      <a:tint val="50000"/>
                      <a:shade val="100000"/>
                      <a:satMod val="350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spcFirstLastPara="0" vert="horz" wrap="square" lIns="64563" tIns="64563" rIns="64563" bIns="64563" numCol="1" spcCol="1270" anchor="ctr" anchorCtr="0">
                <a:noAutofit/>
              </a:bodyPr>
              <a:lstStyle/>
              <a:p>
                <a:pPr marL="0" marR="0" lvl="0" indent="0" algn="ctr" defTabSz="622300" eaLnBrk="0" fontAlgn="base" latinLnBrk="0" hangingPunct="0">
                  <a:lnSpc>
                    <a:spcPct val="85000"/>
                  </a:lnSpc>
                  <a:spcBef>
                    <a:spcPct val="0"/>
                  </a:spcBef>
                  <a:spcAft>
                    <a:spcPct val="3500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Hibah Daerah</a:t>
                </a:r>
              </a:p>
            </p:txBody>
          </p:sp>
          <p:sp>
            <p:nvSpPr>
              <p:cNvPr id="25" name="Freeform 24"/>
              <p:cNvSpPr/>
              <p:nvPr/>
            </p:nvSpPr>
            <p:spPr>
              <a:xfrm>
                <a:off x="4667845" y="1460105"/>
                <a:ext cx="1787819" cy="432297"/>
              </a:xfrm>
              <a:custGeom>
                <a:avLst/>
                <a:gdLst/>
                <a:ahLst/>
                <a:cxnLst/>
                <a:rect l="0" t="0" r="0" b="0"/>
                <a:pathLst>
                  <a:path>
                    <a:moveTo>
                      <a:pt x="1787819" y="0"/>
                    </a:moveTo>
                    <a:lnTo>
                      <a:pt x="1787819" y="216148"/>
                    </a:lnTo>
                    <a:lnTo>
                      <a:pt x="0" y="216148"/>
                    </a:lnTo>
                    <a:lnTo>
                      <a:pt x="0" y="432297"/>
                    </a:lnTo>
                  </a:path>
                </a:pathLst>
              </a:custGeom>
              <a:noFill/>
              <a:ln w="12700" cap="flat" cmpd="sng" algn="ctr">
                <a:solidFill>
                  <a:srgbClr val="FF0000"/>
                </a:solidFill>
                <a:prstDash val="solid"/>
              </a:ln>
              <a:effectLst/>
            </p:spPr>
          </p:sp>
          <p:sp>
            <p:nvSpPr>
              <p:cNvPr id="26" name="Freeform 25"/>
              <p:cNvSpPr/>
              <p:nvPr/>
            </p:nvSpPr>
            <p:spPr>
              <a:xfrm>
                <a:off x="3748886" y="1892402"/>
                <a:ext cx="1837917" cy="410790"/>
              </a:xfrm>
              <a:custGeom>
                <a:avLst/>
                <a:gdLst>
                  <a:gd name="connsiteX0" fmla="*/ 0 w 1837917"/>
                  <a:gd name="connsiteY0" fmla="*/ 41079 h 410790"/>
                  <a:gd name="connsiteX1" fmla="*/ 41079 w 1837917"/>
                  <a:gd name="connsiteY1" fmla="*/ 0 h 410790"/>
                  <a:gd name="connsiteX2" fmla="*/ 1796838 w 1837917"/>
                  <a:gd name="connsiteY2" fmla="*/ 0 h 410790"/>
                  <a:gd name="connsiteX3" fmla="*/ 1837917 w 1837917"/>
                  <a:gd name="connsiteY3" fmla="*/ 41079 h 410790"/>
                  <a:gd name="connsiteX4" fmla="*/ 1837917 w 1837917"/>
                  <a:gd name="connsiteY4" fmla="*/ 369711 h 410790"/>
                  <a:gd name="connsiteX5" fmla="*/ 1796838 w 1837917"/>
                  <a:gd name="connsiteY5" fmla="*/ 410790 h 410790"/>
                  <a:gd name="connsiteX6" fmla="*/ 41079 w 1837917"/>
                  <a:gd name="connsiteY6" fmla="*/ 410790 h 410790"/>
                  <a:gd name="connsiteX7" fmla="*/ 0 w 1837917"/>
                  <a:gd name="connsiteY7" fmla="*/ 369711 h 410790"/>
                  <a:gd name="connsiteX8" fmla="*/ 0 w 1837917"/>
                  <a:gd name="connsiteY8" fmla="*/ 41079 h 41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7917" h="410790">
                    <a:moveTo>
                      <a:pt x="0" y="41079"/>
                    </a:moveTo>
                    <a:cubicBezTo>
                      <a:pt x="0" y="18392"/>
                      <a:pt x="18392" y="0"/>
                      <a:pt x="41079" y="0"/>
                    </a:cubicBezTo>
                    <a:lnTo>
                      <a:pt x="1796838" y="0"/>
                    </a:lnTo>
                    <a:cubicBezTo>
                      <a:pt x="1819525" y="0"/>
                      <a:pt x="1837917" y="18392"/>
                      <a:pt x="1837917" y="41079"/>
                    </a:cubicBezTo>
                    <a:lnTo>
                      <a:pt x="1837917" y="369711"/>
                    </a:lnTo>
                    <a:cubicBezTo>
                      <a:pt x="1837917" y="392398"/>
                      <a:pt x="1819525" y="410790"/>
                      <a:pt x="1796838" y="410790"/>
                    </a:cubicBezTo>
                    <a:lnTo>
                      <a:pt x="41079" y="410790"/>
                    </a:lnTo>
                    <a:cubicBezTo>
                      <a:pt x="18392" y="410790"/>
                      <a:pt x="0" y="392398"/>
                      <a:pt x="0" y="369711"/>
                    </a:cubicBezTo>
                    <a:lnTo>
                      <a:pt x="0" y="41079"/>
                    </a:lnTo>
                    <a:close/>
                  </a:path>
                </a:pathLst>
              </a:cu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ln>
              <a:effectLst>
                <a:outerShdw blurRad="40000" dist="20000" dir="5400000" rotWithShape="0">
                  <a:srgbClr val="000000">
                    <a:alpha val="38000"/>
                  </a:srgbClr>
                </a:outerShdw>
              </a:effectLst>
            </p:spPr>
            <p:txBody>
              <a:bodyPr spcFirstLastPara="0" vert="horz" wrap="square" lIns="65372" tIns="65372" rIns="65372" bIns="65372" numCol="1" spcCol="1270" anchor="ctr" anchorCtr="0">
                <a:noAutofit/>
              </a:bodyPr>
              <a:lstStyle/>
              <a:p>
                <a:pPr marL="0" marR="0" lvl="0" indent="0" algn="ctr" defTabSz="622300" eaLnBrk="0" fontAlgn="base" latinLnBrk="0" hangingPunct="0">
                  <a:lnSpc>
                    <a:spcPct val="85000"/>
                  </a:lnSpc>
                  <a:spcBef>
                    <a:spcPct val="0"/>
                  </a:spcBef>
                  <a:spcAft>
                    <a:spcPct val="3500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A. Hibah Kepada Pemerintah Daerah</a:t>
                </a:r>
              </a:p>
            </p:txBody>
          </p:sp>
          <p:sp>
            <p:nvSpPr>
              <p:cNvPr id="28" name="Freeform 27"/>
              <p:cNvSpPr/>
              <p:nvPr/>
            </p:nvSpPr>
            <p:spPr>
              <a:xfrm>
                <a:off x="3457629" y="2303192"/>
                <a:ext cx="1210216" cy="473580"/>
              </a:xfrm>
              <a:custGeom>
                <a:avLst/>
                <a:gdLst/>
                <a:ahLst/>
                <a:cxnLst/>
                <a:rect l="0" t="0" r="0" b="0"/>
                <a:pathLst>
                  <a:path>
                    <a:moveTo>
                      <a:pt x="1210216" y="0"/>
                    </a:moveTo>
                    <a:lnTo>
                      <a:pt x="1210216" y="236790"/>
                    </a:lnTo>
                    <a:lnTo>
                      <a:pt x="0" y="236790"/>
                    </a:lnTo>
                    <a:lnTo>
                      <a:pt x="0" y="473580"/>
                    </a:lnTo>
                  </a:path>
                </a:pathLst>
              </a:custGeom>
              <a:noFill/>
              <a:ln w="12700" cap="flat" cmpd="sng" algn="ctr">
                <a:solidFill>
                  <a:srgbClr val="FF0000"/>
                </a:solidFill>
                <a:prstDash val="solid"/>
              </a:ln>
              <a:effectLst/>
            </p:spPr>
          </p:sp>
          <p:sp>
            <p:nvSpPr>
              <p:cNvPr id="29" name="Freeform 28"/>
              <p:cNvSpPr/>
              <p:nvPr/>
            </p:nvSpPr>
            <p:spPr>
              <a:xfrm>
                <a:off x="2935106" y="2776773"/>
                <a:ext cx="1045047" cy="360120"/>
              </a:xfrm>
              <a:custGeom>
                <a:avLst/>
                <a:gdLst>
                  <a:gd name="connsiteX0" fmla="*/ 0 w 1045047"/>
                  <a:gd name="connsiteY0" fmla="*/ 36012 h 360120"/>
                  <a:gd name="connsiteX1" fmla="*/ 36012 w 1045047"/>
                  <a:gd name="connsiteY1" fmla="*/ 0 h 360120"/>
                  <a:gd name="connsiteX2" fmla="*/ 1009035 w 1045047"/>
                  <a:gd name="connsiteY2" fmla="*/ 0 h 360120"/>
                  <a:gd name="connsiteX3" fmla="*/ 1045047 w 1045047"/>
                  <a:gd name="connsiteY3" fmla="*/ 36012 h 360120"/>
                  <a:gd name="connsiteX4" fmla="*/ 1045047 w 1045047"/>
                  <a:gd name="connsiteY4" fmla="*/ 324108 h 360120"/>
                  <a:gd name="connsiteX5" fmla="*/ 1009035 w 1045047"/>
                  <a:gd name="connsiteY5" fmla="*/ 360120 h 360120"/>
                  <a:gd name="connsiteX6" fmla="*/ 36012 w 1045047"/>
                  <a:gd name="connsiteY6" fmla="*/ 360120 h 360120"/>
                  <a:gd name="connsiteX7" fmla="*/ 0 w 1045047"/>
                  <a:gd name="connsiteY7" fmla="*/ 324108 h 360120"/>
                  <a:gd name="connsiteX8" fmla="*/ 0 w 1045047"/>
                  <a:gd name="connsiteY8" fmla="*/ 36012 h 36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47" h="360120">
                    <a:moveTo>
                      <a:pt x="0" y="36012"/>
                    </a:moveTo>
                    <a:cubicBezTo>
                      <a:pt x="0" y="16123"/>
                      <a:pt x="16123" y="0"/>
                      <a:pt x="36012" y="0"/>
                    </a:cubicBezTo>
                    <a:lnTo>
                      <a:pt x="1009035" y="0"/>
                    </a:lnTo>
                    <a:cubicBezTo>
                      <a:pt x="1028924" y="0"/>
                      <a:pt x="1045047" y="16123"/>
                      <a:pt x="1045047" y="36012"/>
                    </a:cubicBezTo>
                    <a:lnTo>
                      <a:pt x="1045047" y="324108"/>
                    </a:lnTo>
                    <a:cubicBezTo>
                      <a:pt x="1045047" y="343997"/>
                      <a:pt x="1028924" y="360120"/>
                      <a:pt x="1009035" y="360120"/>
                    </a:cubicBezTo>
                    <a:lnTo>
                      <a:pt x="36012" y="360120"/>
                    </a:lnTo>
                    <a:cubicBezTo>
                      <a:pt x="16123" y="360120"/>
                      <a:pt x="0" y="343997"/>
                      <a:pt x="0" y="324108"/>
                    </a:cubicBezTo>
                    <a:lnTo>
                      <a:pt x="0" y="36012"/>
                    </a:lnTo>
                    <a:close/>
                  </a:path>
                </a:pathLst>
              </a:custGeom>
              <a:solidFill>
                <a:srgbClr val="FFC000"/>
              </a:solidFill>
              <a:ln w="25400" cap="flat" cmpd="sng" algn="ctr">
                <a:noFill/>
                <a:prstDash val="solid"/>
              </a:ln>
              <a:effectLst/>
            </p:spPr>
            <p:txBody>
              <a:bodyPr spcFirstLastPara="0" vert="horz" wrap="square" lIns="56268" tIns="56268" rIns="56268" bIns="56268" numCol="1" spcCol="1270" anchor="ctr" anchorCtr="0">
                <a:noAutofit/>
              </a:bodyPr>
              <a:lstStyle/>
              <a:p>
                <a:pPr marL="0" marR="0" lvl="0" indent="0" algn="ctr" defTabSz="533400" eaLnBrk="0" fontAlgn="base" latinLnBrk="0" hangingPunct="0">
                  <a:lnSpc>
                    <a:spcPct val="85000"/>
                  </a:lnSpc>
                  <a:spcBef>
                    <a:spcPct val="0"/>
                  </a:spcBef>
                  <a:spcAft>
                    <a:spcPct val="35000"/>
                  </a:spcAft>
                  <a:buClrTx/>
                  <a:buSzTx/>
                  <a:buFontTx/>
                  <a:buNone/>
                  <a:tabLst/>
                  <a:defRPr/>
                </a:pPr>
                <a:r>
                  <a:rPr kumimoji="0" lang="id-ID" sz="1200" b="0" i="0" u="none" strike="noStrike" kern="0" cap="none" spc="-20" normalizeH="0" baseline="0" noProof="0" dirty="0" smtClean="0">
                    <a:ln>
                      <a:noFill/>
                    </a:ln>
                    <a:solidFill>
                      <a:prstClr val="black"/>
                    </a:solidFill>
                    <a:effectLst/>
                    <a:uLnTx/>
                    <a:uFillTx/>
                    <a:latin typeface="Calibri"/>
                    <a:ea typeface="+mn-ea"/>
                    <a:cs typeface="+mn-cs"/>
                  </a:rPr>
                  <a:t>1.Pemerintah</a:t>
                </a:r>
              </a:p>
            </p:txBody>
          </p:sp>
          <p:sp>
            <p:nvSpPr>
              <p:cNvPr id="30" name="Freeform 29"/>
              <p:cNvSpPr/>
              <p:nvPr/>
            </p:nvSpPr>
            <p:spPr>
              <a:xfrm>
                <a:off x="2305575" y="3136893"/>
                <a:ext cx="1152054" cy="499108"/>
              </a:xfrm>
              <a:custGeom>
                <a:avLst/>
                <a:gdLst/>
                <a:ahLst/>
                <a:cxnLst/>
                <a:rect l="0" t="0" r="0" b="0"/>
                <a:pathLst>
                  <a:path>
                    <a:moveTo>
                      <a:pt x="1152054" y="0"/>
                    </a:moveTo>
                    <a:lnTo>
                      <a:pt x="1152054" y="249554"/>
                    </a:lnTo>
                    <a:lnTo>
                      <a:pt x="0" y="249554"/>
                    </a:lnTo>
                    <a:lnTo>
                      <a:pt x="0" y="499108"/>
                    </a:lnTo>
                  </a:path>
                </a:pathLst>
              </a:custGeom>
              <a:noFill/>
              <a:ln w="12700" cap="flat" cmpd="sng" algn="ctr">
                <a:solidFill>
                  <a:srgbClr val="FF0000"/>
                </a:solidFill>
                <a:prstDash val="solid"/>
              </a:ln>
              <a:effectLst/>
            </p:spPr>
          </p:sp>
          <p:sp>
            <p:nvSpPr>
              <p:cNvPr id="31" name="Freeform 30"/>
              <p:cNvSpPr/>
              <p:nvPr/>
            </p:nvSpPr>
            <p:spPr>
              <a:xfrm>
                <a:off x="1832926" y="3636001"/>
                <a:ext cx="945297" cy="302972"/>
              </a:xfrm>
              <a:custGeom>
                <a:avLst/>
                <a:gdLst>
                  <a:gd name="connsiteX0" fmla="*/ 0 w 945297"/>
                  <a:gd name="connsiteY0" fmla="*/ 30297 h 302972"/>
                  <a:gd name="connsiteX1" fmla="*/ 30297 w 945297"/>
                  <a:gd name="connsiteY1" fmla="*/ 0 h 302972"/>
                  <a:gd name="connsiteX2" fmla="*/ 915000 w 945297"/>
                  <a:gd name="connsiteY2" fmla="*/ 0 h 302972"/>
                  <a:gd name="connsiteX3" fmla="*/ 945297 w 945297"/>
                  <a:gd name="connsiteY3" fmla="*/ 30297 h 302972"/>
                  <a:gd name="connsiteX4" fmla="*/ 945297 w 945297"/>
                  <a:gd name="connsiteY4" fmla="*/ 272675 h 302972"/>
                  <a:gd name="connsiteX5" fmla="*/ 915000 w 945297"/>
                  <a:gd name="connsiteY5" fmla="*/ 302972 h 302972"/>
                  <a:gd name="connsiteX6" fmla="*/ 30297 w 945297"/>
                  <a:gd name="connsiteY6" fmla="*/ 302972 h 302972"/>
                  <a:gd name="connsiteX7" fmla="*/ 0 w 945297"/>
                  <a:gd name="connsiteY7" fmla="*/ 272675 h 302972"/>
                  <a:gd name="connsiteX8" fmla="*/ 0 w 945297"/>
                  <a:gd name="connsiteY8" fmla="*/ 30297 h 30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5297" h="302972">
                    <a:moveTo>
                      <a:pt x="0" y="30297"/>
                    </a:moveTo>
                    <a:cubicBezTo>
                      <a:pt x="0" y="13564"/>
                      <a:pt x="13564" y="0"/>
                      <a:pt x="30297" y="0"/>
                    </a:cubicBezTo>
                    <a:lnTo>
                      <a:pt x="915000" y="0"/>
                    </a:lnTo>
                    <a:cubicBezTo>
                      <a:pt x="931733" y="0"/>
                      <a:pt x="945297" y="13564"/>
                      <a:pt x="945297" y="30297"/>
                    </a:cubicBezTo>
                    <a:lnTo>
                      <a:pt x="945297" y="272675"/>
                    </a:lnTo>
                    <a:cubicBezTo>
                      <a:pt x="945297" y="289408"/>
                      <a:pt x="931733" y="302972"/>
                      <a:pt x="915000" y="302972"/>
                    </a:cubicBezTo>
                    <a:lnTo>
                      <a:pt x="30297" y="302972"/>
                    </a:lnTo>
                    <a:cubicBezTo>
                      <a:pt x="13564" y="302972"/>
                      <a:pt x="0" y="289408"/>
                      <a:pt x="0" y="272675"/>
                    </a:cubicBezTo>
                    <a:lnTo>
                      <a:pt x="0" y="30297"/>
                    </a:lnTo>
                    <a:close/>
                  </a:path>
                </a:pathLst>
              </a:custGeom>
              <a:solidFill>
                <a:srgbClr val="FFC000"/>
              </a:solidFill>
              <a:ln w="25400" cap="flat" cmpd="sng" algn="ctr">
                <a:noFill/>
                <a:prstDash val="solid"/>
              </a:ln>
              <a:effectLst/>
            </p:spPr>
            <p:txBody>
              <a:bodyPr spcFirstLastPara="0" vert="horz" wrap="square" lIns="62214" tIns="62214" rIns="62214" bIns="62214" numCol="1" spcCol="1270" anchor="ctr" anchorCtr="0">
                <a:noAutofit/>
              </a:bodyPr>
              <a:lstStyle/>
              <a:p>
                <a:pPr marL="0" marR="0" lvl="0" indent="0" algn="ctr" defTabSz="622300" eaLnBrk="0" fontAlgn="base" latinLnBrk="0" hangingPunct="0">
                  <a:lnSpc>
                    <a:spcPct val="85000"/>
                  </a:lnSpc>
                  <a:spcBef>
                    <a:spcPct val="0"/>
                  </a:spcBef>
                  <a:spcAft>
                    <a:spcPct val="3500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32" name="Freeform 31"/>
              <p:cNvSpPr/>
              <p:nvPr/>
            </p:nvSpPr>
            <p:spPr>
              <a:xfrm>
                <a:off x="3411909" y="3136893"/>
                <a:ext cx="91440" cy="493979"/>
              </a:xfrm>
              <a:custGeom>
                <a:avLst/>
                <a:gdLst/>
                <a:ahLst/>
                <a:cxnLst/>
                <a:rect l="0" t="0" r="0" b="0"/>
                <a:pathLst>
                  <a:path>
                    <a:moveTo>
                      <a:pt x="45720" y="0"/>
                    </a:moveTo>
                    <a:lnTo>
                      <a:pt x="45720" y="246989"/>
                    </a:lnTo>
                    <a:lnTo>
                      <a:pt x="87775" y="246989"/>
                    </a:lnTo>
                    <a:lnTo>
                      <a:pt x="87775" y="493979"/>
                    </a:lnTo>
                  </a:path>
                </a:pathLst>
              </a:custGeom>
              <a:noFill/>
              <a:ln w="12700" cap="flat" cmpd="sng" algn="ctr">
                <a:solidFill>
                  <a:srgbClr val="FF0000"/>
                </a:solidFill>
                <a:prstDash val="solid"/>
              </a:ln>
              <a:effectLst/>
            </p:spPr>
          </p:sp>
          <p:sp>
            <p:nvSpPr>
              <p:cNvPr id="36" name="Freeform 35"/>
              <p:cNvSpPr/>
              <p:nvPr/>
            </p:nvSpPr>
            <p:spPr>
              <a:xfrm>
                <a:off x="3084991" y="3630873"/>
                <a:ext cx="829385" cy="315445"/>
              </a:xfrm>
              <a:custGeom>
                <a:avLst/>
                <a:gdLst>
                  <a:gd name="connsiteX0" fmla="*/ 0 w 829385"/>
                  <a:gd name="connsiteY0" fmla="*/ 31545 h 315445"/>
                  <a:gd name="connsiteX1" fmla="*/ 31545 w 829385"/>
                  <a:gd name="connsiteY1" fmla="*/ 0 h 315445"/>
                  <a:gd name="connsiteX2" fmla="*/ 797841 w 829385"/>
                  <a:gd name="connsiteY2" fmla="*/ 0 h 315445"/>
                  <a:gd name="connsiteX3" fmla="*/ 829386 w 829385"/>
                  <a:gd name="connsiteY3" fmla="*/ 31545 h 315445"/>
                  <a:gd name="connsiteX4" fmla="*/ 829385 w 829385"/>
                  <a:gd name="connsiteY4" fmla="*/ 283901 h 315445"/>
                  <a:gd name="connsiteX5" fmla="*/ 797840 w 829385"/>
                  <a:gd name="connsiteY5" fmla="*/ 315446 h 315445"/>
                  <a:gd name="connsiteX6" fmla="*/ 31545 w 829385"/>
                  <a:gd name="connsiteY6" fmla="*/ 315445 h 315445"/>
                  <a:gd name="connsiteX7" fmla="*/ 0 w 829385"/>
                  <a:gd name="connsiteY7" fmla="*/ 283900 h 315445"/>
                  <a:gd name="connsiteX8" fmla="*/ 0 w 829385"/>
                  <a:gd name="connsiteY8" fmla="*/ 31545 h 31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9385" h="315445">
                    <a:moveTo>
                      <a:pt x="0" y="31545"/>
                    </a:moveTo>
                    <a:cubicBezTo>
                      <a:pt x="0" y="14123"/>
                      <a:pt x="14123" y="0"/>
                      <a:pt x="31545" y="0"/>
                    </a:cubicBezTo>
                    <a:lnTo>
                      <a:pt x="797841" y="0"/>
                    </a:lnTo>
                    <a:cubicBezTo>
                      <a:pt x="815263" y="0"/>
                      <a:pt x="829386" y="14123"/>
                      <a:pt x="829386" y="31545"/>
                    </a:cubicBezTo>
                    <a:cubicBezTo>
                      <a:pt x="829386" y="115664"/>
                      <a:pt x="829385" y="199782"/>
                      <a:pt x="829385" y="283901"/>
                    </a:cubicBezTo>
                    <a:cubicBezTo>
                      <a:pt x="829385" y="301323"/>
                      <a:pt x="815262" y="315446"/>
                      <a:pt x="797840" y="315446"/>
                    </a:cubicBezTo>
                    <a:lnTo>
                      <a:pt x="31545" y="315445"/>
                    </a:lnTo>
                    <a:cubicBezTo>
                      <a:pt x="14123" y="315445"/>
                      <a:pt x="0" y="301322"/>
                      <a:pt x="0" y="283900"/>
                    </a:cubicBezTo>
                    <a:lnTo>
                      <a:pt x="0" y="31545"/>
                    </a:lnTo>
                    <a:close/>
                  </a:path>
                </a:pathLst>
              </a:custGeom>
              <a:solidFill>
                <a:srgbClr val="FFC000"/>
              </a:solidFill>
              <a:ln w="25400" cap="flat" cmpd="sng" algn="ctr">
                <a:noFill/>
                <a:prstDash val="solid"/>
              </a:ln>
              <a:effectLst/>
            </p:spPr>
            <p:txBody>
              <a:bodyPr spcFirstLastPara="0" vert="horz" wrap="square" lIns="62579" tIns="62579" rIns="62579" bIns="62579" numCol="1" spcCol="1270" anchor="ctr" anchorCtr="0">
                <a:noAutofit/>
              </a:bodyPr>
              <a:lstStyle/>
              <a:p>
                <a:pPr marL="0" marR="0" lvl="0" indent="0" algn="ctr" defTabSz="622300" eaLnBrk="0" fontAlgn="base" latinLnBrk="0" hangingPunct="0">
                  <a:lnSpc>
                    <a:spcPct val="85000"/>
                  </a:lnSpc>
                  <a:spcBef>
                    <a:spcPct val="0"/>
                  </a:spcBef>
                  <a:spcAft>
                    <a:spcPct val="35000"/>
                  </a:spcAft>
                  <a:buClrTx/>
                  <a:buSzTx/>
                  <a:buFontTx/>
                  <a:buNone/>
                  <a:tabLst/>
                  <a:defRPr/>
                </a:pPr>
                <a:endParaRPr kumimoji="0" lang="id-ID" sz="14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7" name="Freeform 36"/>
              <p:cNvSpPr/>
              <p:nvPr/>
            </p:nvSpPr>
            <p:spPr>
              <a:xfrm>
                <a:off x="3457629" y="3136893"/>
                <a:ext cx="1286482" cy="482670"/>
              </a:xfrm>
              <a:custGeom>
                <a:avLst/>
                <a:gdLst/>
                <a:ahLst/>
                <a:cxnLst/>
                <a:rect l="0" t="0" r="0" b="0"/>
                <a:pathLst>
                  <a:path>
                    <a:moveTo>
                      <a:pt x="0" y="0"/>
                    </a:moveTo>
                    <a:lnTo>
                      <a:pt x="0" y="241335"/>
                    </a:lnTo>
                    <a:lnTo>
                      <a:pt x="1286482" y="241335"/>
                    </a:lnTo>
                    <a:lnTo>
                      <a:pt x="1286482" y="482670"/>
                    </a:lnTo>
                  </a:path>
                </a:pathLst>
              </a:custGeom>
              <a:noFill/>
              <a:ln w="12700" cap="flat" cmpd="sng" algn="ctr">
                <a:solidFill>
                  <a:srgbClr val="FF0000"/>
                </a:solidFill>
                <a:prstDash val="solid"/>
              </a:ln>
              <a:effectLst/>
            </p:spPr>
          </p:sp>
          <p:sp>
            <p:nvSpPr>
              <p:cNvPr id="38" name="Freeform 37"/>
              <p:cNvSpPr/>
              <p:nvPr/>
            </p:nvSpPr>
            <p:spPr>
              <a:xfrm>
                <a:off x="4110149" y="3619564"/>
                <a:ext cx="1267926" cy="311205"/>
              </a:xfrm>
              <a:custGeom>
                <a:avLst/>
                <a:gdLst>
                  <a:gd name="connsiteX0" fmla="*/ 0 w 1267926"/>
                  <a:gd name="connsiteY0" fmla="*/ 31121 h 311205"/>
                  <a:gd name="connsiteX1" fmla="*/ 31121 w 1267926"/>
                  <a:gd name="connsiteY1" fmla="*/ 0 h 311205"/>
                  <a:gd name="connsiteX2" fmla="*/ 1236806 w 1267926"/>
                  <a:gd name="connsiteY2" fmla="*/ 0 h 311205"/>
                  <a:gd name="connsiteX3" fmla="*/ 1267927 w 1267926"/>
                  <a:gd name="connsiteY3" fmla="*/ 31121 h 311205"/>
                  <a:gd name="connsiteX4" fmla="*/ 1267926 w 1267926"/>
                  <a:gd name="connsiteY4" fmla="*/ 280085 h 311205"/>
                  <a:gd name="connsiteX5" fmla="*/ 1236805 w 1267926"/>
                  <a:gd name="connsiteY5" fmla="*/ 311206 h 311205"/>
                  <a:gd name="connsiteX6" fmla="*/ 31121 w 1267926"/>
                  <a:gd name="connsiteY6" fmla="*/ 311205 h 311205"/>
                  <a:gd name="connsiteX7" fmla="*/ 0 w 1267926"/>
                  <a:gd name="connsiteY7" fmla="*/ 280084 h 311205"/>
                  <a:gd name="connsiteX8" fmla="*/ 0 w 1267926"/>
                  <a:gd name="connsiteY8" fmla="*/ 31121 h 311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926" h="311205">
                    <a:moveTo>
                      <a:pt x="0" y="31121"/>
                    </a:moveTo>
                    <a:cubicBezTo>
                      <a:pt x="0" y="13933"/>
                      <a:pt x="13933" y="0"/>
                      <a:pt x="31121" y="0"/>
                    </a:cubicBezTo>
                    <a:lnTo>
                      <a:pt x="1236806" y="0"/>
                    </a:lnTo>
                    <a:cubicBezTo>
                      <a:pt x="1253994" y="0"/>
                      <a:pt x="1267927" y="13933"/>
                      <a:pt x="1267927" y="31121"/>
                    </a:cubicBezTo>
                    <a:cubicBezTo>
                      <a:pt x="1267927" y="114109"/>
                      <a:pt x="1267926" y="197097"/>
                      <a:pt x="1267926" y="280085"/>
                    </a:cubicBezTo>
                    <a:cubicBezTo>
                      <a:pt x="1267926" y="297273"/>
                      <a:pt x="1253993" y="311206"/>
                      <a:pt x="1236805" y="311206"/>
                    </a:cubicBezTo>
                    <a:lnTo>
                      <a:pt x="31121" y="311205"/>
                    </a:lnTo>
                    <a:cubicBezTo>
                      <a:pt x="13933" y="311205"/>
                      <a:pt x="0" y="297272"/>
                      <a:pt x="0" y="280084"/>
                    </a:cubicBezTo>
                    <a:lnTo>
                      <a:pt x="0" y="31121"/>
                    </a:lnTo>
                    <a:close/>
                  </a:path>
                </a:pathLst>
              </a:custGeom>
              <a:solidFill>
                <a:srgbClr val="FFC000"/>
              </a:solidFill>
              <a:ln w="25400" cap="flat" cmpd="sng" algn="ctr">
                <a:noFill/>
                <a:prstDash val="solid"/>
              </a:ln>
              <a:effectLst/>
            </p:spPr>
            <p:txBody>
              <a:bodyPr spcFirstLastPara="0" vert="horz" wrap="square" lIns="62455" tIns="62455" rIns="62455" bIns="62455" numCol="1" spcCol="1270" anchor="ctr" anchorCtr="0">
                <a:noAutofit/>
              </a:bodyPr>
              <a:lstStyle/>
              <a:p>
                <a:pPr marL="0" marR="0" lvl="0" indent="0" algn="ctr" defTabSz="622300" eaLnBrk="0" fontAlgn="base" latinLnBrk="0" hangingPunct="0">
                  <a:lnSpc>
                    <a:spcPct val="85000"/>
                  </a:lnSpc>
                  <a:spcBef>
                    <a:spcPct val="0"/>
                  </a:spcBef>
                  <a:spcAft>
                    <a:spcPct val="3500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39" name="Freeform 38"/>
              <p:cNvSpPr/>
              <p:nvPr/>
            </p:nvSpPr>
            <p:spPr>
              <a:xfrm>
                <a:off x="4667845" y="2303192"/>
                <a:ext cx="314518" cy="489148"/>
              </a:xfrm>
              <a:custGeom>
                <a:avLst/>
                <a:gdLst/>
                <a:ahLst/>
                <a:cxnLst/>
                <a:rect l="0" t="0" r="0" b="0"/>
                <a:pathLst>
                  <a:path>
                    <a:moveTo>
                      <a:pt x="0" y="0"/>
                    </a:moveTo>
                    <a:lnTo>
                      <a:pt x="0" y="244574"/>
                    </a:lnTo>
                    <a:lnTo>
                      <a:pt x="314518" y="244574"/>
                    </a:lnTo>
                    <a:lnTo>
                      <a:pt x="314518" y="489148"/>
                    </a:lnTo>
                  </a:path>
                </a:pathLst>
              </a:custGeom>
              <a:noFill/>
              <a:ln w="12700" cap="flat" cmpd="sng" algn="ctr">
                <a:solidFill>
                  <a:srgbClr val="FF0000"/>
                </a:solidFill>
                <a:prstDash val="solid"/>
              </a:ln>
              <a:effectLst/>
            </p:spPr>
          </p:sp>
          <p:sp>
            <p:nvSpPr>
              <p:cNvPr id="40" name="Freeform 39"/>
              <p:cNvSpPr/>
              <p:nvPr/>
            </p:nvSpPr>
            <p:spPr>
              <a:xfrm>
                <a:off x="4434165" y="2792341"/>
                <a:ext cx="1096395" cy="344552"/>
              </a:xfrm>
              <a:custGeom>
                <a:avLst/>
                <a:gdLst>
                  <a:gd name="connsiteX0" fmla="*/ 0 w 1096395"/>
                  <a:gd name="connsiteY0" fmla="*/ 34455 h 344552"/>
                  <a:gd name="connsiteX1" fmla="*/ 34455 w 1096395"/>
                  <a:gd name="connsiteY1" fmla="*/ 0 h 344552"/>
                  <a:gd name="connsiteX2" fmla="*/ 1061940 w 1096395"/>
                  <a:gd name="connsiteY2" fmla="*/ 0 h 344552"/>
                  <a:gd name="connsiteX3" fmla="*/ 1096395 w 1096395"/>
                  <a:gd name="connsiteY3" fmla="*/ 34455 h 344552"/>
                  <a:gd name="connsiteX4" fmla="*/ 1096395 w 1096395"/>
                  <a:gd name="connsiteY4" fmla="*/ 310097 h 344552"/>
                  <a:gd name="connsiteX5" fmla="*/ 1061940 w 1096395"/>
                  <a:gd name="connsiteY5" fmla="*/ 344552 h 344552"/>
                  <a:gd name="connsiteX6" fmla="*/ 34455 w 1096395"/>
                  <a:gd name="connsiteY6" fmla="*/ 344552 h 344552"/>
                  <a:gd name="connsiteX7" fmla="*/ 0 w 1096395"/>
                  <a:gd name="connsiteY7" fmla="*/ 310097 h 344552"/>
                  <a:gd name="connsiteX8" fmla="*/ 0 w 1096395"/>
                  <a:gd name="connsiteY8" fmla="*/ 34455 h 34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395" h="344552">
                    <a:moveTo>
                      <a:pt x="0" y="34455"/>
                    </a:moveTo>
                    <a:cubicBezTo>
                      <a:pt x="0" y="15426"/>
                      <a:pt x="15426" y="0"/>
                      <a:pt x="34455" y="0"/>
                    </a:cubicBezTo>
                    <a:lnTo>
                      <a:pt x="1061940" y="0"/>
                    </a:lnTo>
                    <a:cubicBezTo>
                      <a:pt x="1080969" y="0"/>
                      <a:pt x="1096395" y="15426"/>
                      <a:pt x="1096395" y="34455"/>
                    </a:cubicBezTo>
                    <a:lnTo>
                      <a:pt x="1096395" y="310097"/>
                    </a:lnTo>
                    <a:cubicBezTo>
                      <a:pt x="1096395" y="329126"/>
                      <a:pt x="1080969" y="344552"/>
                      <a:pt x="1061940" y="344552"/>
                    </a:cubicBezTo>
                    <a:lnTo>
                      <a:pt x="34455" y="344552"/>
                    </a:lnTo>
                    <a:cubicBezTo>
                      <a:pt x="15426" y="344552"/>
                      <a:pt x="0" y="329126"/>
                      <a:pt x="0" y="310097"/>
                    </a:cubicBezTo>
                    <a:lnTo>
                      <a:pt x="0" y="34455"/>
                    </a:lnTo>
                    <a:close/>
                  </a:path>
                </a:pathLst>
              </a:custGeom>
              <a:solidFill>
                <a:srgbClr val="FFC000"/>
              </a:solidFill>
              <a:ln w="25400" cap="flat" cmpd="sng" algn="ctr">
                <a:noFill/>
                <a:prstDash val="solid"/>
              </a:ln>
              <a:effectLst/>
            </p:spPr>
            <p:txBody>
              <a:bodyPr spcFirstLastPara="0" vert="horz" wrap="square" lIns="55812" tIns="55812" rIns="55812" bIns="55812" numCol="1" spcCol="1270" anchor="ctr" anchorCtr="0">
                <a:noAutofit/>
              </a:bodyPr>
              <a:lstStyle/>
              <a:p>
                <a:pPr marL="0" marR="0" lvl="0" indent="0" algn="ctr" defTabSz="533400" eaLnBrk="0" fontAlgn="base" latinLnBrk="0" hangingPunct="0">
                  <a:lnSpc>
                    <a:spcPct val="85000"/>
                  </a:lnSpc>
                  <a:spcBef>
                    <a:spcPct val="0"/>
                  </a:spcBef>
                  <a:spcAft>
                    <a:spcPct val="35000"/>
                  </a:spcAft>
                  <a:buClrTx/>
                  <a:buSzTx/>
                  <a:buFontTx/>
                  <a:buNone/>
                  <a:tabLst/>
                  <a:defRPr/>
                </a:pPr>
                <a:r>
                  <a:rPr kumimoji="0" lang="id-ID" sz="1200" b="0" i="0" u="none" strike="noStrike" kern="0" cap="none" spc="0" normalizeH="0" baseline="0" noProof="0" dirty="0" smtClean="0">
                    <a:ln>
                      <a:noFill/>
                    </a:ln>
                    <a:solidFill>
                      <a:prstClr val="black"/>
                    </a:solidFill>
                    <a:effectLst/>
                    <a:uLnTx/>
                    <a:uFillTx/>
                    <a:latin typeface="Calibri"/>
                    <a:ea typeface="+mn-ea"/>
                    <a:cs typeface="+mn-cs"/>
                  </a:rPr>
                  <a:t>2. Lembaga / Organisasi DN</a:t>
                </a:r>
              </a:p>
            </p:txBody>
          </p:sp>
          <p:sp>
            <p:nvSpPr>
              <p:cNvPr id="41" name="Freeform 40"/>
              <p:cNvSpPr/>
              <p:nvPr/>
            </p:nvSpPr>
            <p:spPr>
              <a:xfrm>
                <a:off x="4667845" y="2303192"/>
                <a:ext cx="1787590" cy="504180"/>
              </a:xfrm>
              <a:custGeom>
                <a:avLst/>
                <a:gdLst/>
                <a:ahLst/>
                <a:cxnLst/>
                <a:rect l="0" t="0" r="0" b="0"/>
                <a:pathLst>
                  <a:path>
                    <a:moveTo>
                      <a:pt x="0" y="0"/>
                    </a:moveTo>
                    <a:lnTo>
                      <a:pt x="0" y="252090"/>
                    </a:lnTo>
                    <a:lnTo>
                      <a:pt x="1787590" y="252090"/>
                    </a:lnTo>
                    <a:lnTo>
                      <a:pt x="1787590" y="504180"/>
                    </a:lnTo>
                  </a:path>
                </a:pathLst>
              </a:custGeom>
              <a:noFill/>
              <a:ln w="12700" cap="flat" cmpd="sng" algn="ctr">
                <a:solidFill>
                  <a:srgbClr val="FF0000"/>
                </a:solidFill>
                <a:prstDash val="solid"/>
              </a:ln>
              <a:effectLst/>
            </p:spPr>
          </p:sp>
          <p:sp>
            <p:nvSpPr>
              <p:cNvPr id="42" name="Freeform 41"/>
              <p:cNvSpPr/>
              <p:nvPr/>
            </p:nvSpPr>
            <p:spPr>
              <a:xfrm>
                <a:off x="5844432" y="2807373"/>
                <a:ext cx="1222007" cy="339197"/>
              </a:xfrm>
              <a:custGeom>
                <a:avLst/>
                <a:gdLst>
                  <a:gd name="connsiteX0" fmla="*/ 0 w 1222007"/>
                  <a:gd name="connsiteY0" fmla="*/ 33920 h 339197"/>
                  <a:gd name="connsiteX1" fmla="*/ 33920 w 1222007"/>
                  <a:gd name="connsiteY1" fmla="*/ 0 h 339197"/>
                  <a:gd name="connsiteX2" fmla="*/ 1188087 w 1222007"/>
                  <a:gd name="connsiteY2" fmla="*/ 0 h 339197"/>
                  <a:gd name="connsiteX3" fmla="*/ 1222007 w 1222007"/>
                  <a:gd name="connsiteY3" fmla="*/ 33920 h 339197"/>
                  <a:gd name="connsiteX4" fmla="*/ 1222007 w 1222007"/>
                  <a:gd name="connsiteY4" fmla="*/ 305277 h 339197"/>
                  <a:gd name="connsiteX5" fmla="*/ 1188087 w 1222007"/>
                  <a:gd name="connsiteY5" fmla="*/ 339197 h 339197"/>
                  <a:gd name="connsiteX6" fmla="*/ 33920 w 1222007"/>
                  <a:gd name="connsiteY6" fmla="*/ 339197 h 339197"/>
                  <a:gd name="connsiteX7" fmla="*/ 0 w 1222007"/>
                  <a:gd name="connsiteY7" fmla="*/ 305277 h 339197"/>
                  <a:gd name="connsiteX8" fmla="*/ 0 w 1222007"/>
                  <a:gd name="connsiteY8" fmla="*/ 33920 h 3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007" h="339197">
                    <a:moveTo>
                      <a:pt x="0" y="33920"/>
                    </a:moveTo>
                    <a:cubicBezTo>
                      <a:pt x="0" y="15187"/>
                      <a:pt x="15187" y="0"/>
                      <a:pt x="33920" y="0"/>
                    </a:cubicBezTo>
                    <a:lnTo>
                      <a:pt x="1188087" y="0"/>
                    </a:lnTo>
                    <a:cubicBezTo>
                      <a:pt x="1206820" y="0"/>
                      <a:pt x="1222007" y="15187"/>
                      <a:pt x="1222007" y="33920"/>
                    </a:cubicBezTo>
                    <a:lnTo>
                      <a:pt x="1222007" y="305277"/>
                    </a:lnTo>
                    <a:cubicBezTo>
                      <a:pt x="1222007" y="324010"/>
                      <a:pt x="1206820" y="339197"/>
                      <a:pt x="1188087" y="339197"/>
                    </a:cubicBezTo>
                    <a:lnTo>
                      <a:pt x="33920" y="339197"/>
                    </a:lnTo>
                    <a:cubicBezTo>
                      <a:pt x="15187" y="339197"/>
                      <a:pt x="0" y="324010"/>
                      <a:pt x="0" y="305277"/>
                    </a:cubicBezTo>
                    <a:lnTo>
                      <a:pt x="0" y="33920"/>
                    </a:lnTo>
                    <a:close/>
                  </a:path>
                </a:pathLst>
              </a:custGeom>
              <a:solidFill>
                <a:srgbClr val="FFC000"/>
              </a:solidFill>
              <a:ln w="25400" cap="flat" cmpd="sng" algn="ctr">
                <a:noFill/>
                <a:prstDash val="solid"/>
              </a:ln>
              <a:effectLst/>
            </p:spPr>
            <p:txBody>
              <a:bodyPr spcFirstLastPara="0" vert="horz" wrap="square" lIns="55655" tIns="55655" rIns="55655" bIns="55655" numCol="1" spcCol="1270" anchor="ctr" anchorCtr="0">
                <a:noAutofit/>
              </a:bodyPr>
              <a:lstStyle/>
              <a:p>
                <a:pPr marL="0" marR="0" lvl="0" indent="0" algn="ctr" defTabSz="533400" eaLnBrk="0" fontAlgn="base" latinLnBrk="0" hangingPunct="0">
                  <a:lnSpc>
                    <a:spcPct val="85000"/>
                  </a:lnSpc>
                  <a:spcBef>
                    <a:spcPct val="0"/>
                  </a:spcBef>
                  <a:spcAft>
                    <a:spcPct val="35000"/>
                  </a:spcAft>
                  <a:buClrTx/>
                  <a:buSzTx/>
                  <a:buFontTx/>
                  <a:buNone/>
                  <a:tabLst/>
                  <a:defRPr/>
                </a:pPr>
                <a:r>
                  <a:rPr kumimoji="0" lang="id-ID" sz="1200" b="0" i="0" u="none" strike="noStrike" kern="0" cap="none" spc="0" normalizeH="0" baseline="0" noProof="0" dirty="0" smtClean="0">
                    <a:ln>
                      <a:noFill/>
                    </a:ln>
                    <a:solidFill>
                      <a:prstClr val="black"/>
                    </a:solidFill>
                    <a:effectLst/>
                    <a:uLnTx/>
                    <a:uFillTx/>
                    <a:latin typeface="Calibri"/>
                    <a:ea typeface="+mn-ea"/>
                    <a:cs typeface="+mn-cs"/>
                  </a:rPr>
                  <a:t>3. Masyarakat / Perorangan DN</a:t>
                </a:r>
              </a:p>
            </p:txBody>
          </p:sp>
          <p:sp>
            <p:nvSpPr>
              <p:cNvPr id="43" name="Freeform 42"/>
              <p:cNvSpPr/>
              <p:nvPr/>
            </p:nvSpPr>
            <p:spPr>
              <a:xfrm>
                <a:off x="6455664" y="1460105"/>
                <a:ext cx="1057661" cy="428827"/>
              </a:xfrm>
              <a:custGeom>
                <a:avLst/>
                <a:gdLst/>
                <a:ahLst/>
                <a:cxnLst/>
                <a:rect l="0" t="0" r="0" b="0"/>
                <a:pathLst>
                  <a:path>
                    <a:moveTo>
                      <a:pt x="0" y="0"/>
                    </a:moveTo>
                    <a:lnTo>
                      <a:pt x="0" y="214413"/>
                    </a:lnTo>
                    <a:lnTo>
                      <a:pt x="1057661" y="214413"/>
                    </a:lnTo>
                    <a:lnTo>
                      <a:pt x="1057661" y="428827"/>
                    </a:lnTo>
                  </a:path>
                </a:pathLst>
              </a:custGeom>
              <a:noFill/>
              <a:ln w="12700" cap="flat" cmpd="sng" algn="ctr">
                <a:solidFill>
                  <a:srgbClr val="0070C0"/>
                </a:solidFill>
                <a:prstDash val="solid"/>
              </a:ln>
              <a:effectLst/>
            </p:spPr>
          </p:sp>
          <p:sp>
            <p:nvSpPr>
              <p:cNvPr id="44" name="Freeform 43"/>
              <p:cNvSpPr/>
              <p:nvPr/>
            </p:nvSpPr>
            <p:spPr>
              <a:xfrm>
                <a:off x="6595328" y="1888933"/>
                <a:ext cx="1835997" cy="371819"/>
              </a:xfrm>
              <a:custGeom>
                <a:avLst/>
                <a:gdLst>
                  <a:gd name="connsiteX0" fmla="*/ 0 w 1835997"/>
                  <a:gd name="connsiteY0" fmla="*/ 37182 h 371819"/>
                  <a:gd name="connsiteX1" fmla="*/ 37182 w 1835997"/>
                  <a:gd name="connsiteY1" fmla="*/ 0 h 371819"/>
                  <a:gd name="connsiteX2" fmla="*/ 1798815 w 1835997"/>
                  <a:gd name="connsiteY2" fmla="*/ 0 h 371819"/>
                  <a:gd name="connsiteX3" fmla="*/ 1835997 w 1835997"/>
                  <a:gd name="connsiteY3" fmla="*/ 37182 h 371819"/>
                  <a:gd name="connsiteX4" fmla="*/ 1835997 w 1835997"/>
                  <a:gd name="connsiteY4" fmla="*/ 334637 h 371819"/>
                  <a:gd name="connsiteX5" fmla="*/ 1798815 w 1835997"/>
                  <a:gd name="connsiteY5" fmla="*/ 371819 h 371819"/>
                  <a:gd name="connsiteX6" fmla="*/ 37182 w 1835997"/>
                  <a:gd name="connsiteY6" fmla="*/ 371819 h 371819"/>
                  <a:gd name="connsiteX7" fmla="*/ 0 w 1835997"/>
                  <a:gd name="connsiteY7" fmla="*/ 334637 h 371819"/>
                  <a:gd name="connsiteX8" fmla="*/ 0 w 1835997"/>
                  <a:gd name="connsiteY8" fmla="*/ 37182 h 371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5997" h="371819">
                    <a:moveTo>
                      <a:pt x="0" y="37182"/>
                    </a:moveTo>
                    <a:cubicBezTo>
                      <a:pt x="0" y="16647"/>
                      <a:pt x="16647" y="0"/>
                      <a:pt x="37182" y="0"/>
                    </a:cubicBezTo>
                    <a:lnTo>
                      <a:pt x="1798815" y="0"/>
                    </a:lnTo>
                    <a:cubicBezTo>
                      <a:pt x="1819350" y="0"/>
                      <a:pt x="1835997" y="16647"/>
                      <a:pt x="1835997" y="37182"/>
                    </a:cubicBezTo>
                    <a:lnTo>
                      <a:pt x="1835997" y="334637"/>
                    </a:lnTo>
                    <a:cubicBezTo>
                      <a:pt x="1835997" y="355172"/>
                      <a:pt x="1819350" y="371819"/>
                      <a:pt x="1798815" y="371819"/>
                    </a:cubicBezTo>
                    <a:lnTo>
                      <a:pt x="37182" y="371819"/>
                    </a:lnTo>
                    <a:cubicBezTo>
                      <a:pt x="16647" y="371819"/>
                      <a:pt x="0" y="355172"/>
                      <a:pt x="0" y="334637"/>
                    </a:cubicBezTo>
                    <a:lnTo>
                      <a:pt x="0" y="37182"/>
                    </a:lnTo>
                    <a:close/>
                  </a:path>
                </a:pathLst>
              </a:cu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spcFirstLastPara="0" vert="horz" wrap="square" lIns="64230" tIns="64230" rIns="64230" bIns="64230" numCol="1" spcCol="1270" anchor="ctr" anchorCtr="0">
                <a:noAutofit/>
              </a:bodyPr>
              <a:lstStyle/>
              <a:p>
                <a:pPr marL="0" marR="0" lvl="0" indent="0" algn="ctr"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B. Hibah Dari </a:t>
                </a:r>
              </a:p>
              <a:p>
                <a:pPr marL="0" marR="0" lvl="0" indent="0" algn="ctr"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Pemerintah Daerah *)</a:t>
                </a:r>
              </a:p>
            </p:txBody>
          </p:sp>
          <p:sp>
            <p:nvSpPr>
              <p:cNvPr id="45" name="Freeform 44"/>
              <p:cNvSpPr/>
              <p:nvPr/>
            </p:nvSpPr>
            <p:spPr>
              <a:xfrm>
                <a:off x="7513326" y="2260752"/>
                <a:ext cx="308609" cy="507545"/>
              </a:xfrm>
              <a:custGeom>
                <a:avLst/>
                <a:gdLst/>
                <a:ahLst/>
                <a:cxnLst/>
                <a:rect l="0" t="0" r="0" b="0"/>
                <a:pathLst>
                  <a:path>
                    <a:moveTo>
                      <a:pt x="0" y="0"/>
                    </a:moveTo>
                    <a:lnTo>
                      <a:pt x="0" y="253772"/>
                    </a:lnTo>
                    <a:lnTo>
                      <a:pt x="308609" y="253772"/>
                    </a:lnTo>
                    <a:lnTo>
                      <a:pt x="308609" y="507545"/>
                    </a:lnTo>
                  </a:path>
                </a:pathLst>
              </a:custGeom>
              <a:noFill/>
              <a:ln w="12700" cap="flat" cmpd="sng" algn="ctr">
                <a:solidFill>
                  <a:srgbClr val="0070C0"/>
                </a:solidFill>
                <a:prstDash val="solid"/>
              </a:ln>
              <a:effectLst/>
            </p:spPr>
          </p:sp>
          <p:sp>
            <p:nvSpPr>
              <p:cNvPr id="46" name="Freeform 45"/>
              <p:cNvSpPr/>
              <p:nvPr/>
            </p:nvSpPr>
            <p:spPr>
              <a:xfrm>
                <a:off x="7445393" y="2768297"/>
                <a:ext cx="753086" cy="462424"/>
              </a:xfrm>
              <a:custGeom>
                <a:avLst/>
                <a:gdLst>
                  <a:gd name="connsiteX0" fmla="*/ 0 w 753086"/>
                  <a:gd name="connsiteY0" fmla="*/ 46242 h 462424"/>
                  <a:gd name="connsiteX1" fmla="*/ 46242 w 753086"/>
                  <a:gd name="connsiteY1" fmla="*/ 0 h 462424"/>
                  <a:gd name="connsiteX2" fmla="*/ 706844 w 753086"/>
                  <a:gd name="connsiteY2" fmla="*/ 0 h 462424"/>
                  <a:gd name="connsiteX3" fmla="*/ 753086 w 753086"/>
                  <a:gd name="connsiteY3" fmla="*/ 46242 h 462424"/>
                  <a:gd name="connsiteX4" fmla="*/ 753086 w 753086"/>
                  <a:gd name="connsiteY4" fmla="*/ 416182 h 462424"/>
                  <a:gd name="connsiteX5" fmla="*/ 706844 w 753086"/>
                  <a:gd name="connsiteY5" fmla="*/ 462424 h 462424"/>
                  <a:gd name="connsiteX6" fmla="*/ 46242 w 753086"/>
                  <a:gd name="connsiteY6" fmla="*/ 462424 h 462424"/>
                  <a:gd name="connsiteX7" fmla="*/ 0 w 753086"/>
                  <a:gd name="connsiteY7" fmla="*/ 416182 h 462424"/>
                  <a:gd name="connsiteX8" fmla="*/ 0 w 753086"/>
                  <a:gd name="connsiteY8" fmla="*/ 46242 h 46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86" h="462424">
                    <a:moveTo>
                      <a:pt x="0" y="46242"/>
                    </a:moveTo>
                    <a:cubicBezTo>
                      <a:pt x="0" y="20703"/>
                      <a:pt x="20703" y="0"/>
                      <a:pt x="46242" y="0"/>
                    </a:cubicBezTo>
                    <a:lnTo>
                      <a:pt x="706844" y="0"/>
                    </a:lnTo>
                    <a:cubicBezTo>
                      <a:pt x="732383" y="0"/>
                      <a:pt x="753086" y="20703"/>
                      <a:pt x="753086" y="46242"/>
                    </a:cubicBezTo>
                    <a:lnTo>
                      <a:pt x="753086" y="416182"/>
                    </a:lnTo>
                    <a:cubicBezTo>
                      <a:pt x="753086" y="441721"/>
                      <a:pt x="732383" y="462424"/>
                      <a:pt x="706844" y="462424"/>
                    </a:cubicBezTo>
                    <a:lnTo>
                      <a:pt x="46242" y="462424"/>
                    </a:lnTo>
                    <a:cubicBezTo>
                      <a:pt x="20703" y="462424"/>
                      <a:pt x="0" y="441721"/>
                      <a:pt x="0" y="416182"/>
                    </a:cubicBezTo>
                    <a:lnTo>
                      <a:pt x="0" y="46242"/>
                    </a:lnTo>
                    <a:close/>
                  </a:path>
                </a:pathLst>
              </a:custGeom>
              <a:solidFill>
                <a:srgbClr val="4BACC6">
                  <a:lumMod val="60000"/>
                  <a:lumOff val="40000"/>
                  <a:alpha val="65000"/>
                </a:srgbClr>
              </a:solidFill>
              <a:ln w="25400" cap="flat" cmpd="sng" algn="ctr">
                <a:noFill/>
                <a:prstDash val="solid"/>
              </a:ln>
              <a:effectLst/>
            </p:spPr>
            <p:txBody>
              <a:bodyPr spcFirstLastPara="0" vert="horz" wrap="square" lIns="66884" tIns="66884" rIns="66884" bIns="66884" numCol="1" spcCol="1270" anchor="ctr" anchorCtr="0">
                <a:noAutofit/>
              </a:bodyPr>
              <a:lstStyle/>
              <a:p>
                <a:pPr marL="0" marR="0" lvl="0" indent="0" algn="ctr"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Ada 3 </a:t>
                </a:r>
              </a:p>
              <a:p>
                <a:pPr marL="0" marR="0" lvl="0" indent="0" algn="ctr" defTabSz="622300" eaLnBrk="0" fontAlgn="base" latinLnBrk="0" hangingPunct="0">
                  <a:lnSpc>
                    <a:spcPct val="85000"/>
                  </a:lnSpc>
                  <a:spcBef>
                    <a:spcPct val="0"/>
                  </a:spcBef>
                  <a:spcAft>
                    <a:spcPts val="0"/>
                  </a:spcAft>
                  <a:buClrTx/>
                  <a:buSzTx/>
                  <a:buFontTx/>
                  <a:buNone/>
                  <a:tabLst/>
                  <a:defRPr/>
                </a:pPr>
                <a:r>
                  <a:rPr kumimoji="0" lang="id-ID" sz="1400" b="0" i="0" u="none" strike="noStrike" kern="0" cap="none" spc="0" normalizeH="0" baseline="0" noProof="0" dirty="0" smtClean="0">
                    <a:ln>
                      <a:noFill/>
                    </a:ln>
                    <a:solidFill>
                      <a:prstClr val="black"/>
                    </a:solidFill>
                    <a:effectLst/>
                    <a:uLnTx/>
                    <a:uFillTx/>
                    <a:latin typeface="Calibri"/>
                    <a:ea typeface="+mn-ea"/>
                    <a:cs typeface="+mn-cs"/>
                  </a:rPr>
                  <a:t>( ... dst.)</a:t>
                </a:r>
              </a:p>
            </p:txBody>
          </p:sp>
        </p:grpSp>
        <p:sp>
          <p:nvSpPr>
            <p:cNvPr id="11" name="Rectangle 10"/>
            <p:cNvSpPr/>
            <p:nvPr/>
          </p:nvSpPr>
          <p:spPr>
            <a:xfrm>
              <a:off x="1727056" y="4420734"/>
              <a:ext cx="2275115" cy="419779"/>
            </a:xfrm>
            <a:prstGeom prst="rect">
              <a:avLst/>
            </a:prstGeom>
            <a:solidFill>
              <a:srgbClr val="FF7C80"/>
            </a:solidFill>
            <a:ln w="25400" cap="flat" cmpd="sng" algn="ctr">
              <a:solidFill>
                <a:srgbClr val="4F81BD">
                  <a:shade val="50000"/>
                </a:srgbClr>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id-ID" sz="1200" b="0" i="0" u="none" strike="noStrike" kern="0" cap="none" spc="0" normalizeH="0" baseline="0" noProof="0" dirty="0" smtClean="0">
                  <a:ln>
                    <a:noFill/>
                  </a:ln>
                  <a:solidFill>
                    <a:prstClr val="black"/>
                  </a:solidFill>
                  <a:effectLst/>
                  <a:uLnTx/>
                  <a:uFillTx/>
                  <a:latin typeface="Calibri"/>
                  <a:ea typeface="+mn-ea"/>
                  <a:cs typeface="+mn-cs"/>
                </a:rPr>
                <a:t>Dilakukan Melalui Pemerintah</a:t>
              </a:r>
            </a:p>
          </p:txBody>
        </p:sp>
        <p:sp>
          <p:nvSpPr>
            <p:cNvPr id="12" name="TextBox 11"/>
            <p:cNvSpPr txBox="1"/>
            <p:nvPr/>
          </p:nvSpPr>
          <p:spPr>
            <a:xfrm>
              <a:off x="5375140" y="3580504"/>
              <a:ext cx="334735" cy="1348061"/>
            </a:xfrm>
            <a:prstGeom prst="rect">
              <a:avLst/>
            </a:prstGeom>
            <a:noFill/>
            <a:scene3d>
              <a:camera prst="orthographicFront"/>
              <a:lightRig rig="threePt" dir="t"/>
            </a:scene3d>
            <a:sp3d>
              <a:bevelT w="165100" prst="coolSlant"/>
            </a:sp3d>
          </p:spPr>
          <p:txBody>
            <a:bodyPr wrap="square" rtlCol="0">
              <a:spAutoFit/>
            </a:bodyPr>
            <a:lstStyle/>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A</a:t>
              </a:r>
            </a:p>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P</a:t>
              </a:r>
            </a:p>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B</a:t>
              </a:r>
            </a:p>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N</a:t>
              </a:r>
            </a:p>
          </p:txBody>
        </p:sp>
        <p:sp>
          <p:nvSpPr>
            <p:cNvPr id="13" name="TextBox 12"/>
            <p:cNvSpPr txBox="1"/>
            <p:nvPr/>
          </p:nvSpPr>
          <p:spPr>
            <a:xfrm>
              <a:off x="4115732" y="3637320"/>
              <a:ext cx="1259408" cy="276999"/>
            </a:xfrm>
            <a:prstGeom prst="rect">
              <a:avLst/>
            </a:prstGeom>
            <a:no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id-ID" sz="1200" b="1"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Penerimaan DN</a:t>
              </a:r>
            </a:p>
          </p:txBody>
        </p:sp>
        <p:sp>
          <p:nvSpPr>
            <p:cNvPr id="14" name="Striped Right Arrow 13"/>
            <p:cNvSpPr/>
            <p:nvPr/>
          </p:nvSpPr>
          <p:spPr>
            <a:xfrm rot="5400000">
              <a:off x="2633543" y="3891947"/>
              <a:ext cx="323222" cy="623456"/>
            </a:xfrm>
            <a:prstGeom prst="stripedRightArrow">
              <a:avLst>
                <a:gd name="adj1" fmla="val 79344"/>
                <a:gd name="adj2" fmla="val 22973"/>
              </a:avLst>
            </a:prstGeom>
            <a:solidFill>
              <a:srgbClr val="FF0000">
                <a:alpha val="50000"/>
              </a:srgbClr>
            </a:solidFill>
            <a:ln w="25400" cap="flat" cmpd="sng" algn="ctr">
              <a:solidFill>
                <a:srgbClr val="FF7C8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5" name="TextBox 14"/>
            <p:cNvSpPr txBox="1"/>
            <p:nvPr/>
          </p:nvSpPr>
          <p:spPr>
            <a:xfrm>
              <a:off x="1777599" y="3659598"/>
              <a:ext cx="1114956" cy="276999"/>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id-ID" sz="1200" b="1" i="0" u="none" strike="noStrike" kern="0" cap="none" spc="4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Pinjaman LN</a:t>
              </a:r>
            </a:p>
          </p:txBody>
        </p:sp>
        <p:sp>
          <p:nvSpPr>
            <p:cNvPr id="16" name="TextBox 15"/>
            <p:cNvSpPr txBox="1"/>
            <p:nvPr/>
          </p:nvSpPr>
          <p:spPr>
            <a:xfrm>
              <a:off x="3114812" y="3637321"/>
              <a:ext cx="770219" cy="276999"/>
            </a:xfrm>
            <a:prstGeom prst="rect">
              <a:avLst/>
            </a:prstGeom>
            <a:noFill/>
            <a:ln>
              <a:noFill/>
            </a:ln>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id-ID" sz="1200" b="1"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Hibah LN</a:t>
              </a:r>
            </a:p>
          </p:txBody>
        </p:sp>
        <p:sp>
          <p:nvSpPr>
            <p:cNvPr id="17" name="TextBox 16"/>
            <p:cNvSpPr txBox="1"/>
            <p:nvPr/>
          </p:nvSpPr>
          <p:spPr>
            <a:xfrm>
              <a:off x="158127" y="3838369"/>
              <a:ext cx="334735" cy="1348061"/>
            </a:xfrm>
            <a:prstGeom prst="rect">
              <a:avLst/>
            </a:prstGeom>
            <a:noFill/>
            <a:scene3d>
              <a:camera prst="orthographicFront"/>
              <a:lightRig rig="threePt" dir="t"/>
            </a:scene3d>
            <a:sp3d>
              <a:bevelT w="165100" prst="coolSlant"/>
            </a:sp3d>
          </p:spPr>
          <p:txBody>
            <a:bodyPr wrap="square" rtlCol="0">
              <a:spAutoFit/>
            </a:bodyPr>
            <a:lstStyle/>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A</a:t>
              </a:r>
            </a:p>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P</a:t>
              </a:r>
            </a:p>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B</a:t>
              </a:r>
            </a:p>
            <a:p>
              <a:pPr marL="0" marR="0" lvl="0" indent="0" defTabSz="914400" eaLnBrk="0" fontAlgn="base" latinLnBrk="0" hangingPunct="0">
                <a:lnSpc>
                  <a:spcPct val="85000"/>
                </a:lnSpc>
                <a:spcBef>
                  <a:spcPct val="0"/>
                </a:spcBef>
                <a:spcAft>
                  <a:spcPct val="0"/>
                </a:spcAft>
                <a:buClrTx/>
                <a:buSzTx/>
                <a:buFontTx/>
                <a:buNone/>
                <a:tabLst/>
                <a:defRPr/>
              </a:pPr>
              <a:r>
                <a:rPr kumimoji="0" lang="id-ID" sz="24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N</a:t>
              </a:r>
            </a:p>
          </p:txBody>
        </p:sp>
        <p:sp>
          <p:nvSpPr>
            <p:cNvPr id="18" name="TextBox 17"/>
            <p:cNvSpPr txBox="1"/>
            <p:nvPr/>
          </p:nvSpPr>
          <p:spPr>
            <a:xfrm>
              <a:off x="136150" y="5791702"/>
              <a:ext cx="8893550" cy="553998"/>
            </a:xfrm>
            <a:prstGeom prst="rect">
              <a:avLst/>
            </a:prstGeom>
            <a:noFill/>
            <a:ln w="3175">
              <a:solidFill>
                <a:srgbClr val="808000"/>
              </a:solidFill>
              <a:prstDash val="sysDot"/>
            </a:ln>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id-ID" sz="10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 dengan prosedur pencatatan berdasarkan Peraturan Menteri Keuangan Nomor 99 Tahun 2017</a:t>
              </a:r>
            </a:p>
            <a:p>
              <a:pPr marL="0" marR="0" lvl="0" indent="0" defTabSz="914400" eaLnBrk="0" fontAlgn="base" latinLnBrk="0" hangingPunct="0">
                <a:lnSpc>
                  <a:spcPct val="100000"/>
                </a:lnSpc>
                <a:spcBef>
                  <a:spcPct val="0"/>
                </a:spcBef>
                <a:spcAft>
                  <a:spcPct val="0"/>
                </a:spcAft>
                <a:buClrTx/>
                <a:buSzTx/>
                <a:buFontTx/>
                <a:buNone/>
                <a:tabLst/>
                <a:defRPr/>
              </a:pPr>
              <a:r>
                <a:rPr kumimoji="0" lang="id-ID" sz="10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DN : Dalam Negeri</a:t>
              </a:r>
            </a:p>
            <a:p>
              <a:pPr marL="0" marR="0" lvl="0" indent="0" defTabSz="914400" eaLnBrk="0" fontAlgn="base" latinLnBrk="0" hangingPunct="0">
                <a:lnSpc>
                  <a:spcPct val="100000"/>
                </a:lnSpc>
                <a:spcBef>
                  <a:spcPct val="0"/>
                </a:spcBef>
                <a:spcAft>
                  <a:spcPct val="0"/>
                </a:spcAft>
                <a:buClrTx/>
                <a:buSzTx/>
                <a:buFontTx/>
                <a:buNone/>
                <a:tabLst/>
                <a:defRPr/>
              </a:pPr>
              <a:r>
                <a:rPr kumimoji="0" lang="id-ID" sz="1000" b="0" i="0" u="none" strike="noStrike" kern="0" cap="none" spc="0" normalizeH="0" baseline="0" noProof="0" dirty="0" smtClean="0">
                  <a:ln>
                    <a:noFill/>
                  </a:ln>
                  <a:solidFill>
                    <a:prstClr val="black"/>
                  </a:solidFill>
                  <a:effectLst/>
                  <a:uLnTx/>
                  <a:uFillTx/>
                  <a:latin typeface="Calibri" panose="020F0502020204030204" pitchFamily="34" charset="0"/>
                  <a:cs typeface="Arial" panose="020B0604020202020204" pitchFamily="34" charset="0"/>
                </a:rPr>
                <a:t>LN : Luar Negeri</a:t>
              </a:r>
            </a:p>
          </p:txBody>
        </p:sp>
      </p:grpSp>
    </p:spTree>
    <p:extLst>
      <p:ext uri="{BB962C8B-B14F-4D97-AF65-F5344CB8AC3E}">
        <p14:creationId xmlns:p14="http://schemas.microsoft.com/office/powerpoint/2010/main" val="37165343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3559629" y="-37640"/>
            <a:ext cx="8501741" cy="565210"/>
          </a:xfrm>
        </p:spPr>
        <p:txBody>
          <a:bodyPr>
            <a:normAutofit/>
          </a:bodyPr>
          <a:lstStyle/>
          <a:p>
            <a:pPr algn="ctr"/>
            <a:r>
              <a:rPr lang="id-ID" sz="2400" b="1" dirty="0">
                <a:latin typeface="Rockwell" panose="02060603020205020403" pitchFamily="18" charset="0"/>
              </a:rPr>
              <a:t>Perencanaan dan Alokasi Hibah Kepada Pemda </a:t>
            </a:r>
            <a:r>
              <a:rPr lang="id-ID" sz="2400" b="1" dirty="0" smtClean="0">
                <a:latin typeface="Rockwell" panose="02060603020205020403" pitchFamily="18" charset="0"/>
              </a:rPr>
              <a:t>(1)</a:t>
            </a:r>
            <a:endParaRPr lang="en-US" sz="2400" dirty="0"/>
          </a:p>
        </p:txBody>
      </p:sp>
      <p:sp>
        <p:nvSpPr>
          <p:cNvPr id="2" name="Slide Number Placeholder 1"/>
          <p:cNvSpPr>
            <a:spLocks noGrp="1"/>
          </p:cNvSpPr>
          <p:nvPr>
            <p:ph type="sldNum" sz="quarter" idx="4294967295"/>
          </p:nvPr>
        </p:nvSpPr>
        <p:spPr>
          <a:xfrm>
            <a:off x="9448800" y="6343650"/>
            <a:ext cx="2743200" cy="365125"/>
          </a:xfrm>
        </p:spPr>
        <p:txBody>
          <a:bodyPr/>
          <a:lstStyle/>
          <a:p>
            <a:fld id="{103990E4-8F49-4D33-B8FA-5FEA170BB56E}" type="slidenum">
              <a:rPr lang="en-US" smtClean="0"/>
              <a:pPr/>
              <a:t>7</a:t>
            </a:fld>
            <a:endParaRPr lang="en-US"/>
          </a:p>
        </p:txBody>
      </p:sp>
      <p:sp>
        <p:nvSpPr>
          <p:cNvPr id="34" name="Rectangle 33"/>
          <p:cNvSpPr/>
          <p:nvPr/>
        </p:nvSpPr>
        <p:spPr>
          <a:xfrm>
            <a:off x="0" y="622840"/>
            <a:ext cx="3559629" cy="247149"/>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462657" y="622841"/>
            <a:ext cx="729343" cy="247148"/>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1" name="Table 50"/>
          <p:cNvGraphicFramePr>
            <a:graphicFrameLocks noGrp="1"/>
          </p:cNvGraphicFramePr>
          <p:nvPr>
            <p:extLst>
              <p:ext uri="{D42A27DB-BD31-4B8C-83A1-F6EECF244321}">
                <p14:modId xmlns:p14="http://schemas.microsoft.com/office/powerpoint/2010/main" val="2456998227"/>
              </p:ext>
            </p:extLst>
          </p:nvPr>
        </p:nvGraphicFramePr>
        <p:xfrm>
          <a:off x="1838316" y="894894"/>
          <a:ext cx="8832111" cy="5669665"/>
        </p:xfrm>
        <a:graphic>
          <a:graphicData uri="http://schemas.openxmlformats.org/drawingml/2006/table">
            <a:tbl>
              <a:tblPr/>
              <a:tblGrid>
                <a:gridCol w="1780273">
                  <a:extLst>
                    <a:ext uri="{9D8B030D-6E8A-4147-A177-3AD203B41FA5}">
                      <a16:colId xmlns:a16="http://schemas.microsoft.com/office/drawing/2014/main" xmlns="" val="20000"/>
                    </a:ext>
                  </a:extLst>
                </a:gridCol>
                <a:gridCol w="559455">
                  <a:extLst>
                    <a:ext uri="{9D8B030D-6E8A-4147-A177-3AD203B41FA5}">
                      <a16:colId xmlns:a16="http://schemas.microsoft.com/office/drawing/2014/main" xmlns="" val="20001"/>
                    </a:ext>
                  </a:extLst>
                </a:gridCol>
                <a:gridCol w="1691677">
                  <a:extLst>
                    <a:ext uri="{9D8B030D-6E8A-4147-A177-3AD203B41FA5}">
                      <a16:colId xmlns:a16="http://schemas.microsoft.com/office/drawing/2014/main" xmlns="" val="20002"/>
                    </a:ext>
                  </a:extLst>
                </a:gridCol>
                <a:gridCol w="384650">
                  <a:extLst>
                    <a:ext uri="{9D8B030D-6E8A-4147-A177-3AD203B41FA5}">
                      <a16:colId xmlns:a16="http://schemas.microsoft.com/office/drawing/2014/main" xmlns="" val="20003"/>
                    </a:ext>
                  </a:extLst>
                </a:gridCol>
                <a:gridCol w="2381471">
                  <a:extLst>
                    <a:ext uri="{9D8B030D-6E8A-4147-A177-3AD203B41FA5}">
                      <a16:colId xmlns:a16="http://schemas.microsoft.com/office/drawing/2014/main" xmlns="" val="20004"/>
                    </a:ext>
                  </a:extLst>
                </a:gridCol>
                <a:gridCol w="2034585">
                  <a:extLst>
                    <a:ext uri="{9D8B030D-6E8A-4147-A177-3AD203B41FA5}">
                      <a16:colId xmlns:a16="http://schemas.microsoft.com/office/drawing/2014/main" xmlns="" val="20005"/>
                    </a:ext>
                  </a:extLst>
                </a:gridCol>
              </a:tblGrid>
              <a:tr h="312406">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K/L</a:t>
                      </a: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hMerge="1">
                  <a:txBody>
                    <a:bodyPr/>
                    <a:lstStyle/>
                    <a:p>
                      <a:endParaRPr lang="id-ID"/>
                    </a:p>
                  </a:txBody>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BAPPENAS</a:t>
                      </a: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hMerge="1">
                  <a:txBody>
                    <a:bodyPr/>
                    <a:lstStyle/>
                    <a:p>
                      <a:endParaRPr lang="id-ID"/>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KEMENKEU</a:t>
                      </a:r>
                    </a:p>
                  </a:txBody>
                  <a:tcPr marL="9525" marR="9525" marT="9525" marB="0">
                    <a:lnL>
                      <a:noFill/>
                    </a:lnL>
                    <a:lnR>
                      <a:noFill/>
                    </a:lnR>
                    <a:lnT>
                      <a:noFill/>
                    </a:lnT>
                    <a:lnB>
                      <a:noFill/>
                    </a:lnB>
                    <a:lnTlToBr w="12700" cmpd="sng">
                      <a:noFill/>
                      <a:prstDash val="solid"/>
                    </a:lnTlToBr>
                    <a:lnBlToTr w="12700" cmpd="sng">
                      <a:noFill/>
                      <a:prstDash val="solid"/>
                    </a:lnBlToTr>
                    <a:solidFill>
                      <a:srgbClr val="FE7572">
                        <a:alpha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PEMDA</a:t>
                      </a:r>
                    </a:p>
                  </a:txBody>
                  <a:tcPr marL="9525" marR="9525" marT="9525" marB="0">
                    <a:lnL>
                      <a:noFill/>
                    </a:lnL>
                    <a:lnR>
                      <a:noFill/>
                    </a:lnR>
                    <a:lnT>
                      <a:noFill/>
                    </a:lnT>
                    <a:lnB>
                      <a:noFill/>
                    </a:lnB>
                    <a:lnTlToBr w="12700" cmpd="sng">
                      <a:noFill/>
                      <a:prstDash val="solid"/>
                    </a:lnTlToBr>
                    <a:lnBlToTr w="12700" cmpd="sng">
                      <a:noFill/>
                      <a:prstDash val="solid"/>
                    </a:lnBlToTr>
                    <a:solidFill>
                      <a:srgbClr val="FF9933">
                        <a:alpha val="50000"/>
                      </a:srgbClr>
                    </a:solidFill>
                  </a:tcPr>
                </a:tc>
                <a:extLst>
                  <a:ext uri="{0D108BD9-81ED-4DB2-BD59-A6C34878D82A}">
                    <a16:rowId xmlns:a16="http://schemas.microsoft.com/office/drawing/2014/main" xmlns="" val="10000"/>
                  </a:ext>
                </a:extLst>
              </a:tr>
              <a:tr h="116337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457200" rtl="0" eaLnBrk="1" fontAlgn="b" latinLnBrk="0" hangingPunct="1">
                        <a:lnSpc>
                          <a:spcPct val="100000"/>
                        </a:lnSpc>
                        <a:spcBef>
                          <a:spcPts val="0"/>
                        </a:spcBef>
                        <a:spcAft>
                          <a:spcPts val="0"/>
                        </a:spcAft>
                        <a:buClrTx/>
                        <a:buSzTx/>
                        <a:buFontTx/>
                        <a:buNone/>
                        <a:tabLst/>
                        <a:defRPr/>
                      </a:pPr>
                      <a:r>
                        <a:rPr lang="id-ID" sz="1100" dirty="0" smtClean="0">
                          <a:solidFill>
                            <a:schemeClr val="tx1"/>
                          </a:solidFill>
                          <a:latin typeface="Gill Sans MT" panose="020B0502020104020203" pitchFamily="34" charset="0"/>
                        </a:rPr>
                        <a:t>mengusulkan </a:t>
                      </a:r>
                      <a:r>
                        <a:rPr lang="id-ID" sz="1100" dirty="0">
                          <a:solidFill>
                            <a:schemeClr val="tx1"/>
                          </a:solidFill>
                          <a:latin typeface="Gill Sans MT" panose="020B0502020104020203" pitchFamily="34" charset="0"/>
                        </a:rPr>
                        <a:t>kepada</a:t>
                      </a:r>
                      <a:r>
                        <a:rPr lang="id-ID" sz="1100" baseline="0" dirty="0">
                          <a:solidFill>
                            <a:schemeClr val="tx1"/>
                          </a:solidFill>
                          <a:latin typeface="Gill Sans MT" panose="020B0502020104020203" pitchFamily="34" charset="0"/>
                        </a:rPr>
                        <a:t> Menteri Perencanaan </a:t>
                      </a:r>
                      <a:r>
                        <a:rPr lang="sv-SE" sz="1100" b="1" dirty="0">
                          <a:solidFill>
                            <a:schemeClr val="tx1"/>
                          </a:solidFill>
                          <a:latin typeface="Gill Sans MT" panose="020B0502020104020203" pitchFamily="34" charset="0"/>
                        </a:rPr>
                        <a:t>rencana kegiatan </a:t>
                      </a:r>
                      <a:r>
                        <a:rPr lang="sv-SE" sz="1100" dirty="0">
                          <a:solidFill>
                            <a:schemeClr val="tx1"/>
                          </a:solidFill>
                          <a:latin typeface="Gill Sans MT" panose="020B0502020104020203" pitchFamily="34" charset="0"/>
                        </a:rPr>
                        <a:t>yang dibiayai dari pemberian/</a:t>
                      </a:r>
                      <a:r>
                        <a:rPr lang="id-ID" sz="1100" dirty="0">
                          <a:solidFill>
                            <a:schemeClr val="tx1"/>
                          </a:solidFill>
                          <a:latin typeface="Gill Sans MT" panose="020B0502020104020203" pitchFamily="34" charset="0"/>
                        </a:rPr>
                        <a:t> </a:t>
                      </a:r>
                      <a:r>
                        <a:rPr lang="sv-SE" sz="1100" dirty="0">
                          <a:solidFill>
                            <a:schemeClr val="tx1"/>
                          </a:solidFill>
                          <a:latin typeface="Gill Sans MT" panose="020B0502020104020203" pitchFamily="34" charset="0"/>
                        </a:rPr>
                        <a:t>penerusan hibah yang bersumber dari </a:t>
                      </a:r>
                      <a:r>
                        <a:rPr lang="id-ID" sz="1100" dirty="0">
                          <a:solidFill>
                            <a:schemeClr val="tx1"/>
                          </a:solidFill>
                          <a:latin typeface="Gill Sans MT" panose="020B0502020104020203" pitchFamily="34" charset="0"/>
                        </a:rPr>
                        <a:t> pinjaman luar negeri dan hibah luar negeri</a:t>
                      </a:r>
                      <a:endParaRPr lang="id-ID" sz="1100" dirty="0">
                        <a:latin typeface="Gill Sans MT" panose="020B0502020104020203"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180975" marR="0" lvl="0" indent="0" algn="l" defTabSz="457200" rtl="0" eaLnBrk="1" fontAlgn="b" latinLnBrk="0" hangingPunct="1">
                        <a:lnSpc>
                          <a:spcPct val="100000"/>
                        </a:lnSpc>
                        <a:spcBef>
                          <a:spcPts val="0"/>
                        </a:spcBef>
                        <a:spcAft>
                          <a:spcPts val="0"/>
                        </a:spcAft>
                        <a:buClrTx/>
                        <a:buSzTx/>
                        <a:buFontTx/>
                        <a:buNone/>
                        <a:tabLst/>
                        <a:defRPr/>
                      </a:pPr>
                      <a:r>
                        <a:rPr lang="id-ID" sz="1100" dirty="0">
                          <a:latin typeface="Gill Sans MT" panose="020B0502020104020203" pitchFamily="34" charset="0"/>
                        </a:rPr>
                        <a:t>melakukan </a:t>
                      </a:r>
                      <a:r>
                        <a:rPr lang="id-ID" sz="1100" b="1" dirty="0">
                          <a:latin typeface="Gill Sans MT" panose="020B0502020104020203" pitchFamily="34" charset="0"/>
                        </a:rPr>
                        <a:t>penilaian kelayakan</a:t>
                      </a:r>
                      <a:r>
                        <a:rPr lang="id-ID" sz="1100" dirty="0">
                          <a:latin typeface="Gill Sans MT" panose="020B0502020104020203" pitchFamily="34" charset="0"/>
                        </a:rPr>
                        <a:t> usulan</a:t>
                      </a: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r>
                        <a:rPr lang="id-ID" sz="1100" dirty="0">
                          <a:latin typeface="Gill Sans MT" panose="020B0502020104020203" pitchFamily="34" charset="0"/>
                        </a:rPr>
                        <a:t>menuangkan dalam </a:t>
                      </a:r>
                      <a:r>
                        <a:rPr lang="id-ID" sz="1100" b="1" dirty="0">
                          <a:latin typeface="Gill Sans MT" panose="020B0502020104020203" pitchFamily="34" charset="0"/>
                        </a:rPr>
                        <a:t>DRPLN jangka menengah</a:t>
                      </a:r>
                      <a:r>
                        <a:rPr lang="id-ID" sz="1100" dirty="0">
                          <a:latin typeface="Gill Sans MT" panose="020B0502020104020203" pitchFamily="34" charset="0"/>
                        </a:rPr>
                        <a:t>, dan </a:t>
                      </a:r>
                      <a:r>
                        <a:rPr lang="id-ID" sz="1100" b="1" dirty="0">
                          <a:latin typeface="Gill Sans MT" panose="020B0502020104020203" pitchFamily="34" charset="0"/>
                        </a:rPr>
                        <a:t>DRKH</a:t>
                      </a: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row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361950" marR="0" lvl="0" indent="0" algn="l" defTabSz="457200" rtl="0" eaLnBrk="1" fontAlgn="b" latinLnBrk="0" hangingPunct="1">
                        <a:lnSpc>
                          <a:spcPct val="100000"/>
                        </a:lnSpc>
                        <a:spcBef>
                          <a:spcPts val="0"/>
                        </a:spcBef>
                        <a:spcAft>
                          <a:spcPts val="0"/>
                        </a:spcAft>
                        <a:buClrTx/>
                        <a:buSzTx/>
                        <a:buFontTx/>
                        <a:buNone/>
                        <a:tabLst/>
                        <a:defRPr/>
                      </a:pPr>
                      <a:r>
                        <a:rPr lang="id-ID" sz="1100" dirty="0">
                          <a:latin typeface="Gill Sans MT" panose="020B0502020104020203" pitchFamily="34" charset="0"/>
                        </a:rPr>
                        <a:t>menetapkan jumlah alokasi peruntukan PHLN yang diterushibahkan  </a:t>
                      </a:r>
                      <a:r>
                        <a:rPr lang="id-ID" sz="1100" b="1" dirty="0">
                          <a:latin typeface="Gill Sans MT" panose="020B0502020104020203" pitchFamily="34" charset="0"/>
                        </a:rPr>
                        <a:t>sebelum pelaksanaan</a:t>
                      </a:r>
                      <a:r>
                        <a:rPr lang="id-ID" sz="1100" b="1" baseline="0" dirty="0">
                          <a:latin typeface="Gill Sans MT" panose="020B0502020104020203" pitchFamily="34" charset="0"/>
                        </a:rPr>
                        <a:t> perundingan </a:t>
                      </a:r>
                      <a:r>
                        <a:rPr lang="id-ID" sz="1100" baseline="0" dirty="0">
                          <a:latin typeface="Gill Sans MT" panose="020B0502020104020203" pitchFamily="34" charset="0"/>
                        </a:rPr>
                        <a:t>dengan calon Pemberi PHLN</a:t>
                      </a:r>
                      <a:endParaRPr lang="id-ID" sz="1100" dirty="0">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E7572">
                        <a:alpha val="60000"/>
                      </a:srgbClr>
                    </a:solidFill>
                  </a:tcPr>
                </a:tc>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marL="271463" indent="0" algn="l" fontAlgn="b"/>
                      <a:endParaRPr lang="id-ID" sz="1100" b="0" i="0" u="none" strike="noStrike" dirty="0">
                        <a:solidFill>
                          <a:srgbClr val="000000"/>
                        </a:solidFill>
                        <a:effectLst/>
                        <a:latin typeface="Gill Sans MT" panose="020B0502020104020203" pitchFamily="34" charset="0"/>
                      </a:endParaRPr>
                    </a:p>
                    <a:p>
                      <a:pPr marL="361950" indent="0" algn="l" fontAlgn="b"/>
                      <a:r>
                        <a:rPr lang="id-ID" sz="1100" b="0" i="0" u="none" strike="noStrike" dirty="0">
                          <a:solidFill>
                            <a:srgbClr val="000000"/>
                          </a:solidFill>
                          <a:effectLst/>
                          <a:latin typeface="Gill Sans MT" panose="020B0502020104020203" pitchFamily="34" charset="0"/>
                        </a:rPr>
                        <a:t>Menyampaikan </a:t>
                      </a:r>
                      <a:r>
                        <a:rPr lang="id-ID" sz="1100" b="1" i="0" u="none" strike="noStrike" dirty="0">
                          <a:solidFill>
                            <a:srgbClr val="000000"/>
                          </a:solidFill>
                          <a:effectLst/>
                          <a:latin typeface="Gill Sans MT" panose="020B0502020104020203" pitchFamily="34" charset="0"/>
                        </a:rPr>
                        <a:t>Surat Kesediaan atau Penolakan </a:t>
                      </a:r>
                      <a:r>
                        <a:rPr lang="id-ID" sz="1100" b="0" i="0" u="none" strike="noStrike" dirty="0">
                          <a:solidFill>
                            <a:srgbClr val="000000"/>
                          </a:solidFill>
                          <a:effectLst/>
                          <a:latin typeface="Gill Sans MT" panose="020B0502020104020203" pitchFamily="34" charset="0"/>
                        </a:rPr>
                        <a:t>mengikuti Program</a:t>
                      </a:r>
                      <a:r>
                        <a:rPr lang="id-ID" sz="1100" b="0" i="0" u="none" strike="noStrike" baseline="0" dirty="0">
                          <a:solidFill>
                            <a:srgbClr val="000000"/>
                          </a:solidFill>
                          <a:effectLst/>
                          <a:latin typeface="Gill Sans MT" panose="020B0502020104020203" pitchFamily="34" charset="0"/>
                        </a:rPr>
                        <a:t> Hibah kepada Menkeu</a:t>
                      </a:r>
                    </a:p>
                  </a:txBody>
                  <a:tcPr marL="9525" marR="9525" marT="9525" marB="0">
                    <a:lnL>
                      <a:noFill/>
                    </a:lnL>
                    <a:lnR>
                      <a:noFill/>
                    </a:lnR>
                    <a:lnT>
                      <a:noFill/>
                    </a:lnT>
                    <a:lnB>
                      <a:noFill/>
                    </a:lnB>
                    <a:lnTlToBr w="12700" cmpd="sng">
                      <a:noFill/>
                      <a:prstDash val="solid"/>
                    </a:lnTlToBr>
                    <a:lnBlToTr w="12700" cmpd="sng">
                      <a:noFill/>
                      <a:prstDash val="solid"/>
                    </a:lnBlToTr>
                    <a:solidFill>
                      <a:srgbClr val="FF9933">
                        <a:alpha val="50000"/>
                      </a:srgbClr>
                    </a:solidFill>
                  </a:tcPr>
                </a:tc>
                <a:extLst>
                  <a:ext uri="{0D108BD9-81ED-4DB2-BD59-A6C34878D82A}">
                    <a16:rowId xmlns:a16="http://schemas.microsoft.com/office/drawing/2014/main" xmlns="" val="10001"/>
                  </a:ext>
                </a:extLst>
              </a:tr>
              <a:tr h="51091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vMerge="1">
                  <a:txBody>
                    <a:body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mn-lt"/>
                      </a:endParaRPr>
                    </a:p>
                  </a:txBody>
                  <a:tcPr marL="9525" marR="9525" marT="9525" marB="0" anchor="ctr">
                    <a:lnL>
                      <a:noFill/>
                    </a:lnL>
                    <a:lnR>
                      <a:noFill/>
                    </a:lnR>
                    <a:lnT>
                      <a:noFill/>
                    </a:lnT>
                    <a:lnB>
                      <a:noFill/>
                    </a:lnB>
                    <a:solidFill>
                      <a:schemeClr val="accent6">
                        <a:tint val="2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92D050"/>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2"/>
                  </a:ext>
                </a:extLst>
              </a:tr>
              <a:tr h="8122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solidFill>
                          <a:schemeClr val="tx1"/>
                        </a:solidFill>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r>
                        <a:rPr lang="id-ID" sz="1100" dirty="0">
                          <a:solidFill>
                            <a:schemeClr val="tx1"/>
                          </a:solidFill>
                          <a:latin typeface="Gill Sans MT" panose="020B0502020104020203" pitchFamily="34" charset="0"/>
                        </a:rPr>
                        <a:t>Mengusulkan kepada Menkeu </a:t>
                      </a:r>
                      <a:r>
                        <a:rPr lang="id-ID" sz="1100" b="1" dirty="0">
                          <a:solidFill>
                            <a:schemeClr val="tx1"/>
                          </a:solidFill>
                          <a:latin typeface="Gill Sans MT" panose="020B0502020104020203" pitchFamily="34" charset="0"/>
                        </a:rPr>
                        <a:t>pembiayaan kegiatan </a:t>
                      </a:r>
                      <a:endParaRPr lang="id-ID" sz="1100" b="1" dirty="0">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92D050"/>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3"/>
                  </a:ext>
                </a:extLst>
              </a:tr>
              <a:tr h="325399">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b="0" i="0" u="none" strike="noStrike" dirty="0">
                        <a:solidFill>
                          <a:srgbClr val="000000"/>
                        </a:solidFill>
                        <a:effectLst/>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b="0" i="0" u="none" strike="noStrike" dirty="0">
                        <a:solidFill>
                          <a:srgbClr val="000000"/>
                        </a:solidFill>
                        <a:effectLst/>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r>
                        <a:rPr lang="id-ID" sz="1100" b="0" i="0" u="none" strike="noStrike" dirty="0">
                          <a:solidFill>
                            <a:srgbClr val="000000"/>
                          </a:solidFill>
                          <a:effectLst/>
                          <a:latin typeface="Gill Sans MT" panose="020B0502020104020203" pitchFamily="34" charset="0"/>
                        </a:rPr>
                        <a:t>Menyampaikan kepada Menkeu </a:t>
                      </a:r>
                      <a:r>
                        <a:rPr lang="id-ID" sz="1100" b="1" i="0" u="none" strike="noStrike" dirty="0">
                          <a:solidFill>
                            <a:srgbClr val="000000"/>
                          </a:solidFill>
                          <a:effectLst/>
                          <a:latin typeface="Gill Sans MT" panose="020B0502020104020203" pitchFamily="34" charset="0"/>
                        </a:rPr>
                        <a:t>usulan besaran hibah dan daftar nama Pemerintah Daerah calon penerima Hibah</a:t>
                      </a:r>
                    </a:p>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92D050"/>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4"/>
                  </a:ext>
                </a:extLst>
              </a:tr>
              <a:tr h="1813446">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0" algn="l" fontAlgn="b">
                        <a:buNone/>
                        <a:tabLst>
                          <a:tab pos="271463" algn="l"/>
                        </a:tabLst>
                      </a:pPr>
                      <a:endParaRPr lang="id-ID" sz="1100" b="0" i="0" u="none" strike="noStrike" dirty="0">
                        <a:solidFill>
                          <a:srgbClr val="000000"/>
                        </a:solidFill>
                        <a:effectLst/>
                        <a:latin typeface="Gill Sans MT" panose="020B0502020104020203" pitchFamily="34" charset="0"/>
                      </a:endParaRPr>
                    </a:p>
                    <a:p>
                      <a:pPr marL="0" indent="0" algn="l" fontAlgn="b">
                        <a:buNone/>
                        <a:tabLst>
                          <a:tab pos="271463" algn="l"/>
                        </a:tabLst>
                      </a:pPr>
                      <a:endParaRPr lang="id-ID" sz="1100" b="0" i="0" u="none" strike="noStrike" dirty="0">
                        <a:solidFill>
                          <a:srgbClr val="000000"/>
                        </a:solidFill>
                        <a:effectLst/>
                        <a:latin typeface="Gill Sans MT" panose="020B0502020104020203" pitchFamily="34" charset="0"/>
                      </a:endParaRPr>
                    </a:p>
                    <a:p>
                      <a:pPr marL="0" indent="0" algn="l" fontAlgn="b">
                        <a:buNone/>
                        <a:tabLst>
                          <a:tab pos="271463" algn="l"/>
                        </a:tabLst>
                      </a:pPr>
                      <a:endParaRPr lang="id-ID" sz="1100" b="0" i="0" u="none" strike="noStrike" dirty="0">
                        <a:solidFill>
                          <a:srgbClr val="000000"/>
                        </a:solidFill>
                        <a:effectLst/>
                        <a:latin typeface="Gill Sans MT" panose="020B0502020104020203" pitchFamily="34" charset="0"/>
                      </a:endParaRPr>
                    </a:p>
                    <a:p>
                      <a:pPr marL="271463" indent="-271463" algn="l" fontAlgn="b">
                        <a:buAutoNum type="alphaLcPeriod"/>
                        <a:tabLst>
                          <a:tab pos="271463" algn="l"/>
                        </a:tabLst>
                      </a:pPr>
                      <a:r>
                        <a:rPr lang="id-ID" sz="1100" b="0" i="0" u="none" strike="noStrike" dirty="0">
                          <a:solidFill>
                            <a:srgbClr val="000000"/>
                          </a:solidFill>
                          <a:effectLst/>
                          <a:latin typeface="Gill Sans MT" panose="020B0502020104020203" pitchFamily="34" charset="0"/>
                        </a:rPr>
                        <a:t>melakukan </a:t>
                      </a:r>
                      <a:r>
                        <a:rPr lang="id-ID" sz="1100" b="1" i="0" u="none" strike="noStrike" dirty="0">
                          <a:solidFill>
                            <a:srgbClr val="000000"/>
                          </a:solidFill>
                          <a:effectLst/>
                          <a:latin typeface="Gill Sans MT" panose="020B0502020104020203" pitchFamily="34" charset="0"/>
                        </a:rPr>
                        <a:t>pembahasan atas usulan </a:t>
                      </a:r>
                      <a:r>
                        <a:rPr lang="id-ID" sz="1100" b="0" i="0" u="none" strike="noStrike" dirty="0">
                          <a:solidFill>
                            <a:srgbClr val="000000"/>
                          </a:solidFill>
                          <a:effectLst/>
                          <a:latin typeface="Gill Sans MT" panose="020B0502020104020203" pitchFamily="34" charset="0"/>
                        </a:rPr>
                        <a:t>dengan K/L </a:t>
                      </a:r>
                    </a:p>
                    <a:p>
                      <a:pPr marL="271463" indent="-271463" algn="l" fontAlgn="b">
                        <a:buFont typeface="+mj-lt"/>
                        <a:buAutoNum type="alphaLcPeriod" startAt="2"/>
                        <a:tabLst>
                          <a:tab pos="271463" algn="l"/>
                        </a:tabLst>
                      </a:pPr>
                      <a:r>
                        <a:rPr lang="id-ID" sz="1100" b="0" i="0" u="none" strike="noStrike" dirty="0">
                          <a:solidFill>
                            <a:srgbClr val="000000"/>
                          </a:solidFill>
                          <a:effectLst/>
                          <a:latin typeface="Gill Sans MT" panose="020B0502020104020203" pitchFamily="34" charset="0"/>
                        </a:rPr>
                        <a:t>menerbitkan dan menyampaikan </a:t>
                      </a:r>
                      <a:r>
                        <a:rPr lang="id-ID" sz="1100" b="1" i="0" u="none" strike="noStrike" dirty="0">
                          <a:solidFill>
                            <a:srgbClr val="000000"/>
                          </a:solidFill>
                          <a:effectLst/>
                          <a:latin typeface="Gill Sans MT" panose="020B0502020104020203" pitchFamily="34" charset="0"/>
                        </a:rPr>
                        <a:t>SPPH/SPPh</a:t>
                      </a:r>
                      <a:r>
                        <a:rPr lang="id-ID" sz="1100" b="0" i="0" u="none" strike="noStrike" dirty="0">
                          <a:solidFill>
                            <a:srgbClr val="000000"/>
                          </a:solidFill>
                          <a:effectLst/>
                          <a:latin typeface="Gill Sans MT" panose="020B0502020104020203" pitchFamily="34" charset="0"/>
                        </a:rPr>
                        <a:t> kepada Kepala Daerah</a:t>
                      </a:r>
                    </a:p>
                    <a:p>
                      <a:pPr marL="0" indent="0" algn="l" fontAlgn="b">
                        <a:buFont typeface="+mj-lt"/>
                        <a:buNone/>
                        <a:tabLst>
                          <a:tab pos="271463" algn="l"/>
                        </a:tabLst>
                      </a:pPr>
                      <a:endParaRPr lang="id-ID" sz="1100" b="0" i="0" u="none" strike="noStrike" dirty="0">
                        <a:solidFill>
                          <a:srgbClr val="000000"/>
                        </a:solidFill>
                        <a:effectLst/>
                        <a:latin typeface="Gill Sans MT" panose="020B0502020104020203" pitchFamily="34" charset="0"/>
                      </a:endParaRPr>
                    </a:p>
                    <a:p>
                      <a:pPr marL="271463" indent="-271463" algn="l" fontAlgn="b">
                        <a:buFont typeface="+mj-lt"/>
                        <a:buAutoNum type="alphaLcPeriod" startAt="2"/>
                        <a:tabLst>
                          <a:tab pos="271463" algn="l"/>
                        </a:tabLst>
                      </a:pPr>
                      <a:endParaRPr lang="id-ID" sz="1100" b="0" i="0" u="none" strike="noStrike" dirty="0">
                        <a:solidFill>
                          <a:srgbClr val="000000"/>
                        </a:solidFill>
                        <a:effectLst/>
                        <a:latin typeface="Gill Sans MT" panose="020B0502020104020203" pitchFamily="34" charset="0"/>
                      </a:endParaRPr>
                    </a:p>
                    <a:p>
                      <a:pPr marL="0" indent="0" algn="l" fontAlgn="b">
                        <a:buFont typeface="+mj-lt"/>
                        <a:buNone/>
                        <a:tabLst>
                          <a:tab pos="271463" algn="l"/>
                        </a:tabLst>
                      </a:pPr>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E7572">
                        <a:alpha val="60000"/>
                      </a:srgbClr>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5"/>
                  </a:ext>
                </a:extLst>
              </a:tr>
              <a:tr h="257873">
                <a:tc vMerge="1">
                  <a:txBody>
                    <a:bodyPr/>
                    <a:lstStyle/>
                    <a:p>
                      <a:endParaRPr lang="id-ID"/>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FDFFDD"/>
                    </a:solidFill>
                  </a:tcPr>
                </a:tc>
                <a:tc rowSpan="2"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0" algn="ctr" fontAlgn="b">
                        <a:buFont typeface="+mj-lt"/>
                        <a:buNone/>
                        <a:tabLst>
                          <a:tab pos="271463" algn="l"/>
                        </a:tabLst>
                      </a:pPr>
                      <a:endParaRPr lang="id-ID" sz="600" b="0" i="0" u="none" strike="noStrike" dirty="0">
                        <a:solidFill>
                          <a:srgbClr val="000000"/>
                        </a:solidFill>
                        <a:effectLst/>
                        <a:latin typeface="Gill Sans MT" panose="020B0502020104020203" pitchFamily="34" charset="0"/>
                      </a:endParaRPr>
                    </a:p>
                    <a:p>
                      <a:pPr marL="0" marR="0" lvl="0" indent="0" algn="ctr" defTabSz="457200" rtl="0" eaLnBrk="1" fontAlgn="b" latinLnBrk="0" hangingPunct="1">
                        <a:lnSpc>
                          <a:spcPct val="100000"/>
                        </a:lnSpc>
                        <a:spcBef>
                          <a:spcPts val="0"/>
                        </a:spcBef>
                        <a:spcAft>
                          <a:spcPts val="0"/>
                        </a:spcAft>
                        <a:buClrTx/>
                        <a:buSzTx/>
                        <a:buFont typeface="+mj-lt"/>
                        <a:buNone/>
                        <a:tabLst>
                          <a:tab pos="271463" algn="l"/>
                        </a:tabLst>
                        <a:defRPr/>
                      </a:pPr>
                      <a:r>
                        <a:rPr lang="id-ID" sz="1100" b="0" i="0" u="none" strike="noStrike" dirty="0">
                          <a:solidFill>
                            <a:srgbClr val="000000"/>
                          </a:solidFill>
                          <a:effectLst/>
                          <a:latin typeface="Gill Sans MT" panose="020B0502020104020203" pitchFamily="34" charset="0"/>
                        </a:rPr>
                        <a:t>PENANDATANGANAN </a:t>
                      </a:r>
                    </a:p>
                    <a:p>
                      <a:pPr marL="0" marR="0" lvl="0" indent="0" algn="ctr" defTabSz="457200" rtl="0" eaLnBrk="1" fontAlgn="b" latinLnBrk="0" hangingPunct="1">
                        <a:lnSpc>
                          <a:spcPct val="100000"/>
                        </a:lnSpc>
                        <a:spcBef>
                          <a:spcPts val="0"/>
                        </a:spcBef>
                        <a:spcAft>
                          <a:spcPts val="0"/>
                        </a:spcAft>
                        <a:buClrTx/>
                        <a:buSzTx/>
                        <a:buFont typeface="+mj-lt"/>
                        <a:buNone/>
                        <a:tabLst>
                          <a:tab pos="271463" algn="l"/>
                        </a:tabLst>
                        <a:defRPr/>
                      </a:pPr>
                      <a:r>
                        <a:rPr lang="id-ID" sz="1100" b="0" i="0" u="none" strike="noStrike" dirty="0">
                          <a:solidFill>
                            <a:srgbClr val="000000"/>
                          </a:solidFill>
                          <a:effectLst/>
                          <a:latin typeface="Gill Sans MT" panose="020B0502020104020203" pitchFamily="34" charset="0"/>
                        </a:rPr>
                        <a:t>PERJANJIAN</a:t>
                      </a:r>
                      <a:r>
                        <a:rPr lang="id-ID" sz="1100" b="0" i="0" u="none" strike="noStrike" baseline="0" dirty="0">
                          <a:solidFill>
                            <a:srgbClr val="000000"/>
                          </a:solidFill>
                          <a:effectLst/>
                          <a:latin typeface="Gill Sans MT" panose="020B0502020104020203" pitchFamily="34" charset="0"/>
                        </a:rPr>
                        <a:t> HIBAH DAERAH (PHD) </a:t>
                      </a:r>
                      <a:r>
                        <a:rPr lang="id-ID" sz="1100" b="0" i="0" u="none" strike="noStrike" dirty="0">
                          <a:solidFill>
                            <a:srgbClr val="000000"/>
                          </a:solidFill>
                          <a:effectLst/>
                          <a:latin typeface="Gill Sans MT" panose="020B0502020104020203" pitchFamily="34" charset="0"/>
                        </a:rPr>
                        <a:t>/ </a:t>
                      </a:r>
                    </a:p>
                    <a:p>
                      <a:pPr marL="0" marR="0" lvl="0" indent="0" algn="ctr" defTabSz="457200" rtl="0" eaLnBrk="1" fontAlgn="b" latinLnBrk="0" hangingPunct="1">
                        <a:lnSpc>
                          <a:spcPct val="100000"/>
                        </a:lnSpc>
                        <a:spcBef>
                          <a:spcPts val="0"/>
                        </a:spcBef>
                        <a:spcAft>
                          <a:spcPts val="0"/>
                        </a:spcAft>
                        <a:buClrTx/>
                        <a:buSzTx/>
                        <a:buFont typeface="+mj-lt"/>
                        <a:buNone/>
                        <a:tabLst>
                          <a:tab pos="271463" algn="l"/>
                        </a:tabLst>
                        <a:defRPr/>
                      </a:pPr>
                      <a:r>
                        <a:rPr lang="id-ID" sz="1100" b="0" i="0" u="none" strike="noStrike" dirty="0">
                          <a:solidFill>
                            <a:srgbClr val="000000"/>
                          </a:solidFill>
                          <a:effectLst/>
                          <a:latin typeface="Gill Sans MT" panose="020B0502020104020203" pitchFamily="34" charset="0"/>
                        </a:rPr>
                        <a:t>PERJANJIAN PENERUSAN HIBAH (PPH)</a:t>
                      </a:r>
                    </a:p>
                  </a:txBody>
                  <a:tcPr marL="9525" marR="9525" marT="9525" marB="0">
                    <a:lnL>
                      <a:noFill/>
                    </a:lnL>
                    <a:lnR>
                      <a:noFill/>
                    </a:lnR>
                    <a:lnT>
                      <a:noFill/>
                    </a:lnT>
                    <a:lnB>
                      <a:noFill/>
                    </a:lnB>
                    <a:lnTlToBr w="12700" cmpd="sng">
                      <a:noFill/>
                      <a:prstDash val="solid"/>
                    </a:lnTlToBr>
                    <a:lnBlToTr w="12700" cmpd="sng">
                      <a:noFill/>
                      <a:prstDash val="solid"/>
                    </a:lnBlToTr>
                    <a:solidFill>
                      <a:srgbClr val="92D050">
                        <a:alpha val="67000"/>
                      </a:srgbClr>
                    </a:solidFill>
                  </a:tcPr>
                </a:tc>
                <a:tc rowSpan="2" h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chemeClr val="accent6">
                        <a:tint val="20000"/>
                      </a:schemeClr>
                    </a:solidFill>
                  </a:tcPr>
                </a:tc>
                <a:extLst>
                  <a:ext uri="{0D108BD9-81ED-4DB2-BD59-A6C34878D82A}">
                    <a16:rowId xmlns:a16="http://schemas.microsoft.com/office/drawing/2014/main" xmlns="" val="10006"/>
                  </a:ext>
                </a:extLst>
              </a:tr>
              <a:tr h="39594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rgbClr val="DDFCFF"/>
                    </a:solidFill>
                  </a:tcPr>
                </a:tc>
                <a:tc vMerge="1">
                  <a:txBody>
                    <a:bodyPr/>
                    <a:lstStyle/>
                    <a:p>
                      <a:endParaRPr lang="id-ID"/>
                    </a:p>
                  </a:txBody>
                  <a:tcPr/>
                </a:tc>
                <a:tc vMerge="1">
                  <a:txBody>
                    <a:bodyPr/>
                    <a:lstStyle/>
                    <a:p>
                      <a:endParaRPr lang="id-ID"/>
                    </a:p>
                  </a:txBody>
                  <a:tcPr/>
                </a:tc>
                <a:tc vMerge="1">
                  <a:txBody>
                    <a:bodyPr/>
                    <a:lstStyle/>
                    <a:p>
                      <a:endParaRPr lang="id-ID"/>
                    </a:p>
                  </a:txBody>
                  <a:tcPr/>
                </a:tc>
                <a:tc gridSpan="2" vMerge="1">
                  <a:txBody>
                    <a:bodyPr/>
                    <a:lstStyle/>
                    <a:p>
                      <a:endParaRPr lang="id-ID"/>
                    </a:p>
                  </a:txBody>
                  <a:tcPr/>
                </a:tc>
                <a:tc hMerge="1" vMerge="1">
                  <a:txBody>
                    <a:bodyPr/>
                    <a:lstStyle/>
                    <a:p>
                      <a:endParaRPr lang="id-ID"/>
                    </a:p>
                  </a:txBody>
                  <a:tcPr/>
                </a:tc>
                <a:extLst>
                  <a:ext uri="{0D108BD9-81ED-4DB2-BD59-A6C34878D82A}">
                    <a16:rowId xmlns:a16="http://schemas.microsoft.com/office/drawing/2014/main" xmlns="" val="10007"/>
                  </a:ext>
                </a:extLst>
              </a:tr>
            </a:tbl>
          </a:graphicData>
        </a:graphic>
      </p:graphicFrame>
      <p:sp>
        <p:nvSpPr>
          <p:cNvPr id="52" name="Notched Right Arrow 51"/>
          <p:cNvSpPr/>
          <p:nvPr/>
        </p:nvSpPr>
        <p:spPr>
          <a:xfrm>
            <a:off x="3656902" y="1459467"/>
            <a:ext cx="572865" cy="212481"/>
          </a:xfrm>
          <a:prstGeom prst="notchedRightArrow">
            <a:avLst/>
          </a:prstGeom>
          <a:solidFill>
            <a:srgbClr val="7030A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53" name="Notched Right Arrow 52"/>
          <p:cNvSpPr/>
          <p:nvPr/>
        </p:nvSpPr>
        <p:spPr>
          <a:xfrm rot="5400000">
            <a:off x="4579038" y="2151065"/>
            <a:ext cx="500743" cy="306012"/>
          </a:xfrm>
          <a:prstGeom prst="notchedRightArrow">
            <a:avLst>
              <a:gd name="adj1" fmla="val 33490"/>
              <a:gd name="adj2" fmla="val 32880"/>
            </a:avLst>
          </a:prstGeom>
          <a:solidFill>
            <a:srgbClr val="7030A0">
              <a:alpha val="69000"/>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4" name="Striped Right Arrow 53"/>
          <p:cNvSpPr/>
          <p:nvPr/>
        </p:nvSpPr>
        <p:spPr>
          <a:xfrm>
            <a:off x="8629246" y="4963972"/>
            <a:ext cx="348350" cy="296297"/>
          </a:xfrm>
          <a:prstGeom prst="stripedRightArrow">
            <a:avLst>
              <a:gd name="adj1" fmla="val 27329"/>
              <a:gd name="adj2" fmla="val 36338"/>
            </a:avLst>
          </a:prstGeom>
          <a:solidFill>
            <a:srgbClr val="7030A0"/>
          </a:solidFill>
          <a:ln w="25400" cap="flat" cmpd="sng" algn="ctr">
            <a:solidFill>
              <a:srgbClr val="4F81BD">
                <a:shade val="50000"/>
              </a:srgbClr>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5" name="Striped Right Arrow 54"/>
          <p:cNvSpPr/>
          <p:nvPr/>
        </p:nvSpPr>
        <p:spPr>
          <a:xfrm rot="10800000">
            <a:off x="8508316" y="5386402"/>
            <a:ext cx="374087" cy="299552"/>
          </a:xfrm>
          <a:prstGeom prst="stripedRightArrow">
            <a:avLst>
              <a:gd name="adj1" fmla="val 29895"/>
              <a:gd name="adj2" fmla="val 41806"/>
            </a:avLst>
          </a:prstGeom>
          <a:solidFill>
            <a:srgbClr val="7030A0"/>
          </a:solidFill>
          <a:ln w="25400" cap="flat" cmpd="sng" algn="ctr">
            <a:solidFill>
              <a:srgbClr val="4F81BD">
                <a:shade val="50000"/>
              </a:srgbClr>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6" name="Bent-Up Arrow 55"/>
          <p:cNvSpPr/>
          <p:nvPr/>
        </p:nvSpPr>
        <p:spPr>
          <a:xfrm rot="10800000">
            <a:off x="2606771" y="2600936"/>
            <a:ext cx="1571625" cy="361425"/>
          </a:xfrm>
          <a:prstGeom prst="bentUpArrow">
            <a:avLst>
              <a:gd name="adj1" fmla="val 26917"/>
              <a:gd name="adj2" fmla="val 28953"/>
              <a:gd name="adj3" fmla="val 23486"/>
            </a:avLst>
          </a:prstGeom>
          <a:solidFill>
            <a:srgbClr val="7030A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7" name="Bent-Up Arrow 56"/>
          <p:cNvSpPr/>
          <p:nvPr/>
        </p:nvSpPr>
        <p:spPr>
          <a:xfrm rot="10800000">
            <a:off x="2606770" y="3644898"/>
            <a:ext cx="3857626" cy="375049"/>
          </a:xfrm>
          <a:prstGeom prst="bentUpArrow">
            <a:avLst/>
          </a:prstGeom>
          <a:solidFill>
            <a:srgbClr val="7030A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8" name="Notched Right Arrow 57"/>
          <p:cNvSpPr/>
          <p:nvPr/>
        </p:nvSpPr>
        <p:spPr>
          <a:xfrm>
            <a:off x="3392584" y="3140157"/>
            <a:ext cx="3183398" cy="326946"/>
          </a:xfrm>
          <a:prstGeom prst="notchedRightArrow">
            <a:avLst>
              <a:gd name="adj1" fmla="val 31674"/>
              <a:gd name="adj2" fmla="val 25566"/>
            </a:avLst>
          </a:prstGeom>
          <a:solidFill>
            <a:srgbClr val="7030A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59" name="Notched Right Arrow 58"/>
          <p:cNvSpPr/>
          <p:nvPr/>
        </p:nvSpPr>
        <p:spPr>
          <a:xfrm>
            <a:off x="3656902" y="4492656"/>
            <a:ext cx="2516115" cy="351491"/>
          </a:xfrm>
          <a:prstGeom prst="notchedRightArrow">
            <a:avLst>
              <a:gd name="adj1" fmla="val 31674"/>
              <a:gd name="adj2" fmla="val 25566"/>
            </a:avLst>
          </a:prstGeom>
          <a:solidFill>
            <a:srgbClr val="7030A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60" name="Down Arrow 59"/>
          <p:cNvSpPr/>
          <p:nvPr/>
        </p:nvSpPr>
        <p:spPr>
          <a:xfrm>
            <a:off x="8429333" y="5818214"/>
            <a:ext cx="532055" cy="188402"/>
          </a:xfrm>
          <a:prstGeom prst="downArrow">
            <a:avLst/>
          </a:prstGeom>
          <a:solidFill>
            <a:srgbClr val="7030A0">
              <a:alpha val="63000"/>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1" name="Content Placeholder 4"/>
          <p:cNvSpPr txBox="1">
            <a:spLocks/>
          </p:cNvSpPr>
          <p:nvPr/>
        </p:nvSpPr>
        <p:spPr bwMode="auto">
          <a:xfrm>
            <a:off x="4311564" y="374464"/>
            <a:ext cx="6997870" cy="33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id-ID" sz="1800" dirty="0" smtClean="0">
                <a:latin typeface="Rockwell" panose="02060603020205020403" pitchFamily="18" charset="0"/>
              </a:rPr>
              <a:t>Penerusan Hibah dari Pinjaman dan Hibah Luar Negeri (PHLN)</a:t>
            </a: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a:spcBef>
                <a:spcPts val="0"/>
              </a:spcBef>
            </a:pPr>
            <a:endParaRPr lang="id-ID" sz="1800" dirty="0" smtClean="0">
              <a:latin typeface="Rockwell" panose="02060603020205020403" pitchFamily="18" charset="0"/>
            </a:endParaRPr>
          </a:p>
          <a:p>
            <a:pPr marL="0" indent="0">
              <a:spcBef>
                <a:spcPts val="0"/>
              </a:spcBef>
              <a:buFont typeface="Arial" panose="020B0604020202020204" pitchFamily="34" charset="0"/>
              <a:buNone/>
            </a:pPr>
            <a:r>
              <a:rPr lang="id-ID" sz="1800" dirty="0" smtClean="0">
                <a:latin typeface="Rockwell" panose="02060603020205020403" pitchFamily="18" charset="0"/>
              </a:rPr>
              <a:t> </a:t>
            </a:r>
            <a:endParaRPr lang="id-ID" sz="1800" dirty="0">
              <a:latin typeface="Rockwell" panose="02060603020205020403" pitchFamily="18" charset="0"/>
            </a:endParaRPr>
          </a:p>
        </p:txBody>
      </p:sp>
      <p:sp>
        <p:nvSpPr>
          <p:cNvPr id="17" name="TextBox 16"/>
          <p:cNvSpPr txBox="1"/>
          <p:nvPr/>
        </p:nvSpPr>
        <p:spPr>
          <a:xfrm>
            <a:off x="1853658" y="5918228"/>
            <a:ext cx="4334701" cy="646331"/>
          </a:xfrm>
          <a:prstGeom prst="rect">
            <a:avLst/>
          </a:prstGeom>
          <a:solidFill>
            <a:schemeClr val="accent5">
              <a:lumMod val="60000"/>
              <a:lumOff val="40000"/>
            </a:schemeClr>
          </a:solidFill>
        </p:spPr>
        <p:txBody>
          <a:bodyPr wrap="square" rtlCol="0">
            <a:spAutoFit/>
          </a:bodyPr>
          <a:lstStyle/>
          <a:p>
            <a:r>
              <a:rPr lang="id-ID" sz="1200" dirty="0">
                <a:latin typeface="Gill Sans MT" panose="020B0502020104020203" pitchFamily="34" charset="0"/>
              </a:rPr>
              <a:t>PHD : perjajian untuk penerusan hibah dari pinjaman atau Penerimaan DN</a:t>
            </a:r>
          </a:p>
          <a:p>
            <a:r>
              <a:rPr lang="id-ID" sz="1200" dirty="0">
                <a:latin typeface="Gill Sans MT" panose="020B0502020104020203" pitchFamily="34" charset="0"/>
              </a:rPr>
              <a:t>PPH : perjanjian untuk penerusan hibah dari Hibah LN</a:t>
            </a:r>
          </a:p>
        </p:txBody>
      </p:sp>
    </p:spTree>
    <p:extLst>
      <p:ext uri="{BB962C8B-B14F-4D97-AF65-F5344CB8AC3E}">
        <p14:creationId xmlns:p14="http://schemas.microsoft.com/office/powerpoint/2010/main" val="6809130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3559629" y="-37640"/>
            <a:ext cx="8501741" cy="565210"/>
          </a:xfrm>
        </p:spPr>
        <p:txBody>
          <a:bodyPr>
            <a:normAutofit/>
          </a:bodyPr>
          <a:lstStyle/>
          <a:p>
            <a:pPr algn="ctr"/>
            <a:r>
              <a:rPr lang="id-ID" sz="2400" b="1" dirty="0">
                <a:latin typeface="Rockwell" panose="02060603020205020403" pitchFamily="18" charset="0"/>
              </a:rPr>
              <a:t>Perencanaan dan Alokasi Hibah Kepada Pemda </a:t>
            </a:r>
            <a:r>
              <a:rPr lang="id-ID" sz="2400" b="1" dirty="0" smtClean="0">
                <a:latin typeface="Rockwell" panose="02060603020205020403" pitchFamily="18" charset="0"/>
              </a:rPr>
              <a:t>(2)</a:t>
            </a:r>
            <a:endParaRPr lang="en-US" sz="2400" dirty="0"/>
          </a:p>
        </p:txBody>
      </p:sp>
      <p:sp>
        <p:nvSpPr>
          <p:cNvPr id="2" name="Slide Number Placeholder 1"/>
          <p:cNvSpPr>
            <a:spLocks noGrp="1"/>
          </p:cNvSpPr>
          <p:nvPr>
            <p:ph type="sldNum" sz="quarter" idx="4294967295"/>
          </p:nvPr>
        </p:nvSpPr>
        <p:spPr>
          <a:xfrm>
            <a:off x="9448800" y="6343650"/>
            <a:ext cx="2743200" cy="365125"/>
          </a:xfrm>
        </p:spPr>
        <p:txBody>
          <a:bodyPr/>
          <a:lstStyle/>
          <a:p>
            <a:fld id="{103990E4-8F49-4D33-B8FA-5FEA170BB56E}" type="slidenum">
              <a:rPr lang="en-US" smtClean="0"/>
              <a:pPr/>
              <a:t>8</a:t>
            </a:fld>
            <a:endParaRPr lang="en-US"/>
          </a:p>
        </p:txBody>
      </p:sp>
      <p:sp>
        <p:nvSpPr>
          <p:cNvPr id="34" name="Rectangle 33"/>
          <p:cNvSpPr/>
          <p:nvPr/>
        </p:nvSpPr>
        <p:spPr>
          <a:xfrm>
            <a:off x="0" y="622840"/>
            <a:ext cx="3559629" cy="247149"/>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462657" y="622841"/>
            <a:ext cx="729343" cy="247148"/>
          </a:xfrm>
          <a:prstGeom prst="rect">
            <a:avLst/>
          </a:prstGeom>
          <a:solidFill>
            <a:srgbClr val="91A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Content Placeholder 4"/>
          <p:cNvSpPr txBox="1">
            <a:spLocks/>
          </p:cNvSpPr>
          <p:nvPr/>
        </p:nvSpPr>
        <p:spPr bwMode="auto">
          <a:xfrm>
            <a:off x="4378726" y="527570"/>
            <a:ext cx="6997870" cy="33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id-ID" sz="1800" dirty="0">
                <a:latin typeface="Rockwell" panose="02060603020205020403" pitchFamily="18" charset="0"/>
              </a:rPr>
              <a:t>Penerimaan Dalam Negeri yang Dihibahkan Kepada Pemda</a:t>
            </a: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marL="0" indent="0">
              <a:spcBef>
                <a:spcPts val="0"/>
              </a:spcBef>
              <a:buFont typeface="Arial" panose="020B0604020202020204" pitchFamily="34" charset="0"/>
              <a:buNone/>
            </a:pPr>
            <a:endParaRPr lang="id-ID" sz="1800" dirty="0" smtClean="0">
              <a:latin typeface="Rockwell" panose="02060603020205020403" pitchFamily="18" charset="0"/>
            </a:endParaRPr>
          </a:p>
          <a:p>
            <a:pPr>
              <a:spcBef>
                <a:spcPts val="0"/>
              </a:spcBef>
            </a:pPr>
            <a:endParaRPr lang="id-ID" sz="1800" dirty="0" smtClean="0">
              <a:latin typeface="Rockwell" panose="02060603020205020403" pitchFamily="18" charset="0"/>
            </a:endParaRPr>
          </a:p>
          <a:p>
            <a:pPr marL="0" indent="0">
              <a:spcBef>
                <a:spcPts val="0"/>
              </a:spcBef>
              <a:buFont typeface="Arial" panose="020B0604020202020204" pitchFamily="34" charset="0"/>
              <a:buNone/>
            </a:pPr>
            <a:r>
              <a:rPr lang="id-ID" sz="1800" dirty="0" smtClean="0">
                <a:latin typeface="Rockwell" panose="02060603020205020403" pitchFamily="18" charset="0"/>
              </a:rPr>
              <a:t> </a:t>
            </a:r>
            <a:endParaRPr lang="id-ID" sz="1800" dirty="0">
              <a:latin typeface="Rockwell" panose="02060603020205020403" pitchFamily="18" charset="0"/>
            </a:endParaRPr>
          </a:p>
        </p:txBody>
      </p:sp>
      <p:graphicFrame>
        <p:nvGraphicFramePr>
          <p:cNvPr id="62" name="Table 61"/>
          <p:cNvGraphicFramePr>
            <a:graphicFrameLocks noGrp="1"/>
          </p:cNvGraphicFramePr>
          <p:nvPr>
            <p:extLst>
              <p:ext uri="{D42A27DB-BD31-4B8C-83A1-F6EECF244321}">
                <p14:modId xmlns:p14="http://schemas.microsoft.com/office/powerpoint/2010/main" val="4025034779"/>
              </p:ext>
            </p:extLst>
          </p:nvPr>
        </p:nvGraphicFramePr>
        <p:xfrm>
          <a:off x="1717221" y="1219201"/>
          <a:ext cx="8896348" cy="5143499"/>
        </p:xfrm>
        <a:graphic>
          <a:graphicData uri="http://schemas.openxmlformats.org/drawingml/2006/table">
            <a:tbl>
              <a:tblPr/>
              <a:tblGrid>
                <a:gridCol w="1793222">
                  <a:extLst>
                    <a:ext uri="{9D8B030D-6E8A-4147-A177-3AD203B41FA5}">
                      <a16:colId xmlns:a16="http://schemas.microsoft.com/office/drawing/2014/main" xmlns="" val="20000"/>
                    </a:ext>
                  </a:extLst>
                </a:gridCol>
                <a:gridCol w="563524">
                  <a:extLst>
                    <a:ext uri="{9D8B030D-6E8A-4147-A177-3AD203B41FA5}">
                      <a16:colId xmlns:a16="http://schemas.microsoft.com/office/drawing/2014/main" xmlns="" val="20001"/>
                    </a:ext>
                  </a:extLst>
                </a:gridCol>
                <a:gridCol w="1703981">
                  <a:extLst>
                    <a:ext uri="{9D8B030D-6E8A-4147-A177-3AD203B41FA5}">
                      <a16:colId xmlns:a16="http://schemas.microsoft.com/office/drawing/2014/main" xmlns="" val="20002"/>
                    </a:ext>
                  </a:extLst>
                </a:gridCol>
                <a:gridCol w="387447">
                  <a:extLst>
                    <a:ext uri="{9D8B030D-6E8A-4147-A177-3AD203B41FA5}">
                      <a16:colId xmlns:a16="http://schemas.microsoft.com/office/drawing/2014/main" xmlns="" val="20003"/>
                    </a:ext>
                  </a:extLst>
                </a:gridCol>
                <a:gridCol w="2398791">
                  <a:extLst>
                    <a:ext uri="{9D8B030D-6E8A-4147-A177-3AD203B41FA5}">
                      <a16:colId xmlns:a16="http://schemas.microsoft.com/office/drawing/2014/main" xmlns="" val="20004"/>
                    </a:ext>
                  </a:extLst>
                </a:gridCol>
                <a:gridCol w="2049383">
                  <a:extLst>
                    <a:ext uri="{9D8B030D-6E8A-4147-A177-3AD203B41FA5}">
                      <a16:colId xmlns:a16="http://schemas.microsoft.com/office/drawing/2014/main" xmlns="" val="20005"/>
                    </a:ext>
                  </a:extLst>
                </a:gridCol>
              </a:tblGrid>
              <a:tr h="326102">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K/L</a:t>
                      </a: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hMerge="1">
                  <a:txBody>
                    <a:bodyPr/>
                    <a:lstStyle/>
                    <a:p>
                      <a:endParaRPr lang="id-ID"/>
                    </a:p>
                  </a:txBody>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BAPPENAS</a:t>
                      </a:r>
                    </a:p>
                  </a:txBody>
                  <a:tcPr marL="9525" marR="9525" marT="9525" marB="0">
                    <a:lnL>
                      <a:noFill/>
                    </a:lnL>
                    <a:lnR>
                      <a:noFill/>
                    </a:lnR>
                    <a:lnT>
                      <a:noFill/>
                    </a:lnT>
                    <a:lnB>
                      <a:noFill/>
                    </a:lnB>
                    <a:solidFill>
                      <a:srgbClr val="FDFFDD"/>
                    </a:solidFill>
                  </a:tcPr>
                </a:tc>
                <a:tc hMerge="1">
                  <a:txBody>
                    <a:bodyPr/>
                    <a:lstStyle/>
                    <a:p>
                      <a:endParaRPr lang="id-ID"/>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smtClean="0">
                          <a:ln>
                            <a:noFill/>
                          </a:ln>
                          <a:solidFill>
                            <a:prstClr val="black"/>
                          </a:solidFill>
                          <a:effectLst/>
                          <a:uLnTx/>
                          <a:uFillTx/>
                          <a:latin typeface="Gill Sans MT" panose="020B0502020104020203" pitchFamily="34" charset="0"/>
                          <a:ea typeface="+mn-ea"/>
                          <a:cs typeface="+mn-cs"/>
                        </a:rPr>
                        <a:t>KEMENKEU</a:t>
                      </a:r>
                      <a:endPar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txBody>
                  <a:tcPr marL="9525" marR="9525" marT="9525" marB="0">
                    <a:lnL>
                      <a:noFill/>
                    </a:lnL>
                    <a:lnR>
                      <a:noFill/>
                    </a:lnR>
                    <a:lnT>
                      <a:noFill/>
                    </a:lnT>
                    <a:lnB>
                      <a:noFill/>
                    </a:lnB>
                    <a:solidFill>
                      <a:srgbClr val="FE7572">
                        <a:alpha val="59000"/>
                      </a:srgb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PEMDA</a:t>
                      </a:r>
                    </a:p>
                  </a:txBody>
                  <a:tcPr marL="9525" marR="9525" marT="9525" marB="0">
                    <a:lnL>
                      <a:noFill/>
                    </a:lnL>
                    <a:lnR>
                      <a:noFill/>
                    </a:lnR>
                    <a:lnT>
                      <a:noFill/>
                    </a:lnT>
                    <a:lnB>
                      <a:noFill/>
                    </a:lnB>
                    <a:solidFill>
                      <a:srgbClr val="FF9933">
                        <a:alpha val="60000"/>
                      </a:srgbClr>
                    </a:solidFill>
                  </a:tcPr>
                </a:tc>
                <a:extLst>
                  <a:ext uri="{0D108BD9-81ED-4DB2-BD59-A6C34878D82A}">
                    <a16:rowId xmlns:a16="http://schemas.microsoft.com/office/drawing/2014/main" xmlns="" val="10000"/>
                  </a:ext>
                </a:extLst>
              </a:tr>
              <a:tr h="847886">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id-ID" sz="1100" dirty="0">
                          <a:solidFill>
                            <a:schemeClr val="tx1"/>
                          </a:solidFill>
                          <a:latin typeface="Gill Sans MT" panose="020B0502020104020203" pitchFamily="34" charset="0"/>
                        </a:rPr>
                        <a:t>mengusukan </a:t>
                      </a:r>
                      <a:r>
                        <a:rPr lang="sv-SE" sz="1100" dirty="0">
                          <a:solidFill>
                            <a:schemeClr val="tx1"/>
                          </a:solidFill>
                          <a:latin typeface="Gill Sans MT" panose="020B0502020104020203" pitchFamily="34" charset="0"/>
                        </a:rPr>
                        <a:t>rencana kegiatan h</a:t>
                      </a:r>
                      <a:r>
                        <a:rPr lang="id-ID" sz="1100" dirty="0">
                          <a:solidFill>
                            <a:schemeClr val="tx1"/>
                          </a:solidFill>
                          <a:latin typeface="Gill Sans MT" panose="020B0502020104020203" pitchFamily="34" charset="0"/>
                        </a:rPr>
                        <a:t>ibah kepada Pemerintah Daerah</a:t>
                      </a:r>
                      <a:endParaRPr lang="id-ID" sz="1100" dirty="0">
                        <a:latin typeface="Gill Sans MT" panose="020B0502020104020203"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rowSpan="2">
                  <a:txBody>
                    <a:body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r>
                        <a:rPr lang="id-ID" sz="1100" dirty="0">
                          <a:latin typeface="Gill Sans MT" panose="020B0502020104020203" pitchFamily="34" charset="0"/>
                        </a:rPr>
                        <a:t>melakukan penilaian kelayakan usulan</a:t>
                      </a: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r>
                        <a:rPr lang="id-ID" sz="1100" dirty="0">
                          <a:latin typeface="Gill Sans MT" panose="020B0502020104020203" pitchFamily="34" charset="0"/>
                        </a:rPr>
                        <a:t>Menuangkan</a:t>
                      </a:r>
                      <a:r>
                        <a:rPr lang="id-ID" sz="1100" baseline="0" dirty="0">
                          <a:latin typeface="Gill Sans MT" panose="020B0502020104020203" pitchFamily="34" charset="0"/>
                        </a:rPr>
                        <a:t> dalam RKP</a:t>
                      </a:r>
                      <a:endParaRPr lang="id-ID" sz="1100" dirty="0">
                        <a:latin typeface="Gill Sans MT" panose="020B0502020104020203" pitchFamily="34" charset="0"/>
                      </a:endParaRPr>
                    </a:p>
                  </a:txBody>
                  <a:tcPr marL="9525" marR="9525" marT="9525" marB="0">
                    <a:lnL>
                      <a:noFill/>
                    </a:lnL>
                    <a:lnR>
                      <a:noFill/>
                    </a:lnR>
                    <a:lnT>
                      <a:noFill/>
                    </a:lnT>
                    <a:lnB>
                      <a:noFill/>
                    </a:lnB>
                    <a:solidFill>
                      <a:srgbClr val="FDFFDD"/>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rowSpan="4">
                  <a:txBody>
                    <a:body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smtClean="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100" dirty="0" smtClean="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050" dirty="0" smtClean="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endParaRPr lang="id-ID" sz="1100" dirty="0" smtClean="0">
                        <a:latin typeface="Gill Sans MT" panose="020B0502020104020203" pitchFamily="34" charset="0"/>
                      </a:endParaRPr>
                    </a:p>
                    <a:p>
                      <a:pPr marL="174625" marR="0" lvl="0" indent="0" algn="l" defTabSz="457200" rtl="0" eaLnBrk="1" fontAlgn="b" latinLnBrk="0" hangingPunct="1">
                        <a:lnSpc>
                          <a:spcPct val="100000"/>
                        </a:lnSpc>
                        <a:spcBef>
                          <a:spcPts val="0"/>
                        </a:spcBef>
                        <a:spcAft>
                          <a:spcPts val="0"/>
                        </a:spcAft>
                        <a:buClrTx/>
                        <a:buSzTx/>
                        <a:buFontTx/>
                        <a:buNone/>
                        <a:tabLst/>
                        <a:defRPr/>
                      </a:pPr>
                      <a:r>
                        <a:rPr lang="id-ID" sz="1100" dirty="0" smtClean="0">
                          <a:latin typeface="Gill Sans MT" panose="020B0502020104020203" pitchFamily="34" charset="0"/>
                        </a:rPr>
                        <a:t>menetapkan Alokasi Belanja</a:t>
                      </a:r>
                      <a:r>
                        <a:rPr lang="id-ID" sz="1100" baseline="0" dirty="0" smtClean="0">
                          <a:latin typeface="Gill Sans MT" panose="020B0502020104020203" pitchFamily="34" charset="0"/>
                        </a:rPr>
                        <a:t> BUN BA 999.02</a:t>
                      </a:r>
                      <a:endParaRPr lang="id-ID" sz="1100" dirty="0" smtClean="0">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E7572">
                        <a:alpha val="59000"/>
                      </a:srgbClr>
                    </a:solidFill>
                  </a:tcPr>
                </a:tc>
                <a:tc rowSpan="5">
                  <a:txBody>
                    <a:bodyPr/>
                    <a:lstStyle/>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algn="l" fontAlgn="b"/>
                      <a:endParaRPr lang="id-ID" sz="1100" b="0" i="0" u="none" strike="noStrike" dirty="0">
                        <a:solidFill>
                          <a:srgbClr val="000000"/>
                        </a:solidFill>
                        <a:effectLst/>
                        <a:latin typeface="Gill Sans MT" panose="020B0502020104020203" pitchFamily="34" charset="0"/>
                      </a:endParaRPr>
                    </a:p>
                    <a:p>
                      <a:pPr marL="271463" indent="0" algn="l" fontAlgn="b"/>
                      <a:endParaRPr lang="id-ID" sz="1100" b="0" i="0" u="none" strike="noStrike" dirty="0">
                        <a:solidFill>
                          <a:srgbClr val="000000"/>
                        </a:solidFill>
                        <a:effectLst/>
                        <a:latin typeface="Gill Sans MT" panose="020B0502020104020203" pitchFamily="34" charset="0"/>
                      </a:endParaRPr>
                    </a:p>
                    <a:p>
                      <a:pPr marL="271463" indent="0" algn="l" fontAlgn="b"/>
                      <a:r>
                        <a:rPr lang="id-ID" sz="1100" b="0" i="0" u="none" strike="noStrike" dirty="0">
                          <a:solidFill>
                            <a:srgbClr val="000000"/>
                          </a:solidFill>
                          <a:effectLst/>
                          <a:latin typeface="Gill Sans MT" panose="020B0502020104020203" pitchFamily="34" charset="0"/>
                        </a:rPr>
                        <a:t>Menyampaikan Surat Kesediaan atau Penolakan mengikuti Program</a:t>
                      </a:r>
                      <a:r>
                        <a:rPr lang="id-ID" sz="1100" b="0" i="0" u="none" strike="noStrike" baseline="0" dirty="0">
                          <a:solidFill>
                            <a:srgbClr val="000000"/>
                          </a:solidFill>
                          <a:effectLst/>
                          <a:latin typeface="Gill Sans MT" panose="020B0502020104020203" pitchFamily="34" charset="0"/>
                        </a:rPr>
                        <a:t> Hibah</a:t>
                      </a:r>
                    </a:p>
                    <a:p>
                      <a:pPr marL="271463" indent="0"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F9933">
                        <a:alpha val="60000"/>
                      </a:srgbClr>
                    </a:solidFill>
                  </a:tcPr>
                </a:tc>
                <a:extLst>
                  <a:ext uri="{0D108BD9-81ED-4DB2-BD59-A6C34878D82A}">
                    <a16:rowId xmlns:a16="http://schemas.microsoft.com/office/drawing/2014/main" xmlns="" val="10001"/>
                  </a:ext>
                </a:extLst>
              </a:tr>
              <a:tr h="584368">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vMerge="1">
                  <a:txBody>
                    <a:body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latin typeface="+mn-lt"/>
                      </a:endParaRPr>
                    </a:p>
                  </a:txBody>
                  <a:tcPr marL="9525" marR="9525" marT="9525" marB="0" anchor="ctr">
                    <a:lnL>
                      <a:noFill/>
                    </a:lnL>
                    <a:lnR>
                      <a:noFill/>
                    </a:lnR>
                    <a:lnT>
                      <a:noFill/>
                    </a:lnT>
                    <a:lnB>
                      <a:noFill/>
                    </a:lnB>
                    <a:solidFill>
                      <a:schemeClr val="accent6">
                        <a:tint val="2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92D050"/>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2"/>
                  </a:ext>
                </a:extLst>
              </a:tr>
              <a:tr h="847886">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solidFill>
                          <a:schemeClr val="tx1"/>
                        </a:solidFill>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endParaRPr lang="id-ID" sz="1100" dirty="0">
                        <a:solidFill>
                          <a:schemeClr val="tx1"/>
                        </a:solidFill>
                        <a:latin typeface="Gill Sans MT" panose="020B0502020104020203" pitchFamily="34" charset="0"/>
                      </a:endParaRPr>
                    </a:p>
                    <a:p>
                      <a:pPr marL="0" marR="0" lvl="0" indent="0" algn="l" defTabSz="457200" rtl="0" eaLnBrk="1" fontAlgn="b" latinLnBrk="0" hangingPunct="1">
                        <a:lnSpc>
                          <a:spcPct val="100000"/>
                        </a:lnSpc>
                        <a:spcBef>
                          <a:spcPts val="0"/>
                        </a:spcBef>
                        <a:spcAft>
                          <a:spcPts val="0"/>
                        </a:spcAft>
                        <a:buClrTx/>
                        <a:buSzTx/>
                        <a:buFontTx/>
                        <a:buNone/>
                        <a:tabLst/>
                        <a:defRPr/>
                      </a:pPr>
                      <a:r>
                        <a:rPr lang="id-ID" sz="1100" dirty="0">
                          <a:solidFill>
                            <a:schemeClr val="tx1"/>
                          </a:solidFill>
                          <a:latin typeface="Gill Sans MT" panose="020B0502020104020203" pitchFamily="34" charset="0"/>
                        </a:rPr>
                        <a:t>mengusulkan alokasi (indikasi</a:t>
                      </a:r>
                      <a:r>
                        <a:rPr lang="id-ID" sz="1100" baseline="0" dirty="0">
                          <a:solidFill>
                            <a:schemeClr val="tx1"/>
                          </a:solidFill>
                          <a:latin typeface="Gill Sans MT" panose="020B0502020104020203" pitchFamily="34" charset="0"/>
                        </a:rPr>
                        <a:t> kebutuhan)</a:t>
                      </a:r>
                      <a:r>
                        <a:rPr lang="id-ID" sz="1100" dirty="0">
                          <a:solidFill>
                            <a:schemeClr val="tx1"/>
                          </a:solidFill>
                          <a:latin typeface="Gill Sans MT" panose="020B0502020104020203" pitchFamily="34" charset="0"/>
                        </a:rPr>
                        <a:t> dana</a:t>
                      </a:r>
                      <a:endParaRPr lang="id-ID" sz="1100" dirty="0">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92D050"/>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3"/>
                  </a:ext>
                </a:extLst>
              </a:tr>
              <a:tr h="243855">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92D050"/>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4"/>
                  </a:ext>
                </a:extLst>
              </a:tr>
              <a:tr h="1420782">
                <a:tc rowSpan="2">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id-ID" sz="1100" b="0" i="0" u="none" strike="noStrike" dirty="0">
                          <a:solidFill>
                            <a:srgbClr val="000000"/>
                          </a:solidFill>
                          <a:effectLst/>
                          <a:latin typeface="Gill Sans MT" panose="020B0502020104020203" pitchFamily="34" charset="0"/>
                        </a:rPr>
                        <a:t>menyampaikan usulan besaran hibah dan daftar nama Pemerintah Daerah calon penerima Hibah</a:t>
                      </a:r>
                    </a:p>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a:txBody>
                    <a:bodyPr/>
                    <a:lstStyle/>
                    <a:p>
                      <a:pPr marL="0" indent="0" algn="l" fontAlgn="b">
                        <a:buNone/>
                        <a:tabLst>
                          <a:tab pos="271463" algn="l"/>
                        </a:tabLst>
                      </a:pPr>
                      <a:endParaRPr lang="id-ID" sz="1100" b="0" i="0" u="none" strike="noStrike" dirty="0" smtClean="0">
                        <a:solidFill>
                          <a:srgbClr val="000000"/>
                        </a:solidFill>
                        <a:effectLst/>
                        <a:latin typeface="Gill Sans MT" panose="020B0502020104020203" pitchFamily="34" charset="0"/>
                      </a:endParaRPr>
                    </a:p>
                    <a:p>
                      <a:pPr marL="271463" indent="-271463" algn="l" fontAlgn="b">
                        <a:buAutoNum type="alphaLcPeriod"/>
                        <a:tabLst>
                          <a:tab pos="271463" algn="l"/>
                        </a:tabLst>
                      </a:pPr>
                      <a:r>
                        <a:rPr lang="id-ID" sz="1100" b="0" i="0" u="none" strike="noStrike" dirty="0" smtClean="0">
                          <a:solidFill>
                            <a:srgbClr val="000000"/>
                          </a:solidFill>
                          <a:effectLst/>
                          <a:latin typeface="Gill Sans MT" panose="020B0502020104020203" pitchFamily="34" charset="0"/>
                        </a:rPr>
                        <a:t>melakukan pembahasan atas usulan </a:t>
                      </a:r>
                    </a:p>
                    <a:p>
                      <a:pPr marL="0" indent="0" algn="l" fontAlgn="b">
                        <a:buNone/>
                        <a:tabLst>
                          <a:tab pos="271463" algn="l"/>
                        </a:tabLst>
                      </a:pPr>
                      <a:endParaRPr lang="id-ID" sz="1100" b="0" i="0" u="none" strike="noStrike" dirty="0" smtClean="0">
                        <a:solidFill>
                          <a:srgbClr val="000000"/>
                        </a:solidFill>
                        <a:effectLst/>
                        <a:latin typeface="Gill Sans MT" panose="020B0502020104020203" pitchFamily="34" charset="0"/>
                      </a:endParaRPr>
                    </a:p>
                    <a:p>
                      <a:pPr marL="271463" indent="-271463" algn="l" fontAlgn="b">
                        <a:buFont typeface="+mj-lt"/>
                        <a:buAutoNum type="alphaLcPeriod" startAt="2"/>
                        <a:tabLst>
                          <a:tab pos="271463" algn="l"/>
                        </a:tabLst>
                      </a:pPr>
                      <a:r>
                        <a:rPr lang="id-ID" sz="1100" b="0" i="0" u="none" strike="noStrike" dirty="0" smtClean="0">
                          <a:solidFill>
                            <a:srgbClr val="000000"/>
                          </a:solidFill>
                          <a:effectLst/>
                          <a:latin typeface="Gill Sans MT" panose="020B0502020104020203" pitchFamily="34" charset="0"/>
                        </a:rPr>
                        <a:t>menerbitkan dan menyampaikan SPPH</a:t>
                      </a:r>
                    </a:p>
                    <a:p>
                      <a:pPr marL="0" indent="0" algn="l" fontAlgn="b">
                        <a:buFont typeface="+mj-lt"/>
                        <a:buNone/>
                        <a:tabLst>
                          <a:tab pos="271463" algn="l"/>
                        </a:tabLst>
                      </a:pPr>
                      <a:endParaRPr lang="id-ID" sz="1100" b="0" i="0" u="none" strike="noStrike" dirty="0" smtClean="0">
                        <a:solidFill>
                          <a:srgbClr val="000000"/>
                        </a:solidFill>
                        <a:effectLst/>
                        <a:latin typeface="Gill Sans MT" panose="020B0502020104020203" pitchFamily="34" charset="0"/>
                      </a:endParaRPr>
                    </a:p>
                    <a:p>
                      <a:pPr marL="271463" indent="-271463" algn="l" fontAlgn="b">
                        <a:buFont typeface="+mj-lt"/>
                        <a:buAutoNum type="alphaLcPeriod" startAt="2"/>
                        <a:tabLst>
                          <a:tab pos="271463" algn="l"/>
                        </a:tabLst>
                      </a:pPr>
                      <a:endParaRPr lang="id-ID" sz="1100" b="0" i="0" u="none" strike="noStrike" dirty="0" smtClean="0">
                        <a:solidFill>
                          <a:srgbClr val="000000"/>
                        </a:solidFill>
                        <a:effectLst/>
                        <a:latin typeface="Gill Sans MT" panose="020B0502020104020203" pitchFamily="34" charset="0"/>
                      </a:endParaRPr>
                    </a:p>
                    <a:p>
                      <a:pPr marL="0" indent="0" algn="l" fontAlgn="b">
                        <a:buFont typeface="+mj-lt"/>
                        <a:buNone/>
                        <a:tabLst>
                          <a:tab pos="271463" algn="l"/>
                        </a:tabLst>
                      </a:pPr>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E7572">
                        <a:alpha val="59000"/>
                      </a:srgbClr>
                    </a:solidFill>
                  </a:tcPr>
                </a:tc>
                <a:tc v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rgbClr val="FF0000"/>
                    </a:solidFill>
                  </a:tcPr>
                </a:tc>
                <a:extLst>
                  <a:ext uri="{0D108BD9-81ED-4DB2-BD59-A6C34878D82A}">
                    <a16:rowId xmlns:a16="http://schemas.microsoft.com/office/drawing/2014/main" xmlns="" val="10005"/>
                  </a:ext>
                </a:extLst>
              </a:tr>
              <a:tr h="269179">
                <a:tc vMerge="1">
                  <a:txBody>
                    <a:bodyPr/>
                    <a:lstStyle/>
                    <a:p>
                      <a:endParaRPr lang="id-ID"/>
                    </a:p>
                  </a:txBody>
                  <a:tcPr/>
                </a:tc>
                <a:tc rowSpan="2">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rowSpan="2">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rowSpan="2">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FDFFDD"/>
                    </a:solidFill>
                  </a:tcPr>
                </a:tc>
                <a:tc rowSpan="2" gridSpan="2">
                  <a:txBody>
                    <a:bodyPr/>
                    <a:lstStyle/>
                    <a:p>
                      <a:pPr marL="0" indent="0" algn="ctr" fontAlgn="b">
                        <a:buFont typeface="+mj-lt"/>
                        <a:buNone/>
                        <a:tabLst>
                          <a:tab pos="271463" algn="l"/>
                        </a:tabLst>
                      </a:pPr>
                      <a:endParaRPr lang="id-ID" sz="1100" b="0" i="0" u="none" strike="noStrike" dirty="0">
                        <a:solidFill>
                          <a:srgbClr val="000000"/>
                        </a:solidFill>
                        <a:effectLst/>
                        <a:latin typeface="Gill Sans MT" panose="020B0502020104020203" pitchFamily="34" charset="0"/>
                      </a:endParaRPr>
                    </a:p>
                    <a:p>
                      <a:pPr marL="0" marR="0" lvl="0" indent="0" algn="ctr" defTabSz="457200" rtl="0" eaLnBrk="1" fontAlgn="b" latinLnBrk="0" hangingPunct="1">
                        <a:lnSpc>
                          <a:spcPct val="100000"/>
                        </a:lnSpc>
                        <a:spcBef>
                          <a:spcPts val="0"/>
                        </a:spcBef>
                        <a:spcAft>
                          <a:spcPts val="0"/>
                        </a:spcAft>
                        <a:buClrTx/>
                        <a:buSzTx/>
                        <a:buFont typeface="+mj-lt"/>
                        <a:buNone/>
                        <a:tabLst>
                          <a:tab pos="271463" algn="l"/>
                        </a:tabLst>
                        <a:defRPr/>
                      </a:pPr>
                      <a:r>
                        <a:rPr lang="id-ID" sz="1100" b="0" i="0" u="none" strike="noStrike" dirty="0">
                          <a:solidFill>
                            <a:srgbClr val="000000"/>
                          </a:solidFill>
                          <a:effectLst/>
                          <a:latin typeface="Gill Sans MT" panose="020B0502020104020203" pitchFamily="34" charset="0"/>
                        </a:rPr>
                        <a:t>PENANDATANGANAN </a:t>
                      </a:r>
                    </a:p>
                    <a:p>
                      <a:pPr marL="0" marR="0" lvl="0" indent="0" algn="ctr" defTabSz="457200" rtl="0" eaLnBrk="1" fontAlgn="b" latinLnBrk="0" hangingPunct="1">
                        <a:lnSpc>
                          <a:spcPct val="100000"/>
                        </a:lnSpc>
                        <a:spcBef>
                          <a:spcPts val="0"/>
                        </a:spcBef>
                        <a:spcAft>
                          <a:spcPts val="0"/>
                        </a:spcAft>
                        <a:buClrTx/>
                        <a:buSzTx/>
                        <a:buFont typeface="+mj-lt"/>
                        <a:buNone/>
                        <a:tabLst>
                          <a:tab pos="271463" algn="l"/>
                        </a:tabLst>
                        <a:defRPr/>
                      </a:pPr>
                      <a:r>
                        <a:rPr lang="id-ID" sz="1100" b="0" i="0" u="none" strike="noStrike" dirty="0">
                          <a:solidFill>
                            <a:srgbClr val="000000"/>
                          </a:solidFill>
                          <a:effectLst/>
                          <a:latin typeface="Gill Sans MT" panose="020B0502020104020203" pitchFamily="34" charset="0"/>
                        </a:rPr>
                        <a:t>PERJANJIAN</a:t>
                      </a:r>
                      <a:r>
                        <a:rPr lang="id-ID" sz="1100" b="0" i="0" u="none" strike="noStrike" baseline="0" dirty="0">
                          <a:solidFill>
                            <a:srgbClr val="000000"/>
                          </a:solidFill>
                          <a:effectLst/>
                          <a:latin typeface="Gill Sans MT" panose="020B0502020104020203" pitchFamily="34" charset="0"/>
                        </a:rPr>
                        <a:t> HIBAH DAERAH (PHD)</a:t>
                      </a:r>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solidFill>
                      <a:srgbClr val="92D050">
                        <a:alpha val="50000"/>
                      </a:srgbClr>
                    </a:solidFill>
                  </a:tcPr>
                </a:tc>
                <a:tc rowSpan="2" hMerge="1">
                  <a:txBody>
                    <a:bodyPr/>
                    <a:lstStyle/>
                    <a:p>
                      <a:pPr algn="l" fontAlgn="b"/>
                      <a:endParaRPr lang="id-ID" sz="1100" b="0" i="0" u="none" strike="noStrike" dirty="0">
                        <a:solidFill>
                          <a:srgbClr val="000000"/>
                        </a:solidFill>
                        <a:effectLst/>
                        <a:latin typeface="+mn-lt"/>
                      </a:endParaRPr>
                    </a:p>
                  </a:txBody>
                  <a:tcPr marL="9525" marR="9525" marT="9525" marB="0">
                    <a:lnL>
                      <a:noFill/>
                    </a:lnL>
                    <a:lnR>
                      <a:noFill/>
                    </a:lnR>
                    <a:lnT>
                      <a:noFill/>
                    </a:lnT>
                    <a:lnB>
                      <a:noFill/>
                    </a:lnB>
                    <a:solidFill>
                      <a:schemeClr val="accent6">
                        <a:tint val="20000"/>
                      </a:schemeClr>
                    </a:solidFill>
                  </a:tcPr>
                </a:tc>
                <a:extLst>
                  <a:ext uri="{0D108BD9-81ED-4DB2-BD59-A6C34878D82A}">
                    <a16:rowId xmlns:a16="http://schemas.microsoft.com/office/drawing/2014/main" xmlns="" val="10006"/>
                  </a:ext>
                </a:extLst>
              </a:tr>
              <a:tr h="347693">
                <a:tc>
                  <a:txBody>
                    <a:bodyPr/>
                    <a:lstStyle/>
                    <a:p>
                      <a:pPr algn="l" fontAlgn="b"/>
                      <a:endParaRPr lang="id-ID" sz="1100" b="0" i="0" u="none" strike="noStrike" dirty="0">
                        <a:solidFill>
                          <a:srgbClr val="000000"/>
                        </a:solidFill>
                        <a:effectLst/>
                        <a:latin typeface="Gill Sans MT" panose="020B0502020104020203" pitchFamily="34" charset="0"/>
                      </a:endParaRPr>
                    </a:p>
                  </a:txBody>
                  <a:tcPr marL="9525" marR="9525" marT="9525" marB="0">
                    <a:lnL>
                      <a:noFill/>
                    </a:lnL>
                    <a:lnR>
                      <a:noFill/>
                    </a:lnR>
                    <a:lnT>
                      <a:noFill/>
                    </a:lnT>
                    <a:lnB>
                      <a:noFill/>
                    </a:lnB>
                    <a:lnTlToBr w="12700" cmpd="sng">
                      <a:noFill/>
                      <a:prstDash val="solid"/>
                    </a:lnTlToBr>
                    <a:lnBlToTr w="12700" cmpd="sng">
                      <a:noFill/>
                      <a:prstDash val="solid"/>
                    </a:lnBlToTr>
                    <a:solidFill>
                      <a:schemeClr val="accent5">
                        <a:lumMod val="40000"/>
                        <a:lumOff val="60000"/>
                        <a:alpha val="60000"/>
                      </a:schemeClr>
                    </a:solidFill>
                  </a:tcPr>
                </a:tc>
                <a:tc vMerge="1">
                  <a:txBody>
                    <a:bodyPr/>
                    <a:lstStyle/>
                    <a:p>
                      <a:endParaRPr lang="id-ID"/>
                    </a:p>
                  </a:txBody>
                  <a:tcPr/>
                </a:tc>
                <a:tc vMerge="1">
                  <a:txBody>
                    <a:bodyPr/>
                    <a:lstStyle/>
                    <a:p>
                      <a:endParaRPr lang="id-ID"/>
                    </a:p>
                  </a:txBody>
                  <a:tcPr/>
                </a:tc>
                <a:tc vMerge="1">
                  <a:txBody>
                    <a:bodyPr/>
                    <a:lstStyle/>
                    <a:p>
                      <a:endParaRPr lang="id-ID"/>
                    </a:p>
                  </a:txBody>
                  <a:tcPr/>
                </a:tc>
                <a:tc gridSpan="2" vMerge="1">
                  <a:txBody>
                    <a:bodyPr/>
                    <a:lstStyle/>
                    <a:p>
                      <a:endParaRPr lang="id-ID"/>
                    </a:p>
                  </a:txBody>
                  <a:tcPr/>
                </a:tc>
                <a:tc hMerge="1" vMerge="1">
                  <a:txBody>
                    <a:bodyPr/>
                    <a:lstStyle/>
                    <a:p>
                      <a:endParaRPr lang="id-ID"/>
                    </a:p>
                  </a:txBody>
                  <a:tcPr/>
                </a:tc>
                <a:extLst>
                  <a:ext uri="{0D108BD9-81ED-4DB2-BD59-A6C34878D82A}">
                    <a16:rowId xmlns:a16="http://schemas.microsoft.com/office/drawing/2014/main" xmlns="" val="10007"/>
                  </a:ext>
                </a:extLst>
              </a:tr>
            </a:tbl>
          </a:graphicData>
        </a:graphic>
      </p:graphicFrame>
      <p:sp>
        <p:nvSpPr>
          <p:cNvPr id="63" name="Notched Right Arrow 62"/>
          <p:cNvSpPr/>
          <p:nvPr/>
        </p:nvSpPr>
        <p:spPr>
          <a:xfrm>
            <a:off x="3464331" y="2029009"/>
            <a:ext cx="572865" cy="179163"/>
          </a:xfrm>
          <a:prstGeom prst="notched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4" name="Notched Right Arrow 63"/>
          <p:cNvSpPr/>
          <p:nvPr/>
        </p:nvSpPr>
        <p:spPr>
          <a:xfrm rot="5400000">
            <a:off x="4373082" y="2432621"/>
            <a:ext cx="500743" cy="418611"/>
          </a:xfrm>
          <a:prstGeom prst="notchedRightArrow">
            <a:avLst>
              <a:gd name="adj1" fmla="val 33490"/>
              <a:gd name="adj2" fmla="val 328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Notched Right Arrow 64"/>
          <p:cNvSpPr/>
          <p:nvPr/>
        </p:nvSpPr>
        <p:spPr>
          <a:xfrm>
            <a:off x="3682344" y="3382796"/>
            <a:ext cx="2539180" cy="326337"/>
          </a:xfrm>
          <a:prstGeom prst="notchedRightArrow">
            <a:avLst>
              <a:gd name="adj1" fmla="val 31674"/>
              <a:gd name="adj2" fmla="val 2556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6" name="Down Arrow 65"/>
          <p:cNvSpPr/>
          <p:nvPr/>
        </p:nvSpPr>
        <p:spPr>
          <a:xfrm>
            <a:off x="8304641" y="5661353"/>
            <a:ext cx="547880" cy="242837"/>
          </a:xfrm>
          <a:prstGeom prst="down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7" name="Bent-Up Arrow 66"/>
          <p:cNvSpPr/>
          <p:nvPr/>
        </p:nvSpPr>
        <p:spPr>
          <a:xfrm rot="10800000">
            <a:off x="2465571" y="2955636"/>
            <a:ext cx="1571625" cy="361425"/>
          </a:xfrm>
          <a:prstGeom prst="bentUpArrow">
            <a:avLst>
              <a:gd name="adj1" fmla="val 26917"/>
              <a:gd name="adj2" fmla="val 28953"/>
              <a:gd name="adj3" fmla="val 2348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8" name="Notched Right Arrow 67"/>
          <p:cNvSpPr/>
          <p:nvPr/>
        </p:nvSpPr>
        <p:spPr>
          <a:xfrm>
            <a:off x="3661563" y="4399919"/>
            <a:ext cx="2503832" cy="351491"/>
          </a:xfrm>
          <a:prstGeom prst="notchedRightArrow">
            <a:avLst>
              <a:gd name="adj1" fmla="val 31674"/>
              <a:gd name="adj2" fmla="val 2556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9" name="Notched Right Arrow 68"/>
          <p:cNvSpPr/>
          <p:nvPr/>
        </p:nvSpPr>
        <p:spPr>
          <a:xfrm>
            <a:off x="8407757" y="4645085"/>
            <a:ext cx="449223" cy="254706"/>
          </a:xfrm>
          <a:prstGeom prst="notched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0" name="Notched Right Arrow 69"/>
          <p:cNvSpPr/>
          <p:nvPr/>
        </p:nvSpPr>
        <p:spPr>
          <a:xfrm rot="10800000">
            <a:off x="8353970" y="5152142"/>
            <a:ext cx="449223" cy="254706"/>
          </a:xfrm>
          <a:prstGeom prst="notched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1" name="Bent-Up Arrow 70"/>
          <p:cNvSpPr/>
          <p:nvPr/>
        </p:nvSpPr>
        <p:spPr>
          <a:xfrm rot="10800000">
            <a:off x="2363898" y="3807560"/>
            <a:ext cx="3857626" cy="346524"/>
          </a:xfrm>
          <a:prstGeom prst="bentUp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805768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9435" y="-17768"/>
            <a:ext cx="10515600" cy="707855"/>
          </a:xfrm>
        </p:spPr>
        <p:txBody>
          <a:bodyPr>
            <a:normAutofit/>
          </a:bodyPr>
          <a:lstStyle/>
          <a:p>
            <a:pPr algn="ctr"/>
            <a:r>
              <a:rPr lang="en-US" sz="2800" dirty="0" smtClean="0"/>
              <a:t>P</a:t>
            </a:r>
            <a:r>
              <a:rPr lang="id-ID" sz="2800" dirty="0" smtClean="0"/>
              <a:t>roses On Granting</a:t>
            </a:r>
            <a:endParaRPr lang="en-US" sz="2800" u="sng" dirty="0"/>
          </a:p>
        </p:txBody>
      </p:sp>
      <p:grpSp>
        <p:nvGrpSpPr>
          <p:cNvPr id="79" name="Group 78"/>
          <p:cNvGrpSpPr/>
          <p:nvPr/>
        </p:nvGrpSpPr>
        <p:grpSpPr>
          <a:xfrm>
            <a:off x="859304" y="734803"/>
            <a:ext cx="3021884" cy="603200"/>
            <a:chOff x="84196" y="0"/>
            <a:chExt cx="2216328" cy="419770"/>
          </a:xfrm>
          <a:solidFill>
            <a:schemeClr val="tx2">
              <a:lumMod val="10000"/>
              <a:lumOff val="90000"/>
            </a:schemeClr>
          </a:solidFill>
        </p:grpSpPr>
        <p:sp>
          <p:nvSpPr>
            <p:cNvPr id="104" name="Rounded Rectangle 103"/>
            <p:cNvSpPr/>
            <p:nvPr/>
          </p:nvSpPr>
          <p:spPr>
            <a:xfrm>
              <a:off x="84196" y="0"/>
              <a:ext cx="2216328" cy="419770"/>
            </a:xfrm>
            <a:prstGeom prst="roundRect">
              <a:avLst>
                <a:gd name="adj" fmla="val 1000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05" name="Rounded Rectangle 4"/>
            <p:cNvSpPr/>
            <p:nvPr/>
          </p:nvSpPr>
          <p:spPr>
            <a:xfrm>
              <a:off x="96491" y="12295"/>
              <a:ext cx="2191738" cy="39518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d-ID" sz="1400" kern="1200" dirty="0">
                  <a:solidFill>
                    <a:schemeClr val="tx1"/>
                  </a:solidFill>
                </a:rPr>
                <a:t>Kementerian/Lembaga</a:t>
              </a:r>
            </a:p>
          </p:txBody>
        </p:sp>
      </p:grpSp>
      <p:grpSp>
        <p:nvGrpSpPr>
          <p:cNvPr id="80" name="Group 79"/>
          <p:cNvGrpSpPr/>
          <p:nvPr/>
        </p:nvGrpSpPr>
        <p:grpSpPr>
          <a:xfrm>
            <a:off x="876068" y="1554565"/>
            <a:ext cx="3005120" cy="930068"/>
            <a:chOff x="482145" y="491107"/>
            <a:chExt cx="2042517" cy="629092"/>
          </a:xfrm>
        </p:grpSpPr>
        <p:sp>
          <p:nvSpPr>
            <p:cNvPr id="102" name="Rounded Rectangle 101"/>
            <p:cNvSpPr/>
            <p:nvPr/>
          </p:nvSpPr>
          <p:spPr>
            <a:xfrm>
              <a:off x="482145" y="491107"/>
              <a:ext cx="2042517" cy="629092"/>
            </a:xfrm>
            <a:prstGeom prst="roundRect">
              <a:avLst>
                <a:gd name="adj" fmla="val 10000"/>
              </a:avLst>
            </a:prstGeom>
            <a:solidFill>
              <a:schemeClr val="tx2">
                <a:lumMod val="10000"/>
                <a:lumOff val="90000"/>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3" name="Rounded Rectangle 6"/>
            <p:cNvSpPr/>
            <p:nvPr/>
          </p:nvSpPr>
          <p:spPr>
            <a:xfrm>
              <a:off x="500570" y="509532"/>
              <a:ext cx="2005667" cy="592242"/>
            </a:xfrm>
            <a:prstGeom prst="rect">
              <a:avLst/>
            </a:prstGeom>
            <a:solidFill>
              <a:schemeClr val="tx2">
                <a:lumMod val="10000"/>
                <a:lumOff val="9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ctr" anchorCtr="0">
              <a:noAutofit/>
            </a:bodyPr>
            <a:lstStyle/>
            <a:p>
              <a:pPr lvl="0" algn="l" defTabSz="622300">
                <a:lnSpc>
                  <a:spcPct val="90000"/>
                </a:lnSpc>
                <a:spcBef>
                  <a:spcPct val="0"/>
                </a:spcBef>
                <a:spcAft>
                  <a:spcPct val="35000"/>
                </a:spcAft>
              </a:pPr>
              <a:r>
                <a:rPr lang="en-US" sz="1400" kern="1200" dirty="0" err="1">
                  <a:solidFill>
                    <a:schemeClr val="tx1"/>
                  </a:solidFill>
                  <a:latin typeface="Book Antiqua" panose="02040602050305030304" pitchFamily="18" charset="0"/>
                </a:rPr>
                <a:t>Usulan</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Besaran</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Hibah</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dan</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Daftar</a:t>
              </a:r>
              <a:r>
                <a:rPr lang="en-US" sz="1400" kern="1200" dirty="0">
                  <a:solidFill>
                    <a:schemeClr val="tx1"/>
                  </a:solidFill>
                  <a:latin typeface="Book Antiqua" panose="02040602050305030304" pitchFamily="18" charset="0"/>
                </a:rPr>
                <a:t> Daerah </a:t>
              </a:r>
              <a:r>
                <a:rPr lang="en-US" sz="1400" kern="1200" dirty="0" err="1">
                  <a:solidFill>
                    <a:schemeClr val="tx1"/>
                  </a:solidFill>
                  <a:latin typeface="Book Antiqua" panose="02040602050305030304" pitchFamily="18" charset="0"/>
                </a:rPr>
                <a:t>Penerima</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Hibah</a:t>
              </a:r>
              <a:r>
                <a:rPr lang="en-US" sz="1400" kern="1200" dirty="0">
                  <a:solidFill>
                    <a:schemeClr val="tx1"/>
                  </a:solidFill>
                  <a:latin typeface="Book Antiqua" panose="02040602050305030304" pitchFamily="18" charset="0"/>
                </a:rPr>
                <a:t> </a:t>
              </a:r>
              <a:endParaRPr lang="id-ID" sz="1400" kern="1200" dirty="0">
                <a:solidFill>
                  <a:schemeClr val="tx1"/>
                </a:solidFill>
                <a:latin typeface="Book Antiqua" panose="02040602050305030304" pitchFamily="18" charset="0"/>
              </a:endParaRPr>
            </a:p>
          </p:txBody>
        </p:sp>
      </p:grpSp>
      <p:grpSp>
        <p:nvGrpSpPr>
          <p:cNvPr id="81" name="Group 80"/>
          <p:cNvGrpSpPr/>
          <p:nvPr/>
        </p:nvGrpSpPr>
        <p:grpSpPr>
          <a:xfrm>
            <a:off x="859304" y="2541899"/>
            <a:ext cx="3021884" cy="2529831"/>
            <a:chOff x="516640" y="1229486"/>
            <a:chExt cx="2036093" cy="1955191"/>
          </a:xfrm>
          <a:solidFill>
            <a:schemeClr val="tx2">
              <a:lumMod val="10000"/>
              <a:lumOff val="90000"/>
            </a:schemeClr>
          </a:solidFill>
        </p:grpSpPr>
        <p:sp>
          <p:nvSpPr>
            <p:cNvPr id="100" name="Rounded Rectangle 99"/>
            <p:cNvSpPr/>
            <p:nvPr/>
          </p:nvSpPr>
          <p:spPr>
            <a:xfrm>
              <a:off x="516640" y="1229486"/>
              <a:ext cx="2036093" cy="1955191"/>
            </a:xfrm>
            <a:prstGeom prst="roundRect">
              <a:avLst>
                <a:gd name="adj" fmla="val 10000"/>
              </a:avLst>
            </a:prstGeom>
            <a:grp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1" name="Rounded Rectangle 8"/>
            <p:cNvSpPr/>
            <p:nvPr/>
          </p:nvSpPr>
          <p:spPr>
            <a:xfrm>
              <a:off x="573906" y="1286752"/>
              <a:ext cx="1921561" cy="1840659"/>
            </a:xfrm>
            <a:prstGeom prst="rect">
              <a:avLst/>
            </a:prstGeom>
            <a:solidFill>
              <a:srgbClr val="FFCCFF"/>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t" anchorCtr="0">
              <a:noAutofit/>
            </a:bodyPr>
            <a:lstStyle/>
            <a:p>
              <a:pPr lvl="0" algn="l" defTabSz="622300">
                <a:lnSpc>
                  <a:spcPct val="90000"/>
                </a:lnSpc>
                <a:spcBef>
                  <a:spcPct val="0"/>
                </a:spcBef>
                <a:spcAft>
                  <a:spcPts val="0"/>
                </a:spcAft>
              </a:pPr>
              <a:r>
                <a:rPr lang="id-ID" sz="1400" kern="1200" dirty="0">
                  <a:solidFill>
                    <a:schemeClr val="tx1"/>
                  </a:solidFill>
                  <a:latin typeface="Book Antiqua" panose="02040602050305030304" pitchFamily="18" charset="0"/>
                </a:rPr>
                <a:t>Pertimbangan Usulan: </a:t>
              </a:r>
            </a:p>
            <a:p>
              <a:pPr marL="174625" lvl="0" indent="-174625" algn="l" defTabSz="622300">
                <a:lnSpc>
                  <a:spcPct val="90000"/>
                </a:lnSpc>
                <a:spcBef>
                  <a:spcPct val="0"/>
                </a:spcBef>
                <a:spcAft>
                  <a:spcPts val="0"/>
                </a:spcAft>
              </a:pPr>
              <a:r>
                <a:rPr lang="id-ID" sz="1400" kern="1200" dirty="0">
                  <a:solidFill>
                    <a:schemeClr val="tx1"/>
                  </a:solidFill>
                  <a:latin typeface="Book Antiqua" panose="02040602050305030304" pitchFamily="18" charset="0"/>
                </a:rPr>
                <a:t>a. K</a:t>
              </a:r>
              <a:r>
                <a:rPr lang="en-US" sz="1400" kern="1200" dirty="0" err="1">
                  <a:solidFill>
                    <a:schemeClr val="tx1"/>
                  </a:solidFill>
                  <a:latin typeface="Book Antiqua" panose="02040602050305030304" pitchFamily="18" charset="0"/>
                </a:rPr>
                <a:t>apasitas</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fiskal</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daerah</a:t>
              </a:r>
              <a:endParaRPr lang="id-ID" sz="1400" kern="1200" dirty="0">
                <a:solidFill>
                  <a:schemeClr val="tx1"/>
                </a:solidFill>
                <a:latin typeface="Book Antiqua" panose="02040602050305030304" pitchFamily="18" charset="0"/>
              </a:endParaRPr>
            </a:p>
            <a:p>
              <a:pPr marL="174625" lvl="0" indent="-174625" algn="l" defTabSz="622300">
                <a:lnSpc>
                  <a:spcPct val="90000"/>
                </a:lnSpc>
                <a:spcBef>
                  <a:spcPct val="0"/>
                </a:spcBef>
                <a:spcAft>
                  <a:spcPts val="0"/>
                </a:spcAft>
              </a:pPr>
              <a:r>
                <a:rPr lang="id-ID" sz="1400" kern="1200" dirty="0">
                  <a:solidFill>
                    <a:schemeClr val="tx1"/>
                  </a:solidFill>
                  <a:latin typeface="Book Antiqua" panose="02040602050305030304" pitchFamily="18" charset="0"/>
                </a:rPr>
                <a:t>b. Penentuan dari </a:t>
              </a:r>
              <a:r>
                <a:rPr lang="en-US" sz="1400" kern="1200" dirty="0" err="1">
                  <a:solidFill>
                    <a:schemeClr val="tx1"/>
                  </a:solidFill>
                  <a:latin typeface="Book Antiqua" panose="02040602050305030304" pitchFamily="18" charset="0"/>
                </a:rPr>
                <a:t>Pemberi</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Hibah</a:t>
              </a:r>
              <a:r>
                <a:rPr lang="en-US" sz="1400" kern="1200" dirty="0">
                  <a:solidFill>
                    <a:schemeClr val="tx1"/>
                  </a:solidFill>
                  <a:latin typeface="Book Antiqua" panose="02040602050305030304" pitchFamily="18" charset="0"/>
                </a:rPr>
                <a:t> L</a:t>
              </a:r>
              <a:r>
                <a:rPr lang="id-ID" sz="1400" kern="1200" dirty="0">
                  <a:solidFill>
                    <a:schemeClr val="tx1"/>
                  </a:solidFill>
                  <a:latin typeface="Book Antiqua" panose="02040602050305030304" pitchFamily="18" charset="0"/>
                </a:rPr>
                <a:t>N</a:t>
              </a:r>
            </a:p>
            <a:p>
              <a:pPr marL="174625" lvl="0" indent="-174625" algn="l" defTabSz="622300">
                <a:lnSpc>
                  <a:spcPct val="90000"/>
                </a:lnSpc>
                <a:spcBef>
                  <a:spcPct val="0"/>
                </a:spcBef>
                <a:spcAft>
                  <a:spcPts val="0"/>
                </a:spcAft>
              </a:pPr>
              <a:r>
                <a:rPr lang="id-ID" sz="1400" kern="1200" dirty="0">
                  <a:solidFill>
                    <a:schemeClr val="tx1"/>
                  </a:solidFill>
                  <a:latin typeface="Book Antiqua" panose="02040602050305030304" pitchFamily="18" charset="0"/>
                </a:rPr>
                <a:t>c. Pemenuhan </a:t>
              </a:r>
              <a:r>
                <a:rPr lang="en-US" sz="1400" kern="1200" dirty="0" err="1">
                  <a:solidFill>
                    <a:schemeClr val="tx1"/>
                  </a:solidFill>
                  <a:latin typeface="Book Antiqua" panose="02040602050305030304" pitchFamily="18" charset="0"/>
                </a:rPr>
                <a:t>persyaratan</a:t>
              </a:r>
              <a:r>
                <a:rPr lang="en-US" sz="1400" kern="1200" dirty="0">
                  <a:solidFill>
                    <a:schemeClr val="tx1"/>
                  </a:solidFill>
                  <a:latin typeface="Book Antiqua" panose="02040602050305030304" pitchFamily="18" charset="0"/>
                </a:rPr>
                <a:t> </a:t>
              </a:r>
              <a:r>
                <a:rPr lang="id-ID" sz="1400" kern="1200" dirty="0">
                  <a:solidFill>
                    <a:schemeClr val="tx1"/>
                  </a:solidFill>
                  <a:latin typeface="Book Antiqua" panose="02040602050305030304" pitchFamily="18" charset="0"/>
                </a:rPr>
                <a:t>teknis; </a:t>
              </a:r>
              <a:r>
                <a:rPr lang="en-US" sz="1400" kern="1200" dirty="0" err="1">
                  <a:solidFill>
                    <a:schemeClr val="tx1"/>
                  </a:solidFill>
                  <a:latin typeface="Book Antiqua" panose="02040602050305030304" pitchFamily="18" charset="0"/>
                </a:rPr>
                <a:t>dan</a:t>
              </a:r>
              <a:r>
                <a:rPr lang="en-US" sz="1400" kern="1200" dirty="0">
                  <a:solidFill>
                    <a:schemeClr val="tx1"/>
                  </a:solidFill>
                  <a:latin typeface="Book Antiqua" panose="02040602050305030304" pitchFamily="18" charset="0"/>
                </a:rPr>
                <a:t>/</a:t>
              </a:r>
              <a:r>
                <a:rPr lang="en-US" sz="1400" kern="1200" dirty="0" err="1">
                  <a:solidFill>
                    <a:schemeClr val="tx1"/>
                  </a:solidFill>
                  <a:latin typeface="Book Antiqua" panose="02040602050305030304" pitchFamily="18" charset="0"/>
                </a:rPr>
                <a:t>atau</a:t>
              </a:r>
              <a:r>
                <a:rPr lang="en-US" sz="1400" kern="1200" dirty="0">
                  <a:solidFill>
                    <a:schemeClr val="tx1"/>
                  </a:solidFill>
                  <a:latin typeface="Book Antiqua" panose="02040602050305030304" pitchFamily="18" charset="0"/>
                </a:rPr>
                <a:t> </a:t>
              </a:r>
              <a:endParaRPr lang="id-ID" sz="1400" kern="1200" dirty="0">
                <a:solidFill>
                  <a:schemeClr val="tx1"/>
                </a:solidFill>
                <a:latin typeface="Book Antiqua" panose="02040602050305030304" pitchFamily="18" charset="0"/>
              </a:endParaRPr>
            </a:p>
            <a:p>
              <a:pPr marL="174625" lvl="0" indent="-174625" algn="l" defTabSz="622300">
                <a:lnSpc>
                  <a:spcPct val="90000"/>
                </a:lnSpc>
                <a:spcBef>
                  <a:spcPct val="0"/>
                </a:spcBef>
                <a:spcAft>
                  <a:spcPts val="0"/>
                </a:spcAft>
              </a:pPr>
              <a:r>
                <a:rPr lang="id-ID" sz="1400" kern="1200" dirty="0">
                  <a:solidFill>
                    <a:schemeClr val="tx1"/>
                  </a:solidFill>
                  <a:latin typeface="Book Antiqua" panose="02040602050305030304" pitchFamily="18" charset="0"/>
                </a:rPr>
                <a:t>d. Penetapan Daerah </a:t>
              </a:r>
              <a:r>
                <a:rPr lang="en-US" sz="1400" kern="1200" dirty="0" err="1">
                  <a:solidFill>
                    <a:schemeClr val="tx1"/>
                  </a:solidFill>
                  <a:latin typeface="Book Antiqua" panose="02040602050305030304" pitchFamily="18" charset="0"/>
                </a:rPr>
                <a:t>oleh</a:t>
              </a:r>
              <a:r>
                <a:rPr lang="en-US" sz="1400" kern="1200" dirty="0">
                  <a:solidFill>
                    <a:schemeClr val="tx1"/>
                  </a:solidFill>
                  <a:latin typeface="Book Antiqua" panose="02040602050305030304" pitchFamily="18" charset="0"/>
                </a:rPr>
                <a:t> </a:t>
              </a:r>
              <a:r>
                <a:rPr lang="en-US" sz="1400" kern="1200" dirty="0" err="1">
                  <a:solidFill>
                    <a:schemeClr val="tx1"/>
                  </a:solidFill>
                  <a:latin typeface="Book Antiqua" panose="02040602050305030304" pitchFamily="18" charset="0"/>
                </a:rPr>
                <a:t>Pemerintah</a:t>
              </a:r>
              <a:endParaRPr lang="id-ID" sz="1400" kern="1200" dirty="0">
                <a:solidFill>
                  <a:schemeClr val="tx1"/>
                </a:solidFill>
                <a:latin typeface="Book Antiqua" panose="02040602050305030304" pitchFamily="18" charset="0"/>
              </a:endParaRPr>
            </a:p>
          </p:txBody>
        </p:sp>
      </p:grpSp>
      <p:grpSp>
        <p:nvGrpSpPr>
          <p:cNvPr id="82" name="Group 81"/>
          <p:cNvGrpSpPr/>
          <p:nvPr/>
        </p:nvGrpSpPr>
        <p:grpSpPr>
          <a:xfrm>
            <a:off x="4816658" y="710014"/>
            <a:ext cx="2610627" cy="618886"/>
            <a:chOff x="2769605" y="0"/>
            <a:chExt cx="2336489" cy="419770"/>
          </a:xfrm>
        </p:grpSpPr>
        <p:sp>
          <p:nvSpPr>
            <p:cNvPr id="98" name="Rounded Rectangle 97"/>
            <p:cNvSpPr/>
            <p:nvPr/>
          </p:nvSpPr>
          <p:spPr>
            <a:xfrm>
              <a:off x="2769605" y="0"/>
              <a:ext cx="2336488" cy="419770"/>
            </a:xfrm>
            <a:prstGeom prst="roundRect">
              <a:avLst>
                <a:gd name="adj" fmla="val 10000"/>
              </a:avLst>
            </a:prstGeom>
            <a:solidFill>
              <a:srgbClr val="FFCCFF"/>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99" name="Rounded Rectangle 10"/>
            <p:cNvSpPr/>
            <p:nvPr/>
          </p:nvSpPr>
          <p:spPr>
            <a:xfrm>
              <a:off x="2794196" y="21005"/>
              <a:ext cx="2311898" cy="395180"/>
            </a:xfrm>
            <a:prstGeom prst="rect">
              <a:avLst/>
            </a:prstGeom>
            <a:solidFill>
              <a:srgbClr val="FFCCFF"/>
            </a:solidFill>
          </p:spPr>
          <p:style>
            <a:lnRef idx="0">
              <a:scrgbClr r="0" g="0" b="0"/>
            </a:lnRef>
            <a:fillRef idx="0">
              <a:scrgbClr r="0" g="0" b="0"/>
            </a:fillRef>
            <a:effectRef idx="0">
              <a:scrgbClr r="0" g="0" b="0"/>
            </a:effectRef>
            <a:fontRef idx="minor">
              <a:schemeClr val="lt1"/>
            </a:fontRef>
          </p:style>
          <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d-ID" sz="1400" kern="1200" dirty="0">
                  <a:solidFill>
                    <a:schemeClr val="tx1"/>
                  </a:solidFill>
                </a:rPr>
                <a:t>Kementerian Keuangan</a:t>
              </a:r>
            </a:p>
          </p:txBody>
        </p:sp>
      </p:grpSp>
      <p:grpSp>
        <p:nvGrpSpPr>
          <p:cNvPr id="83" name="Group 82"/>
          <p:cNvGrpSpPr/>
          <p:nvPr/>
        </p:nvGrpSpPr>
        <p:grpSpPr>
          <a:xfrm>
            <a:off x="4612205" y="1540734"/>
            <a:ext cx="3064502" cy="2700841"/>
            <a:chOff x="3170091" y="487908"/>
            <a:chExt cx="2232116" cy="2700841"/>
          </a:xfrm>
        </p:grpSpPr>
        <p:sp>
          <p:nvSpPr>
            <p:cNvPr id="96" name="Rounded Rectangle 95"/>
            <p:cNvSpPr/>
            <p:nvPr/>
          </p:nvSpPr>
          <p:spPr>
            <a:xfrm>
              <a:off x="3170091" y="487908"/>
              <a:ext cx="2232116" cy="2700841"/>
            </a:xfrm>
            <a:prstGeom prst="roundRect">
              <a:avLst>
                <a:gd name="adj" fmla="val 10000"/>
              </a:avLst>
            </a:prstGeom>
            <a:solidFill>
              <a:srgbClr val="FF99FF">
                <a:alpha val="89804"/>
              </a:srgb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97" name="Rounded Rectangle 12"/>
            <p:cNvSpPr/>
            <p:nvPr/>
          </p:nvSpPr>
          <p:spPr>
            <a:xfrm>
              <a:off x="3319011" y="553285"/>
              <a:ext cx="2017819" cy="242363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t" anchorCtr="0">
              <a:noAutofit/>
            </a:bodyPr>
            <a:lstStyle/>
            <a:p>
              <a:pPr lvl="0" algn="l" defTabSz="622300">
                <a:lnSpc>
                  <a:spcPct val="100000"/>
                </a:lnSpc>
                <a:spcBef>
                  <a:spcPct val="0"/>
                </a:spcBef>
                <a:spcAft>
                  <a:spcPts val="0"/>
                </a:spcAft>
              </a:pPr>
              <a:r>
                <a:rPr lang="en-US" sz="1400" kern="1200" dirty="0" err="1">
                  <a:latin typeface="Book Antiqua" panose="02040602050305030304" pitchFamily="18" charset="0"/>
                </a:rPr>
                <a:t>Penerbitan</a:t>
              </a:r>
              <a:r>
                <a:rPr lang="en-US" sz="1400" kern="1200" dirty="0">
                  <a:latin typeface="Book Antiqua" panose="02040602050305030304" pitchFamily="18" charset="0"/>
                </a:rPr>
                <a:t> </a:t>
              </a:r>
              <a:r>
                <a:rPr lang="en-US" sz="1400" kern="1200" dirty="0" err="1">
                  <a:latin typeface="Book Antiqua" panose="02040602050305030304" pitchFamily="18" charset="0"/>
                </a:rPr>
                <a:t>surat</a:t>
              </a:r>
              <a:r>
                <a:rPr lang="en-US" sz="1400" kern="1200" dirty="0">
                  <a:latin typeface="Book Antiqua" panose="02040602050305030304" pitchFamily="18" charset="0"/>
                </a:rPr>
                <a:t> </a:t>
              </a:r>
              <a:r>
                <a:rPr lang="en-US" sz="1400" kern="1200" dirty="0" err="1">
                  <a:latin typeface="Book Antiqua" panose="02040602050305030304" pitchFamily="18" charset="0"/>
                </a:rPr>
                <a:t>penetapan</a:t>
              </a:r>
              <a:r>
                <a:rPr lang="en-US" sz="1400" kern="1200" dirty="0">
                  <a:latin typeface="Book Antiqua" panose="02040602050305030304" pitchFamily="18" charset="0"/>
                </a:rPr>
                <a:t> </a:t>
              </a:r>
              <a:r>
                <a:rPr lang="en-US" sz="1400" kern="1200" dirty="0" err="1">
                  <a:latin typeface="Book Antiqua" panose="02040602050305030304" pitchFamily="18" charset="0"/>
                </a:rPr>
                <a:t>pemberian</a:t>
              </a:r>
              <a:r>
                <a:rPr lang="en-US" sz="1400" kern="1200" dirty="0">
                  <a:latin typeface="Book Antiqua" panose="02040602050305030304" pitchFamily="18" charset="0"/>
                </a:rPr>
                <a:t> </a:t>
              </a:r>
              <a:r>
                <a:rPr lang="en-US" sz="1400" kern="1200" dirty="0" err="1">
                  <a:latin typeface="Book Antiqua" panose="02040602050305030304" pitchFamily="18" charset="0"/>
                </a:rPr>
                <a:t>hibah</a:t>
              </a:r>
              <a:r>
                <a:rPr lang="id-ID" sz="1400" kern="1200" dirty="0">
                  <a:latin typeface="Book Antiqua" panose="02040602050305030304" pitchFamily="18" charset="0"/>
                </a:rPr>
                <a:t> (SPPh/SPPH)</a:t>
              </a:r>
              <a:r>
                <a:rPr lang="en-US" sz="1400" kern="1200" dirty="0">
                  <a:latin typeface="Book Antiqua" panose="02040602050305030304" pitchFamily="18" charset="0"/>
                </a:rPr>
                <a:t> </a:t>
              </a:r>
              <a:endParaRPr lang="id-ID" sz="1400" kern="1200" dirty="0">
                <a:latin typeface="Book Antiqua" panose="02040602050305030304" pitchFamily="18" charset="0"/>
              </a:endParaRPr>
            </a:p>
            <a:p>
              <a:pPr marL="174625" lvl="0" indent="-174625" algn="l" defTabSz="622300">
                <a:lnSpc>
                  <a:spcPct val="100000"/>
                </a:lnSpc>
                <a:spcBef>
                  <a:spcPct val="0"/>
                </a:spcBef>
                <a:spcAft>
                  <a:spcPts val="0"/>
                </a:spcAft>
              </a:pPr>
              <a:r>
                <a:rPr lang="id-ID" sz="1400" kern="1200" dirty="0">
                  <a:solidFill>
                    <a:schemeClr val="tx1"/>
                  </a:solidFill>
                  <a:latin typeface="Book Antiqua" panose="02040602050305030304" pitchFamily="18" charset="0"/>
                </a:rPr>
                <a:t>a. </a:t>
              </a:r>
              <a:r>
                <a:rPr lang="id-ID" sz="1400" kern="1200" dirty="0">
                  <a:solidFill>
                    <a:schemeClr val="tx1"/>
                  </a:solidFill>
                  <a:latin typeface="Book Antiqua" panose="02040602050305030304" pitchFamily="18" charset="0"/>
                  <a:sym typeface="Wingdings" panose="05000000000000000000" pitchFamily="2" charset="2"/>
                </a:rPr>
                <a:t>Berdasarkan </a:t>
              </a:r>
              <a:r>
                <a:rPr lang="id-ID" sz="1400" kern="1200" dirty="0">
                  <a:solidFill>
                    <a:schemeClr val="tx1"/>
                  </a:solidFill>
                  <a:latin typeface="Book Antiqua" panose="02040602050305030304" pitchFamily="18" charset="0"/>
                </a:rPr>
                <a:t>Usulan K/L</a:t>
              </a:r>
            </a:p>
            <a:p>
              <a:pPr marL="174625" lvl="0" indent="-174625" algn="l" defTabSz="622300">
                <a:lnSpc>
                  <a:spcPct val="100000"/>
                </a:lnSpc>
                <a:spcBef>
                  <a:spcPct val="0"/>
                </a:spcBef>
                <a:spcAft>
                  <a:spcPts val="0"/>
                </a:spcAft>
              </a:pPr>
              <a:r>
                <a:rPr lang="id-ID" sz="1400" kern="1200" dirty="0">
                  <a:solidFill>
                    <a:schemeClr val="tx1"/>
                  </a:solidFill>
                  <a:latin typeface="Book Antiqua" panose="02040602050305030304" pitchFamily="18" charset="0"/>
                </a:rPr>
                <a:t>b. Dilakukan setelah Perjanjian PHLN ditandatangani dan Pagu ditetapkan dalam APBN</a:t>
              </a:r>
            </a:p>
            <a:p>
              <a:pPr marL="174625" lvl="0" indent="-174625" algn="l" defTabSz="622300">
                <a:lnSpc>
                  <a:spcPct val="100000"/>
                </a:lnSpc>
                <a:spcBef>
                  <a:spcPct val="0"/>
                </a:spcBef>
                <a:spcAft>
                  <a:spcPts val="0"/>
                </a:spcAft>
              </a:pPr>
              <a:r>
                <a:rPr lang="id-ID" sz="1400" kern="1200" dirty="0">
                  <a:solidFill>
                    <a:schemeClr val="tx1"/>
                  </a:solidFill>
                  <a:latin typeface="Book Antiqua" panose="02040602050305030304" pitchFamily="18" charset="0"/>
                </a:rPr>
                <a:t>c. Untuk yang bersumber dari Hibah LN dapat dilakukan sebelum pagu APBN ditetapkan</a:t>
              </a:r>
            </a:p>
          </p:txBody>
        </p:sp>
      </p:grpSp>
      <p:grpSp>
        <p:nvGrpSpPr>
          <p:cNvPr id="84" name="Group 83"/>
          <p:cNvGrpSpPr/>
          <p:nvPr/>
        </p:nvGrpSpPr>
        <p:grpSpPr>
          <a:xfrm>
            <a:off x="4612205" y="4265154"/>
            <a:ext cx="3064502" cy="1104288"/>
            <a:chOff x="3195669" y="3282350"/>
            <a:chExt cx="2162317" cy="1610042"/>
          </a:xfrm>
        </p:grpSpPr>
        <p:sp>
          <p:nvSpPr>
            <p:cNvPr id="94" name="Rounded Rectangle 93"/>
            <p:cNvSpPr/>
            <p:nvPr/>
          </p:nvSpPr>
          <p:spPr>
            <a:xfrm>
              <a:off x="3195669" y="3282350"/>
              <a:ext cx="2162317" cy="1610042"/>
            </a:xfrm>
            <a:prstGeom prst="roundRect">
              <a:avLst>
                <a:gd name="adj" fmla="val 10000"/>
              </a:avLst>
            </a:prstGeom>
            <a:solidFill>
              <a:srgbClr val="FF99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95" name="Rounded Rectangle 14"/>
            <p:cNvSpPr/>
            <p:nvPr/>
          </p:nvSpPr>
          <p:spPr>
            <a:xfrm>
              <a:off x="3242826" y="3329507"/>
              <a:ext cx="2068003" cy="15157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t" anchorCtr="0">
              <a:noAutofit/>
            </a:bodyPr>
            <a:lstStyle/>
            <a:p>
              <a:pPr lvl="0" algn="l" defTabSz="622300">
                <a:lnSpc>
                  <a:spcPct val="90000"/>
                </a:lnSpc>
                <a:spcBef>
                  <a:spcPct val="0"/>
                </a:spcBef>
                <a:spcAft>
                  <a:spcPct val="35000"/>
                </a:spcAft>
              </a:pPr>
              <a:r>
                <a:rPr lang="id-ID" sz="1400" kern="1200" dirty="0">
                  <a:solidFill>
                    <a:schemeClr val="tx1"/>
                  </a:solidFill>
                  <a:latin typeface="Book Antiqua" panose="02040602050305030304" pitchFamily="18" charset="0"/>
                </a:rPr>
                <a:t>Penandatanganan Perjanjian Hibah Daerah / Penerusan Hibah (PHD/ PPH) dengan Kepala Daerah atau pejabat yang diberi kuasa</a:t>
              </a:r>
            </a:p>
          </p:txBody>
        </p:sp>
      </p:grpSp>
      <p:grpSp>
        <p:nvGrpSpPr>
          <p:cNvPr id="85" name="Group 84"/>
          <p:cNvGrpSpPr/>
          <p:nvPr/>
        </p:nvGrpSpPr>
        <p:grpSpPr>
          <a:xfrm>
            <a:off x="8434733" y="759400"/>
            <a:ext cx="2356696" cy="604700"/>
            <a:chOff x="5595964" y="1500"/>
            <a:chExt cx="2356696" cy="419770"/>
          </a:xfrm>
        </p:grpSpPr>
        <p:sp>
          <p:nvSpPr>
            <p:cNvPr id="92" name="Rounded Rectangle 91"/>
            <p:cNvSpPr/>
            <p:nvPr/>
          </p:nvSpPr>
          <p:spPr>
            <a:xfrm>
              <a:off x="5595964" y="1500"/>
              <a:ext cx="2356696" cy="419770"/>
            </a:xfrm>
            <a:prstGeom prst="roundRect">
              <a:avLst>
                <a:gd name="adj" fmla="val 10000"/>
              </a:avLst>
            </a:prstGeom>
            <a:solidFill>
              <a:schemeClr val="bg2">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93" name="Rounded Rectangle 16"/>
            <p:cNvSpPr/>
            <p:nvPr/>
          </p:nvSpPr>
          <p:spPr>
            <a:xfrm>
              <a:off x="5620554" y="13764"/>
              <a:ext cx="2332106" cy="3951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d-ID" sz="1400" kern="1200" dirty="0">
                  <a:solidFill>
                    <a:schemeClr val="tx1"/>
                  </a:solidFill>
                </a:rPr>
                <a:t>Pemerintah Daerah</a:t>
              </a:r>
            </a:p>
          </p:txBody>
        </p:sp>
      </p:grpSp>
      <p:grpSp>
        <p:nvGrpSpPr>
          <p:cNvPr id="86" name="Group 85"/>
          <p:cNvGrpSpPr/>
          <p:nvPr/>
        </p:nvGrpSpPr>
        <p:grpSpPr>
          <a:xfrm>
            <a:off x="8115141" y="1581805"/>
            <a:ext cx="3442450" cy="1487506"/>
            <a:chOff x="6022181" y="595646"/>
            <a:chExt cx="2176682" cy="1375727"/>
          </a:xfrm>
        </p:grpSpPr>
        <p:sp>
          <p:nvSpPr>
            <p:cNvPr id="90" name="Rounded Rectangle 89"/>
            <p:cNvSpPr/>
            <p:nvPr/>
          </p:nvSpPr>
          <p:spPr>
            <a:xfrm>
              <a:off x="6022181" y="595646"/>
              <a:ext cx="2176682" cy="1375727"/>
            </a:xfrm>
            <a:prstGeom prst="roundRect">
              <a:avLst>
                <a:gd name="adj" fmla="val 10000"/>
              </a:avLst>
            </a:prstGeom>
            <a:solidFill>
              <a:schemeClr val="accent6">
                <a:lumMod val="60000"/>
                <a:lumOff val="40000"/>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91" name="Rounded Rectangle 18"/>
            <p:cNvSpPr/>
            <p:nvPr/>
          </p:nvSpPr>
          <p:spPr>
            <a:xfrm>
              <a:off x="6062475" y="635940"/>
              <a:ext cx="2096094" cy="12951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ctr" anchorCtr="0">
              <a:noAutofit/>
            </a:bodyPr>
            <a:lstStyle/>
            <a:p>
              <a:pPr lvl="0" algn="l" defTabSz="622300">
                <a:lnSpc>
                  <a:spcPct val="90000"/>
                </a:lnSpc>
                <a:spcBef>
                  <a:spcPct val="0"/>
                </a:spcBef>
                <a:spcAft>
                  <a:spcPct val="35000"/>
                </a:spcAft>
              </a:pPr>
              <a:r>
                <a:rPr lang="id-ID" sz="1400" kern="1200" dirty="0">
                  <a:solidFill>
                    <a:schemeClr val="tx1"/>
                  </a:solidFill>
                  <a:latin typeface="Book Antiqua" panose="02040602050305030304" pitchFamily="18" charset="0"/>
                </a:rPr>
                <a:t>Menyampaikan surat pernyataan kesediaan/ penolakan mengikuti program hibah dalam jangka waktu 30 hari kerja setelah SPPh/SPPH diterbitkan</a:t>
              </a:r>
            </a:p>
          </p:txBody>
        </p:sp>
      </p:grpSp>
      <p:grpSp>
        <p:nvGrpSpPr>
          <p:cNvPr id="87" name="Group 86"/>
          <p:cNvGrpSpPr/>
          <p:nvPr/>
        </p:nvGrpSpPr>
        <p:grpSpPr>
          <a:xfrm>
            <a:off x="8160263" y="3143904"/>
            <a:ext cx="3397328" cy="1634250"/>
            <a:chOff x="6067303" y="2146332"/>
            <a:chExt cx="2301149" cy="2157121"/>
          </a:xfrm>
        </p:grpSpPr>
        <p:sp>
          <p:nvSpPr>
            <p:cNvPr id="88" name="Rounded Rectangle 87"/>
            <p:cNvSpPr/>
            <p:nvPr/>
          </p:nvSpPr>
          <p:spPr>
            <a:xfrm>
              <a:off x="6067303" y="2146332"/>
              <a:ext cx="2301149" cy="2157121"/>
            </a:xfrm>
            <a:prstGeom prst="roundRect">
              <a:avLst>
                <a:gd name="adj" fmla="val 10000"/>
              </a:avLst>
            </a:prstGeom>
            <a:solidFill>
              <a:schemeClr val="accent6">
                <a:lumMod val="60000"/>
                <a:lumOff val="40000"/>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89" name="Rounded Rectangle 20"/>
            <p:cNvSpPr/>
            <p:nvPr/>
          </p:nvSpPr>
          <p:spPr>
            <a:xfrm>
              <a:off x="6130483" y="2209512"/>
              <a:ext cx="2174789" cy="203076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ctr" anchorCtr="0">
              <a:noAutofit/>
            </a:bodyPr>
            <a:lstStyle/>
            <a:p>
              <a:pPr lvl="0" algn="l" defTabSz="622300">
                <a:lnSpc>
                  <a:spcPct val="90000"/>
                </a:lnSpc>
                <a:spcBef>
                  <a:spcPct val="0"/>
                </a:spcBef>
                <a:spcAft>
                  <a:spcPct val="35000"/>
                </a:spcAft>
              </a:pPr>
              <a:r>
                <a:rPr lang="id-ID" sz="1400" kern="1200" dirty="0">
                  <a:solidFill>
                    <a:schemeClr val="tx1"/>
                  </a:solidFill>
                  <a:latin typeface="Book Antiqua" panose="02040602050305030304" pitchFamily="18" charset="0"/>
                </a:rPr>
                <a:t>Menandatangani Perjanjian Hibah Daerah / Penerusan Hibah (PHD/ PPH) dengan  Menkeu atau pejabat yang diberi kuasa</a:t>
              </a:r>
            </a:p>
          </p:txBody>
        </p:sp>
      </p:grpSp>
    </p:spTree>
    <p:extLst>
      <p:ext uri="{BB962C8B-B14F-4D97-AF65-F5344CB8AC3E}">
        <p14:creationId xmlns:p14="http://schemas.microsoft.com/office/powerpoint/2010/main" val="1906271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ustom 1">
      <a:majorFont>
        <a:latin typeface="Berlin Sans FB Demi"/>
        <a:ea typeface=""/>
        <a:cs typeface=""/>
      </a:majorFont>
      <a:minorFont>
        <a:latin typeface="Broad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3367</TotalTime>
  <Words>2576</Words>
  <Application>Microsoft Office PowerPoint</Application>
  <PresentationFormat>Widescreen</PresentationFormat>
  <Paragraphs>551</Paragraphs>
  <Slides>26</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26</vt:i4>
      </vt:variant>
    </vt:vector>
  </HeadingPairs>
  <TitlesOfParts>
    <vt:vector size="40" baseType="lpstr">
      <vt:lpstr>ＭＳ Ｐゴシック</vt:lpstr>
      <vt:lpstr>Arial</vt:lpstr>
      <vt:lpstr>Berlin Sans FB Demi</vt:lpstr>
      <vt:lpstr>Book Antiqua</vt:lpstr>
      <vt:lpstr>Bookman Old Style</vt:lpstr>
      <vt:lpstr>Broadway</vt:lpstr>
      <vt:lpstr>Calibri</vt:lpstr>
      <vt:lpstr>Calibri Light</vt:lpstr>
      <vt:lpstr>Courier New</vt:lpstr>
      <vt:lpstr>Gill Sans MT</vt:lpstr>
      <vt:lpstr>Rockwell</vt:lpstr>
      <vt:lpstr>Times New Roman</vt:lpstr>
      <vt:lpstr>Wingdings</vt:lpstr>
      <vt:lpstr>Office Theme</vt:lpstr>
      <vt:lpstr>PowerPoint Presentation</vt:lpstr>
      <vt:lpstr>Dasar hukum, Bentuk  dan Pengertian Hibah</vt:lpstr>
      <vt:lpstr>Dasar hukum, Bentuk  dan Pengertian Hibah</vt:lpstr>
      <vt:lpstr>Kewenangan DJPK Dalam Pengelolaan Hibah Ke Daerah</vt:lpstr>
      <vt:lpstr>Prinsip-Prinsip Pemberian, Sumber Dana,  dan Kriteria Kegiatan Hibah Kepada Pemda</vt:lpstr>
      <vt:lpstr>Bagan Ruang Lingkup  Hibah Daerah</vt:lpstr>
      <vt:lpstr>Perencanaan dan Alokasi Hibah Kepada Pemda (1)</vt:lpstr>
      <vt:lpstr>Perencanaan dan Alokasi Hibah Kepada Pemda (2)</vt:lpstr>
      <vt:lpstr>Proses On Granting</vt:lpstr>
      <vt:lpstr>Penganggaran Hibah Daerah dalam APBN</vt:lpstr>
      <vt:lpstr>Penganggaran &amp; Pengalokasian  Hibah</vt:lpstr>
      <vt:lpstr>Penyusunan Indikasi  Kebutuhan Dana Hibah</vt:lpstr>
      <vt:lpstr>Pengalokasian Hibah</vt:lpstr>
      <vt:lpstr>SPPH/SPPh</vt:lpstr>
      <vt:lpstr>Rencana Komprehensif dan/atau Rencana Tahunan dan/atau RKA</vt:lpstr>
      <vt:lpstr>PHD dan PPH</vt:lpstr>
      <vt:lpstr>Perjanjian Penerusan Hibah (PPH) Perjanjian Hibah Daerah (PHD)</vt:lpstr>
      <vt:lpstr>Penganggaran Hibah dalam APBD</vt:lpstr>
      <vt:lpstr>PowerPoint Presentation</vt:lpstr>
      <vt:lpstr>Ketentuan Umum Penyaluran Hibah</vt:lpstr>
      <vt:lpstr>Persyaratan Penyaluran Hibah</vt:lpstr>
      <vt:lpstr>Pemantauan dan Evaluasi</vt:lpstr>
      <vt:lpstr>Penatausahaan dan Pelaporan</vt:lpstr>
      <vt:lpstr>On-granting IPDMIP</vt:lpstr>
      <vt:lpstr>Skema Kegiatan IPDMIP</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Bimbingan Teknis</dc:title>
  <dc:creator>Subdit HD3ID</dc:creator>
  <cp:lastModifiedBy>Nur Ikhsan Ismail</cp:lastModifiedBy>
  <cp:revision>163</cp:revision>
  <dcterms:created xsi:type="dcterms:W3CDTF">2018-04-26T13:50:14Z</dcterms:created>
  <dcterms:modified xsi:type="dcterms:W3CDTF">2020-02-10T09:21:03Z</dcterms:modified>
</cp:coreProperties>
</file>